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8" r:id="rId2"/>
    <p:sldId id="266" r:id="rId3"/>
    <p:sldId id="447" r:id="rId4"/>
    <p:sldId id="467" r:id="rId5"/>
    <p:sldId id="468" r:id="rId6"/>
    <p:sldId id="462" r:id="rId7"/>
    <p:sldId id="469" r:id="rId8"/>
    <p:sldId id="428" r:id="rId9"/>
    <p:sldId id="331" r:id="rId10"/>
    <p:sldId id="470" r:id="rId11"/>
    <p:sldId id="471" r:id="rId12"/>
    <p:sldId id="478" r:id="rId13"/>
    <p:sldId id="473" r:id="rId14"/>
    <p:sldId id="465" r:id="rId15"/>
    <p:sldId id="479" r:id="rId16"/>
    <p:sldId id="437" r:id="rId17"/>
    <p:sldId id="481" r:id="rId18"/>
    <p:sldId id="480" r:id="rId19"/>
    <p:sldId id="483" r:id="rId20"/>
    <p:sldId id="436" r:id="rId21"/>
    <p:sldId id="484" r:id="rId22"/>
    <p:sldId id="413" r:id="rId23"/>
    <p:sldId id="414" r:id="rId24"/>
    <p:sldId id="411" r:id="rId25"/>
    <p:sldId id="393" r:id="rId26"/>
    <p:sldId id="415" r:id="rId27"/>
    <p:sldId id="352" r:id="rId28"/>
    <p:sldId id="330" r:id="rId29"/>
    <p:sldId id="381" r:id="rId30"/>
    <p:sldId id="356" r:id="rId31"/>
    <p:sldId id="267" r:id="rId32"/>
    <p:sldId id="332" r:id="rId33"/>
    <p:sldId id="333" r:id="rId34"/>
    <p:sldId id="354" r:id="rId35"/>
    <p:sldId id="485" r:id="rId36"/>
    <p:sldId id="355" r:id="rId37"/>
    <p:sldId id="263" r:id="rId38"/>
    <p:sldId id="268" r:id="rId39"/>
    <p:sldId id="269" r:id="rId40"/>
    <p:sldId id="270" r:id="rId41"/>
    <p:sldId id="489" r:id="rId42"/>
    <p:sldId id="440" r:id="rId43"/>
    <p:sldId id="488" r:id="rId44"/>
    <p:sldId id="490" r:id="rId45"/>
    <p:sldId id="487" r:id="rId46"/>
    <p:sldId id="441" r:id="rId47"/>
    <p:sldId id="491" r:id="rId48"/>
    <p:sldId id="442" r:id="rId49"/>
    <p:sldId id="443" r:id="rId50"/>
    <p:sldId id="444" r:id="rId51"/>
    <p:sldId id="306" r:id="rId52"/>
    <p:sldId id="461" r:id="rId53"/>
    <p:sldId id="455" r:id="rId54"/>
    <p:sldId id="456" r:id="rId55"/>
    <p:sldId id="457" r:id="rId56"/>
    <p:sldId id="458" r:id="rId57"/>
    <p:sldId id="459" r:id="rId58"/>
    <p:sldId id="460" r:id="rId59"/>
    <p:sldId id="494" r:id="rId60"/>
    <p:sldId id="501" r:id="rId61"/>
    <p:sldId id="496" r:id="rId62"/>
    <p:sldId id="374" r:id="rId63"/>
    <p:sldId id="379" r:id="rId64"/>
    <p:sldId id="401" r:id="rId65"/>
    <p:sldId id="402" r:id="rId66"/>
    <p:sldId id="403" r:id="rId67"/>
    <p:sldId id="429" r:id="rId68"/>
    <p:sldId id="377" r:id="rId69"/>
    <p:sldId id="499" r:id="rId70"/>
    <p:sldId id="375" r:id="rId71"/>
    <p:sldId id="438" r:id="rId72"/>
    <p:sldId id="431" r:id="rId73"/>
    <p:sldId id="439" r:id="rId74"/>
    <p:sldId id="380" r:id="rId75"/>
    <p:sldId id="445" r:id="rId76"/>
    <p:sldId id="498" r:id="rId77"/>
    <p:sldId id="353" r:id="rId78"/>
    <p:sldId id="497" r:id="rId79"/>
    <p:sldId id="493" r:id="rId80"/>
    <p:sldId id="335" r:id="rId81"/>
    <p:sldId id="500" r:id="rId82"/>
    <p:sldId id="492" r:id="rId83"/>
    <p:sldId id="495"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90790-64E4-4FEE-A0A6-70E118348D79}" type="datetimeFigureOut">
              <a:rPr lang="en-US" smtClean="0"/>
              <a:t>4/9/2019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4F1E9-9B09-477F-BF02-2E025A242075}" type="slidenum">
              <a:rPr lang="en-US" smtClean="0"/>
              <a:t>‹#›</a:t>
            </a:fld>
            <a:endParaRPr lang="en-US"/>
          </a:p>
        </p:txBody>
      </p:sp>
    </p:spTree>
    <p:extLst>
      <p:ext uri="{BB962C8B-B14F-4D97-AF65-F5344CB8AC3E}">
        <p14:creationId xmlns:p14="http://schemas.microsoft.com/office/powerpoint/2010/main" val="134859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DD94-4023-4635-B51B-3904578ADE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BF1A7A-D5DD-4DB5-AE9F-F467516F0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B9B173-EEE2-46AC-81F3-86F45BCAE0C9}"/>
              </a:ext>
            </a:extLst>
          </p:cNvPr>
          <p:cNvSpPr>
            <a:spLocks noGrp="1"/>
          </p:cNvSpPr>
          <p:nvPr>
            <p:ph type="dt" sz="half" idx="10"/>
          </p:nvPr>
        </p:nvSpPr>
        <p:spPr/>
        <p:txBody>
          <a:bodyPr/>
          <a:lstStyle/>
          <a:p>
            <a:fld id="{12644F6A-4361-48E8-AE70-4699F17B0684}" type="datetime1">
              <a:rPr lang="en-US" smtClean="0"/>
              <a:t>4/9/2019</a:t>
            </a:fld>
            <a:endParaRPr lang="en-US"/>
          </a:p>
        </p:txBody>
      </p:sp>
      <p:sp>
        <p:nvSpPr>
          <p:cNvPr id="5" name="Footer Placeholder 4">
            <a:extLst>
              <a:ext uri="{FF2B5EF4-FFF2-40B4-BE49-F238E27FC236}">
                <a16:creationId xmlns:a16="http://schemas.microsoft.com/office/drawing/2014/main" id="{AACB40AD-F31E-4555-8C6D-917C21C34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D2FB7-56AE-4666-AAE1-2E5DD80C1B8B}"/>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195469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8446-921F-42EE-9CA7-B1A8F28893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CA77F0-DF18-4C97-8E9A-A1B0A50E7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93D0C-00C1-4F8B-81F0-93FDCA9CD0DF}"/>
              </a:ext>
            </a:extLst>
          </p:cNvPr>
          <p:cNvSpPr>
            <a:spLocks noGrp="1"/>
          </p:cNvSpPr>
          <p:nvPr>
            <p:ph type="dt" sz="half" idx="10"/>
          </p:nvPr>
        </p:nvSpPr>
        <p:spPr/>
        <p:txBody>
          <a:bodyPr/>
          <a:lstStyle/>
          <a:p>
            <a:fld id="{D7D64E7D-ED4A-4B10-95BE-F3F469191775}" type="datetime1">
              <a:rPr lang="en-US" smtClean="0"/>
              <a:t>4/9/2019</a:t>
            </a:fld>
            <a:endParaRPr lang="en-US"/>
          </a:p>
        </p:txBody>
      </p:sp>
      <p:sp>
        <p:nvSpPr>
          <p:cNvPr id="5" name="Footer Placeholder 4">
            <a:extLst>
              <a:ext uri="{FF2B5EF4-FFF2-40B4-BE49-F238E27FC236}">
                <a16:creationId xmlns:a16="http://schemas.microsoft.com/office/drawing/2014/main" id="{2D00782C-A5C0-4012-8904-403A44B33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E7A81-FAA0-4209-804B-98EE0932BFEA}"/>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331333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3930F3-714F-489A-A94D-3363308596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8CE21A-727E-486C-AAC6-EE0DB1ABB4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578A4-9D11-43E4-A595-43B9749E8E86}"/>
              </a:ext>
            </a:extLst>
          </p:cNvPr>
          <p:cNvSpPr>
            <a:spLocks noGrp="1"/>
          </p:cNvSpPr>
          <p:nvPr>
            <p:ph type="dt" sz="half" idx="10"/>
          </p:nvPr>
        </p:nvSpPr>
        <p:spPr/>
        <p:txBody>
          <a:bodyPr/>
          <a:lstStyle/>
          <a:p>
            <a:fld id="{41C67CEB-7203-4908-9246-9130C4D2FE6D}" type="datetime1">
              <a:rPr lang="en-US" smtClean="0"/>
              <a:t>4/9/2019</a:t>
            </a:fld>
            <a:endParaRPr lang="en-US"/>
          </a:p>
        </p:txBody>
      </p:sp>
      <p:sp>
        <p:nvSpPr>
          <p:cNvPr id="5" name="Footer Placeholder 4">
            <a:extLst>
              <a:ext uri="{FF2B5EF4-FFF2-40B4-BE49-F238E27FC236}">
                <a16:creationId xmlns:a16="http://schemas.microsoft.com/office/drawing/2014/main" id="{264B4FAC-3227-49C3-BED1-63549E826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E2D1A-9703-4AE7-8F6C-F9D2D298CD84}"/>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254810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9372-A25A-4183-9192-80971F688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9B10BD-4EF4-42D8-B4B3-1FCCEA951B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1C308-3639-46D1-8B5A-5587A7E63F80}"/>
              </a:ext>
            </a:extLst>
          </p:cNvPr>
          <p:cNvSpPr>
            <a:spLocks noGrp="1"/>
          </p:cNvSpPr>
          <p:nvPr>
            <p:ph type="dt" sz="half" idx="10"/>
          </p:nvPr>
        </p:nvSpPr>
        <p:spPr/>
        <p:txBody>
          <a:bodyPr/>
          <a:lstStyle/>
          <a:p>
            <a:fld id="{731592E2-0A64-4588-AF30-265F12291FE5}" type="datetime1">
              <a:rPr lang="en-US" smtClean="0"/>
              <a:t>4/9/2019</a:t>
            </a:fld>
            <a:endParaRPr lang="en-US"/>
          </a:p>
        </p:txBody>
      </p:sp>
      <p:sp>
        <p:nvSpPr>
          <p:cNvPr id="5" name="Footer Placeholder 4">
            <a:extLst>
              <a:ext uri="{FF2B5EF4-FFF2-40B4-BE49-F238E27FC236}">
                <a16:creationId xmlns:a16="http://schemas.microsoft.com/office/drawing/2014/main" id="{EFBDFEBF-3B3B-4199-8294-200FFC38F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D925E-DF2A-4F84-A0F5-5B5F72D43A4D}"/>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340384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4FD9-4324-4D8D-B9B4-89592F14F8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8DF43-BF6A-4028-BB45-CA4C4D0B5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6DAB16-13BF-442C-B037-4B2052090C0A}"/>
              </a:ext>
            </a:extLst>
          </p:cNvPr>
          <p:cNvSpPr>
            <a:spLocks noGrp="1"/>
          </p:cNvSpPr>
          <p:nvPr>
            <p:ph type="dt" sz="half" idx="10"/>
          </p:nvPr>
        </p:nvSpPr>
        <p:spPr/>
        <p:txBody>
          <a:bodyPr/>
          <a:lstStyle/>
          <a:p>
            <a:fld id="{3CB711B9-6122-41C9-897D-E390AEB84573}" type="datetime1">
              <a:rPr lang="en-US" smtClean="0"/>
              <a:t>4/9/2019</a:t>
            </a:fld>
            <a:endParaRPr lang="en-US"/>
          </a:p>
        </p:txBody>
      </p:sp>
      <p:sp>
        <p:nvSpPr>
          <p:cNvPr id="5" name="Footer Placeholder 4">
            <a:extLst>
              <a:ext uri="{FF2B5EF4-FFF2-40B4-BE49-F238E27FC236}">
                <a16:creationId xmlns:a16="http://schemas.microsoft.com/office/drawing/2014/main" id="{E76B4747-1BE0-4E11-A992-9D15935E2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9020A-7DD0-4C95-9471-6AC64B66D38C}"/>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15688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2099-3007-49BB-B321-FA7194915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FD01CF-8742-4679-9D2F-5224E99748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68488-C879-4687-A011-C64AEEC77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178C7-3691-40E5-B7C9-541F752C973B}"/>
              </a:ext>
            </a:extLst>
          </p:cNvPr>
          <p:cNvSpPr>
            <a:spLocks noGrp="1"/>
          </p:cNvSpPr>
          <p:nvPr>
            <p:ph type="dt" sz="half" idx="10"/>
          </p:nvPr>
        </p:nvSpPr>
        <p:spPr/>
        <p:txBody>
          <a:bodyPr/>
          <a:lstStyle/>
          <a:p>
            <a:fld id="{413F12B4-2EEB-42E5-B621-2B4611870FAF}" type="datetime1">
              <a:rPr lang="en-US" smtClean="0"/>
              <a:t>4/9/2019</a:t>
            </a:fld>
            <a:endParaRPr lang="en-US"/>
          </a:p>
        </p:txBody>
      </p:sp>
      <p:sp>
        <p:nvSpPr>
          <p:cNvPr id="6" name="Footer Placeholder 5">
            <a:extLst>
              <a:ext uri="{FF2B5EF4-FFF2-40B4-BE49-F238E27FC236}">
                <a16:creationId xmlns:a16="http://schemas.microsoft.com/office/drawing/2014/main" id="{226C7A22-F65E-423E-9308-CB5AA9A02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8A897-7B27-4F64-8D77-5DC68A8127CF}"/>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35407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6E12-12D7-4B02-A496-6458F1BDC9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2ECDBA-4E4B-43F1-A0B4-2CE2F3EDBC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F74C3-C8D1-460E-A500-6CB76912B2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886CE3-EF02-40EF-8B5B-EC7B65CDB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9C04C5-B078-48FB-9E7A-B15DFBC73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D863F-A68B-4392-89C0-90333C4E1520}"/>
              </a:ext>
            </a:extLst>
          </p:cNvPr>
          <p:cNvSpPr>
            <a:spLocks noGrp="1"/>
          </p:cNvSpPr>
          <p:nvPr>
            <p:ph type="dt" sz="half" idx="10"/>
          </p:nvPr>
        </p:nvSpPr>
        <p:spPr/>
        <p:txBody>
          <a:bodyPr/>
          <a:lstStyle/>
          <a:p>
            <a:fld id="{4A19C6D7-C339-4C42-BDB8-217EA1DD2165}" type="datetime1">
              <a:rPr lang="en-US" smtClean="0"/>
              <a:t>4/9/2019</a:t>
            </a:fld>
            <a:endParaRPr lang="en-US"/>
          </a:p>
        </p:txBody>
      </p:sp>
      <p:sp>
        <p:nvSpPr>
          <p:cNvPr id="8" name="Footer Placeholder 7">
            <a:extLst>
              <a:ext uri="{FF2B5EF4-FFF2-40B4-BE49-F238E27FC236}">
                <a16:creationId xmlns:a16="http://schemas.microsoft.com/office/drawing/2014/main" id="{A176EA32-67F8-4E75-9369-35055FC6F9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98DF9A-700C-4F2D-9BE0-75C7B7EB7A0A}"/>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201017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0972-D060-414F-824B-2A8CF42129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D14190-D095-4130-AA79-208EB189EB76}"/>
              </a:ext>
            </a:extLst>
          </p:cNvPr>
          <p:cNvSpPr>
            <a:spLocks noGrp="1"/>
          </p:cNvSpPr>
          <p:nvPr>
            <p:ph type="dt" sz="half" idx="10"/>
          </p:nvPr>
        </p:nvSpPr>
        <p:spPr/>
        <p:txBody>
          <a:bodyPr/>
          <a:lstStyle/>
          <a:p>
            <a:fld id="{18F5CDCD-6920-4CCB-AD8D-4DBE7A404EEB}" type="datetime1">
              <a:rPr lang="en-US" smtClean="0"/>
              <a:t>4/9/2019</a:t>
            </a:fld>
            <a:endParaRPr lang="en-US"/>
          </a:p>
        </p:txBody>
      </p:sp>
      <p:sp>
        <p:nvSpPr>
          <p:cNvPr id="4" name="Footer Placeholder 3">
            <a:extLst>
              <a:ext uri="{FF2B5EF4-FFF2-40B4-BE49-F238E27FC236}">
                <a16:creationId xmlns:a16="http://schemas.microsoft.com/office/drawing/2014/main" id="{1255C4A8-E173-4680-9B9B-9742C5A8F7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B6444E-3C43-40F8-890D-7ACDAC1CDB46}"/>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330102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16F774-AF41-4ECC-9CE1-3A9FA0BB4AA2}"/>
              </a:ext>
            </a:extLst>
          </p:cNvPr>
          <p:cNvSpPr>
            <a:spLocks noGrp="1"/>
          </p:cNvSpPr>
          <p:nvPr>
            <p:ph type="dt" sz="half" idx="10"/>
          </p:nvPr>
        </p:nvSpPr>
        <p:spPr/>
        <p:txBody>
          <a:bodyPr/>
          <a:lstStyle/>
          <a:p>
            <a:fld id="{F77C55CD-FAFE-4B34-8FB2-32838F47D715}" type="datetime1">
              <a:rPr lang="en-US" smtClean="0"/>
              <a:t>4/9/2019</a:t>
            </a:fld>
            <a:endParaRPr lang="en-US"/>
          </a:p>
        </p:txBody>
      </p:sp>
      <p:sp>
        <p:nvSpPr>
          <p:cNvPr id="3" name="Footer Placeholder 2">
            <a:extLst>
              <a:ext uri="{FF2B5EF4-FFF2-40B4-BE49-F238E27FC236}">
                <a16:creationId xmlns:a16="http://schemas.microsoft.com/office/drawing/2014/main" id="{0CC0D072-349C-4B16-88A3-9FE5B1BC41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7643E9-05DE-45B5-BC4A-AEFD1174FF82}"/>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74260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BA51-005F-453A-A767-9152C8DDD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74C00A-B8EF-4B65-AC5E-623FFD583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09F67-7801-4BDB-A848-D0B0413C6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F3EB0-AE99-43CE-8118-93E340646163}"/>
              </a:ext>
            </a:extLst>
          </p:cNvPr>
          <p:cNvSpPr>
            <a:spLocks noGrp="1"/>
          </p:cNvSpPr>
          <p:nvPr>
            <p:ph type="dt" sz="half" idx="10"/>
          </p:nvPr>
        </p:nvSpPr>
        <p:spPr/>
        <p:txBody>
          <a:bodyPr/>
          <a:lstStyle/>
          <a:p>
            <a:fld id="{7720C23C-AFAE-420F-BE87-737E6887410B}" type="datetime1">
              <a:rPr lang="en-US" smtClean="0"/>
              <a:t>4/9/2019</a:t>
            </a:fld>
            <a:endParaRPr lang="en-US"/>
          </a:p>
        </p:txBody>
      </p:sp>
      <p:sp>
        <p:nvSpPr>
          <p:cNvPr id="6" name="Footer Placeholder 5">
            <a:extLst>
              <a:ext uri="{FF2B5EF4-FFF2-40B4-BE49-F238E27FC236}">
                <a16:creationId xmlns:a16="http://schemas.microsoft.com/office/drawing/2014/main" id="{3D05A71C-D161-4280-9DD1-6C49DA300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0D9DF-2DA1-4202-BEBB-166B697F1939}"/>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54121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1967-500C-41F9-BBB8-86477A6CC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72E2B7-CDCD-434C-8B70-F86787CDF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FB1150-B1C4-4FD7-AAE8-022F82261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65B64-25FD-4C58-B0D4-302A7576A9F7}"/>
              </a:ext>
            </a:extLst>
          </p:cNvPr>
          <p:cNvSpPr>
            <a:spLocks noGrp="1"/>
          </p:cNvSpPr>
          <p:nvPr>
            <p:ph type="dt" sz="half" idx="10"/>
          </p:nvPr>
        </p:nvSpPr>
        <p:spPr/>
        <p:txBody>
          <a:bodyPr/>
          <a:lstStyle/>
          <a:p>
            <a:fld id="{B84711EE-0F4E-447D-A6C6-0B489A2F3BA9}" type="datetime1">
              <a:rPr lang="en-US" smtClean="0"/>
              <a:t>4/9/2019</a:t>
            </a:fld>
            <a:endParaRPr lang="en-US"/>
          </a:p>
        </p:txBody>
      </p:sp>
      <p:sp>
        <p:nvSpPr>
          <p:cNvPr id="6" name="Footer Placeholder 5">
            <a:extLst>
              <a:ext uri="{FF2B5EF4-FFF2-40B4-BE49-F238E27FC236}">
                <a16:creationId xmlns:a16="http://schemas.microsoft.com/office/drawing/2014/main" id="{0B1DBE0F-E4D7-4170-8B6F-58A152206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913F9-F207-459D-A5C5-D925717C5E12}"/>
              </a:ext>
            </a:extLst>
          </p:cNvPr>
          <p:cNvSpPr>
            <a:spLocks noGrp="1"/>
          </p:cNvSpPr>
          <p:nvPr>
            <p:ph type="sldNum" sz="quarter" idx="12"/>
          </p:nvPr>
        </p:nvSpPr>
        <p:spPr/>
        <p:txBody>
          <a:bodyPr/>
          <a:lstStyle/>
          <a:p>
            <a:fld id="{70F590C6-BFDA-46BA-8593-EB8341455ED1}" type="slidenum">
              <a:rPr lang="en-US" smtClean="0"/>
              <a:t>‹#›</a:t>
            </a:fld>
            <a:endParaRPr lang="en-US"/>
          </a:p>
        </p:txBody>
      </p:sp>
    </p:spTree>
    <p:extLst>
      <p:ext uri="{BB962C8B-B14F-4D97-AF65-F5344CB8AC3E}">
        <p14:creationId xmlns:p14="http://schemas.microsoft.com/office/powerpoint/2010/main" val="361145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808ACC-689C-48EE-B684-72212E7A8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286939-5B80-4A06-A9FF-A77EBED77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7B350-8008-45FC-A44F-9EE081A438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F8CC5-89DA-47A2-AB58-5877BDC46969}" type="datetime1">
              <a:rPr lang="en-US" smtClean="0"/>
              <a:t>4/9/2019</a:t>
            </a:fld>
            <a:endParaRPr lang="en-US"/>
          </a:p>
        </p:txBody>
      </p:sp>
      <p:sp>
        <p:nvSpPr>
          <p:cNvPr id="5" name="Footer Placeholder 4">
            <a:extLst>
              <a:ext uri="{FF2B5EF4-FFF2-40B4-BE49-F238E27FC236}">
                <a16:creationId xmlns:a16="http://schemas.microsoft.com/office/drawing/2014/main" id="{04F2689D-F616-4746-B33C-A283E8E62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422873-D511-462A-99BF-15CBEE8C9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90C6-BFDA-46BA-8593-EB8341455ED1}" type="slidenum">
              <a:rPr lang="en-US" smtClean="0"/>
              <a:t>‹#›</a:t>
            </a:fld>
            <a:endParaRPr lang="en-US"/>
          </a:p>
        </p:txBody>
      </p:sp>
    </p:spTree>
    <p:extLst>
      <p:ext uri="{BB962C8B-B14F-4D97-AF65-F5344CB8AC3E}">
        <p14:creationId xmlns:p14="http://schemas.microsoft.com/office/powerpoint/2010/main" val="664811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4D49D-014B-4786-95B2-239E9509BA95}"/>
              </a:ext>
            </a:extLst>
          </p:cNvPr>
          <p:cNvSpPr txBox="1"/>
          <p:nvPr/>
        </p:nvSpPr>
        <p:spPr>
          <a:xfrm>
            <a:off x="844062" y="1746050"/>
            <a:ext cx="4635517" cy="2431435"/>
          </a:xfrm>
          <a:prstGeom prst="rect">
            <a:avLst/>
          </a:prstGeom>
          <a:noFill/>
        </p:spPr>
        <p:txBody>
          <a:bodyPr wrap="square" rtlCol="0">
            <a:spAutoFit/>
          </a:bodyPr>
          <a:lstStyle/>
          <a:p>
            <a:pPr algn="ctr"/>
            <a:r>
              <a:rPr lang="en-US" sz="4400" dirty="0"/>
              <a:t>Flight</a:t>
            </a:r>
          </a:p>
          <a:p>
            <a:pPr algn="ctr"/>
            <a:r>
              <a:rPr lang="en-US" sz="3600" dirty="0">
                <a:solidFill>
                  <a:srgbClr val="0070C0"/>
                </a:solidFill>
              </a:rPr>
              <a:t>Continuity Equation</a:t>
            </a:r>
          </a:p>
          <a:p>
            <a:pPr algn="ctr"/>
            <a:r>
              <a:rPr lang="en-US" sz="3600" dirty="0">
                <a:solidFill>
                  <a:srgbClr val="0070C0"/>
                </a:solidFill>
              </a:rPr>
              <a:t>and the</a:t>
            </a:r>
          </a:p>
          <a:p>
            <a:pPr algn="ctr"/>
            <a:r>
              <a:rPr lang="en-US" sz="3600" dirty="0">
                <a:solidFill>
                  <a:srgbClr val="0070C0"/>
                </a:solidFill>
              </a:rPr>
              <a:t>Bernoulli Principle</a:t>
            </a:r>
          </a:p>
        </p:txBody>
      </p:sp>
      <p:sp>
        <p:nvSpPr>
          <p:cNvPr id="5" name="TextBox 4">
            <a:extLst>
              <a:ext uri="{FF2B5EF4-FFF2-40B4-BE49-F238E27FC236}">
                <a16:creationId xmlns:a16="http://schemas.microsoft.com/office/drawing/2014/main" id="{99DFFEF6-E8DA-4442-B795-8D15D8803AAA}"/>
              </a:ext>
            </a:extLst>
          </p:cNvPr>
          <p:cNvSpPr txBox="1"/>
          <p:nvPr/>
        </p:nvSpPr>
        <p:spPr>
          <a:xfrm>
            <a:off x="1783104" y="4511859"/>
            <a:ext cx="2757432"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2019</a:t>
            </a:r>
          </a:p>
        </p:txBody>
      </p:sp>
      <p:sp>
        <p:nvSpPr>
          <p:cNvPr id="2" name="Slide Number Placeholder 1">
            <a:extLst>
              <a:ext uri="{FF2B5EF4-FFF2-40B4-BE49-F238E27FC236}">
                <a16:creationId xmlns:a16="http://schemas.microsoft.com/office/drawing/2014/main" id="{C227FE0C-E290-496E-81FB-35EDAFCFD388}"/>
              </a:ext>
            </a:extLst>
          </p:cNvPr>
          <p:cNvSpPr>
            <a:spLocks noGrp="1"/>
          </p:cNvSpPr>
          <p:nvPr>
            <p:ph type="sldNum" sz="quarter" idx="12"/>
          </p:nvPr>
        </p:nvSpPr>
        <p:spPr/>
        <p:txBody>
          <a:bodyPr/>
          <a:lstStyle/>
          <a:p>
            <a:fld id="{76C2B03D-8C30-4030-B92D-2B496288BEF5}" type="slidenum">
              <a:rPr lang="en-US" smtClean="0"/>
              <a:t>1</a:t>
            </a:fld>
            <a:endParaRPr lang="en-US"/>
          </a:p>
        </p:txBody>
      </p:sp>
      <p:grpSp>
        <p:nvGrpSpPr>
          <p:cNvPr id="25" name="Group 24">
            <a:extLst>
              <a:ext uri="{FF2B5EF4-FFF2-40B4-BE49-F238E27FC236}">
                <a16:creationId xmlns:a16="http://schemas.microsoft.com/office/drawing/2014/main" id="{08DA0F40-FF6C-46CA-AE98-24C55B643FA7}"/>
              </a:ext>
            </a:extLst>
          </p:cNvPr>
          <p:cNvGrpSpPr/>
          <p:nvPr/>
        </p:nvGrpSpPr>
        <p:grpSpPr>
          <a:xfrm>
            <a:off x="5859194" y="2700996"/>
            <a:ext cx="5099539" cy="1187768"/>
            <a:chOff x="5859194" y="2700996"/>
            <a:chExt cx="5099539" cy="1187768"/>
          </a:xfrm>
        </p:grpSpPr>
        <p:grpSp>
          <p:nvGrpSpPr>
            <p:cNvPr id="3" name="Group 2">
              <a:extLst>
                <a:ext uri="{FF2B5EF4-FFF2-40B4-BE49-F238E27FC236}">
                  <a16:creationId xmlns:a16="http://schemas.microsoft.com/office/drawing/2014/main" id="{75A6A8E6-A9E0-4B6A-99BB-70CDE667E0E9}"/>
                </a:ext>
              </a:extLst>
            </p:cNvPr>
            <p:cNvGrpSpPr/>
            <p:nvPr/>
          </p:nvGrpSpPr>
          <p:grpSpPr>
            <a:xfrm>
              <a:off x="5859194" y="2700996"/>
              <a:ext cx="5099539" cy="1187768"/>
              <a:chOff x="1174652" y="1892370"/>
              <a:chExt cx="9725465" cy="2606946"/>
            </a:xfrm>
          </p:grpSpPr>
          <p:sp>
            <p:nvSpPr>
              <p:cNvPr id="6" name="Freeform: Shape 5">
                <a:extLst>
                  <a:ext uri="{FF2B5EF4-FFF2-40B4-BE49-F238E27FC236}">
                    <a16:creationId xmlns:a16="http://schemas.microsoft.com/office/drawing/2014/main" id="{1EF06DA3-F308-4AC4-ABE4-148861502C74}"/>
                  </a:ext>
                </a:extLst>
              </p:cNvPr>
              <p:cNvSpPr/>
              <p:nvPr/>
            </p:nvSpPr>
            <p:spPr>
              <a:xfrm>
                <a:off x="1941342" y="1906439"/>
                <a:ext cx="8074855" cy="836762"/>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2F58528-B208-4C95-8511-2DFBF067A13B}"/>
                  </a:ext>
                </a:extLst>
              </p:cNvPr>
              <p:cNvCxnSpPr/>
              <p:nvPr/>
            </p:nvCxnSpPr>
            <p:spPr>
              <a:xfrm>
                <a:off x="1174652" y="1892370"/>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90B042-AE7B-4D5E-9FC5-30237D1F2FE6}"/>
                  </a:ext>
                </a:extLst>
              </p:cNvPr>
              <p:cNvCxnSpPr/>
              <p:nvPr/>
            </p:nvCxnSpPr>
            <p:spPr>
              <a:xfrm>
                <a:off x="1291883" y="4499316"/>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E050282C-6B1D-4381-8764-0CB87A1091A3}"/>
                  </a:ext>
                </a:extLst>
              </p:cNvPr>
              <p:cNvSpPr/>
              <p:nvPr/>
            </p:nvSpPr>
            <p:spPr>
              <a:xfrm flipV="1">
                <a:off x="1941341" y="3648486"/>
                <a:ext cx="8074855" cy="836753"/>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5418AB7-4EDC-4924-802B-7CF541E21937}"/>
                  </a:ext>
                </a:extLst>
              </p:cNvPr>
              <p:cNvSpPr/>
              <p:nvPr/>
            </p:nvSpPr>
            <p:spPr>
              <a:xfrm>
                <a:off x="2288345" y="206366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84F5E64-130D-4145-9D36-C4C56F4BDDA6}"/>
                  </a:ext>
                </a:extLst>
              </p:cNvPr>
              <p:cNvSpPr/>
              <p:nvPr/>
            </p:nvSpPr>
            <p:spPr>
              <a:xfrm>
                <a:off x="2288345" y="246400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B2C4456-2CD4-4E5C-A5E0-CC00B04A2117}"/>
                  </a:ext>
                </a:extLst>
              </p:cNvPr>
              <p:cNvSpPr/>
              <p:nvPr/>
            </p:nvSpPr>
            <p:spPr>
              <a:xfrm>
                <a:off x="2288345" y="28704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F8BB510-D1AD-4976-B4D0-0DC694B2982A}"/>
                  </a:ext>
                </a:extLst>
              </p:cNvPr>
              <p:cNvSpPr/>
              <p:nvPr/>
            </p:nvSpPr>
            <p:spPr>
              <a:xfrm>
                <a:off x="2288345" y="327425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805078A-338D-4D10-AFBD-9B22DE331E23}"/>
                  </a:ext>
                </a:extLst>
              </p:cNvPr>
              <p:cNvSpPr/>
              <p:nvPr/>
            </p:nvSpPr>
            <p:spPr>
              <a:xfrm>
                <a:off x="2302413" y="366838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B6F639F-916F-4C96-A23C-CE4F1CF01DE9}"/>
                  </a:ext>
                </a:extLst>
              </p:cNvPr>
              <p:cNvSpPr/>
              <p:nvPr/>
            </p:nvSpPr>
            <p:spPr>
              <a:xfrm>
                <a:off x="2302413" y="40723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8854AE-9333-4197-9046-8BFE909725B7}"/>
                  </a:ext>
                </a:extLst>
              </p:cNvPr>
              <p:cNvSpPr/>
              <p:nvPr/>
            </p:nvSpPr>
            <p:spPr>
              <a:xfrm>
                <a:off x="2665829" y="204725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32D8296-D75A-4167-9760-448A2617C49E}"/>
                  </a:ext>
                </a:extLst>
              </p:cNvPr>
              <p:cNvSpPr/>
              <p:nvPr/>
            </p:nvSpPr>
            <p:spPr>
              <a:xfrm>
                <a:off x="2665829" y="244758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CA80AAE-CEAD-4B8D-9BF4-F7625A03C094}"/>
                  </a:ext>
                </a:extLst>
              </p:cNvPr>
              <p:cNvSpPr/>
              <p:nvPr/>
            </p:nvSpPr>
            <p:spPr>
              <a:xfrm>
                <a:off x="2665829" y="285406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1E923FC-76A1-4FB2-BBDC-DEBD2826371D}"/>
                  </a:ext>
                </a:extLst>
              </p:cNvPr>
              <p:cNvSpPr/>
              <p:nvPr/>
            </p:nvSpPr>
            <p:spPr>
              <a:xfrm>
                <a:off x="2665829" y="325784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51B04-0B34-4B19-8828-4E075ADA77DF}"/>
                  </a:ext>
                </a:extLst>
              </p:cNvPr>
              <p:cNvSpPr/>
              <p:nvPr/>
            </p:nvSpPr>
            <p:spPr>
              <a:xfrm>
                <a:off x="2679897" y="365197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777AEFA-4B69-44B8-B61F-648C7B991B62}"/>
                  </a:ext>
                </a:extLst>
              </p:cNvPr>
              <p:cNvSpPr/>
              <p:nvPr/>
            </p:nvSpPr>
            <p:spPr>
              <a:xfrm>
                <a:off x="2679897" y="405596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Arrow: Right 23">
              <a:extLst>
                <a:ext uri="{FF2B5EF4-FFF2-40B4-BE49-F238E27FC236}">
                  <a16:creationId xmlns:a16="http://schemas.microsoft.com/office/drawing/2014/main" id="{706B7648-FB97-4DE7-B2C3-13671D4A0EC7}"/>
                </a:ext>
              </a:extLst>
            </p:cNvPr>
            <p:cNvSpPr/>
            <p:nvPr/>
          </p:nvSpPr>
          <p:spPr>
            <a:xfrm>
              <a:off x="6885366" y="3112909"/>
              <a:ext cx="801858" cy="381239"/>
            </a:xfrm>
            <a:prstGeom prst="rightArrow">
              <a:avLst>
                <a:gd name="adj1" fmla="val 50000"/>
                <a:gd name="adj2" fmla="val 942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16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3F6D1B-1D66-4197-8360-8750C7E855A1}"/>
              </a:ext>
            </a:extLst>
          </p:cNvPr>
          <p:cNvCxnSpPr/>
          <p:nvPr/>
        </p:nvCxnSpPr>
        <p:spPr>
          <a:xfrm>
            <a:off x="1174652" y="2075231"/>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5F940E-A8F1-44EB-8909-7783C447776B}"/>
              </a:ext>
            </a:extLst>
          </p:cNvPr>
          <p:cNvCxnSpPr/>
          <p:nvPr/>
        </p:nvCxnSpPr>
        <p:spPr>
          <a:xfrm>
            <a:off x="1291883" y="4682177"/>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791BFBB-B1A3-430B-BE7F-CA6CEE56F273}"/>
              </a:ext>
            </a:extLst>
          </p:cNvPr>
          <p:cNvSpPr txBox="1"/>
          <p:nvPr/>
        </p:nvSpPr>
        <p:spPr>
          <a:xfrm>
            <a:off x="2832296" y="173583"/>
            <a:ext cx="6527407" cy="584775"/>
          </a:xfrm>
          <a:prstGeom prst="rect">
            <a:avLst/>
          </a:prstGeom>
          <a:noFill/>
        </p:spPr>
        <p:txBody>
          <a:bodyPr wrap="square" rtlCol="0">
            <a:spAutoFit/>
          </a:bodyPr>
          <a:lstStyle/>
          <a:p>
            <a:pPr algn="ctr"/>
            <a:r>
              <a:rPr lang="en-US" sz="3200" dirty="0">
                <a:solidFill>
                  <a:srgbClr val="FF0000"/>
                </a:solidFill>
              </a:rPr>
              <a:t>Fluid Moving Through a Tube</a:t>
            </a:r>
          </a:p>
        </p:txBody>
      </p:sp>
      <p:sp>
        <p:nvSpPr>
          <p:cNvPr id="24" name="Oval 23">
            <a:extLst>
              <a:ext uri="{FF2B5EF4-FFF2-40B4-BE49-F238E27FC236}">
                <a16:creationId xmlns:a16="http://schemas.microsoft.com/office/drawing/2014/main" id="{D5861554-E006-4154-8924-AA012B7BE784}"/>
              </a:ext>
            </a:extLst>
          </p:cNvPr>
          <p:cNvSpPr/>
          <p:nvPr/>
        </p:nvSpPr>
        <p:spPr>
          <a:xfrm>
            <a:off x="1669364" y="224652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F8B876C-42C1-4102-9243-D6023F9962E1}"/>
              </a:ext>
            </a:extLst>
          </p:cNvPr>
          <p:cNvSpPr/>
          <p:nvPr/>
        </p:nvSpPr>
        <p:spPr>
          <a:xfrm>
            <a:off x="1669364" y="264686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D7AAF3-73DA-4D2C-BA40-78D89C32EDC8}"/>
              </a:ext>
            </a:extLst>
          </p:cNvPr>
          <p:cNvSpPr/>
          <p:nvPr/>
        </p:nvSpPr>
        <p:spPr>
          <a:xfrm>
            <a:off x="1669364" y="305333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BCA79D6-65ED-44E3-9304-71FE13D26192}"/>
              </a:ext>
            </a:extLst>
          </p:cNvPr>
          <p:cNvSpPr/>
          <p:nvPr/>
        </p:nvSpPr>
        <p:spPr>
          <a:xfrm>
            <a:off x="1669364" y="345711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D81FE84-9537-437E-B979-6DFDD7C92441}"/>
              </a:ext>
            </a:extLst>
          </p:cNvPr>
          <p:cNvSpPr/>
          <p:nvPr/>
        </p:nvSpPr>
        <p:spPr>
          <a:xfrm>
            <a:off x="1683432" y="38512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D6B33F-A564-4EA0-90CE-19F8AC2AF017}"/>
              </a:ext>
            </a:extLst>
          </p:cNvPr>
          <p:cNvSpPr/>
          <p:nvPr/>
        </p:nvSpPr>
        <p:spPr>
          <a:xfrm>
            <a:off x="1683432" y="425523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6A7E292-8137-4B3E-B38B-511CC2C58942}"/>
              </a:ext>
            </a:extLst>
          </p:cNvPr>
          <p:cNvSpPr/>
          <p:nvPr/>
        </p:nvSpPr>
        <p:spPr>
          <a:xfrm>
            <a:off x="1990576" y="22301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4214B34-F14F-43BF-8E8E-F3053F481BB3}"/>
              </a:ext>
            </a:extLst>
          </p:cNvPr>
          <p:cNvSpPr/>
          <p:nvPr/>
        </p:nvSpPr>
        <p:spPr>
          <a:xfrm>
            <a:off x="1990576" y="263044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85DDA69-A630-454E-B411-0FF667EDD698}"/>
              </a:ext>
            </a:extLst>
          </p:cNvPr>
          <p:cNvSpPr/>
          <p:nvPr/>
        </p:nvSpPr>
        <p:spPr>
          <a:xfrm>
            <a:off x="1990576" y="30369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C3A576F-489A-4C7B-852E-E570E93C1C35}"/>
              </a:ext>
            </a:extLst>
          </p:cNvPr>
          <p:cNvSpPr/>
          <p:nvPr/>
        </p:nvSpPr>
        <p:spPr>
          <a:xfrm>
            <a:off x="1990576" y="344070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9EBFABC-145C-47F0-9BB9-75F6D8ACA06F}"/>
              </a:ext>
            </a:extLst>
          </p:cNvPr>
          <p:cNvSpPr/>
          <p:nvPr/>
        </p:nvSpPr>
        <p:spPr>
          <a:xfrm>
            <a:off x="2004644" y="3834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EB029E1-75EF-47C6-9A08-B7DE88C8FBBC}"/>
              </a:ext>
            </a:extLst>
          </p:cNvPr>
          <p:cNvSpPr/>
          <p:nvPr/>
        </p:nvSpPr>
        <p:spPr>
          <a:xfrm>
            <a:off x="2004644" y="42388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39D531-01D5-4605-A524-2A58970DFC53}"/>
              </a:ext>
            </a:extLst>
          </p:cNvPr>
          <p:cNvSpPr/>
          <p:nvPr/>
        </p:nvSpPr>
        <p:spPr>
          <a:xfrm>
            <a:off x="2328199" y="224418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DCA3F6-E426-451C-84BE-1227F24BA7B5}"/>
              </a:ext>
            </a:extLst>
          </p:cNvPr>
          <p:cNvSpPr/>
          <p:nvPr/>
        </p:nvSpPr>
        <p:spPr>
          <a:xfrm>
            <a:off x="2328199" y="264451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D10ECB9-E345-4866-A6DD-4315DA60EE33}"/>
              </a:ext>
            </a:extLst>
          </p:cNvPr>
          <p:cNvSpPr/>
          <p:nvPr/>
        </p:nvSpPr>
        <p:spPr>
          <a:xfrm>
            <a:off x="2328199" y="305098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0FE6F4-D222-4DE4-BAAF-9663C166BE9F}"/>
              </a:ext>
            </a:extLst>
          </p:cNvPr>
          <p:cNvSpPr/>
          <p:nvPr/>
        </p:nvSpPr>
        <p:spPr>
          <a:xfrm>
            <a:off x="2328199" y="345477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6AE720-5CEE-4441-A4CC-B893C4ECC4B7}"/>
              </a:ext>
            </a:extLst>
          </p:cNvPr>
          <p:cNvSpPr/>
          <p:nvPr/>
        </p:nvSpPr>
        <p:spPr>
          <a:xfrm>
            <a:off x="2342267" y="384890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3FA9912-56F8-44A4-B810-66002368D51F}"/>
              </a:ext>
            </a:extLst>
          </p:cNvPr>
          <p:cNvSpPr/>
          <p:nvPr/>
        </p:nvSpPr>
        <p:spPr>
          <a:xfrm>
            <a:off x="2342267" y="425288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7C64097-712B-4009-84AF-01874A72781F}"/>
              </a:ext>
            </a:extLst>
          </p:cNvPr>
          <p:cNvSpPr/>
          <p:nvPr/>
        </p:nvSpPr>
        <p:spPr>
          <a:xfrm>
            <a:off x="2649411" y="2241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C4A8EC3-F52F-4CA8-A16C-282808710204}"/>
              </a:ext>
            </a:extLst>
          </p:cNvPr>
          <p:cNvSpPr/>
          <p:nvPr/>
        </p:nvSpPr>
        <p:spPr>
          <a:xfrm>
            <a:off x="2649411" y="262810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D8F078B-B2DC-43DA-A187-377886D69635}"/>
              </a:ext>
            </a:extLst>
          </p:cNvPr>
          <p:cNvSpPr/>
          <p:nvPr/>
        </p:nvSpPr>
        <p:spPr>
          <a:xfrm>
            <a:off x="2649411" y="30345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8C3E083-1453-4FE2-AD21-5B14F24B1A94}"/>
              </a:ext>
            </a:extLst>
          </p:cNvPr>
          <p:cNvSpPr/>
          <p:nvPr/>
        </p:nvSpPr>
        <p:spPr>
          <a:xfrm>
            <a:off x="2649411" y="343835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C088DD0-9243-48EC-9217-A2CA564CA3F9}"/>
              </a:ext>
            </a:extLst>
          </p:cNvPr>
          <p:cNvSpPr/>
          <p:nvPr/>
        </p:nvSpPr>
        <p:spPr>
          <a:xfrm>
            <a:off x="2663479" y="383248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A7958D4-B4DD-494A-BCC3-D4795998331C}"/>
              </a:ext>
            </a:extLst>
          </p:cNvPr>
          <p:cNvSpPr/>
          <p:nvPr/>
        </p:nvSpPr>
        <p:spPr>
          <a:xfrm>
            <a:off x="2663479" y="42364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8FA7BD3-66D0-4F3E-86D3-17B52E862CDB}"/>
              </a:ext>
            </a:extLst>
          </p:cNvPr>
          <p:cNvSpPr/>
          <p:nvPr/>
        </p:nvSpPr>
        <p:spPr>
          <a:xfrm>
            <a:off x="1941342" y="2089300"/>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06D039B-08B4-4FC5-A1C4-AA196C16F338}"/>
              </a:ext>
            </a:extLst>
          </p:cNvPr>
          <p:cNvSpPr/>
          <p:nvPr/>
        </p:nvSpPr>
        <p:spPr>
          <a:xfrm flipV="1">
            <a:off x="1941341" y="4121871"/>
            <a:ext cx="8074855" cy="546227"/>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89FAB5-BBF1-456D-8249-BD3F218D26DB}"/>
              </a:ext>
            </a:extLst>
          </p:cNvPr>
          <p:cNvSpPr txBox="1"/>
          <p:nvPr/>
        </p:nvSpPr>
        <p:spPr>
          <a:xfrm>
            <a:off x="1012874" y="984590"/>
            <a:ext cx="10076040" cy="830997"/>
          </a:xfrm>
          <a:prstGeom prst="rect">
            <a:avLst/>
          </a:prstGeom>
          <a:noFill/>
        </p:spPr>
        <p:txBody>
          <a:bodyPr wrap="square" rtlCol="0">
            <a:spAutoFit/>
          </a:bodyPr>
          <a:lstStyle/>
          <a:p>
            <a:r>
              <a:rPr lang="en-US" sz="2400" dirty="0"/>
              <a:t>It can be difficult to look at all the molecules in the flow at the same time, so we will just look at a bundle of them as they move through the tube.</a:t>
            </a:r>
          </a:p>
        </p:txBody>
      </p:sp>
      <p:sp>
        <p:nvSpPr>
          <p:cNvPr id="3" name="Slide Number Placeholder 2">
            <a:extLst>
              <a:ext uri="{FF2B5EF4-FFF2-40B4-BE49-F238E27FC236}">
                <a16:creationId xmlns:a16="http://schemas.microsoft.com/office/drawing/2014/main" id="{A41CED38-8EEE-4DE6-B808-CD0B12BC84FB}"/>
              </a:ext>
            </a:extLst>
          </p:cNvPr>
          <p:cNvSpPr>
            <a:spLocks noGrp="1"/>
          </p:cNvSpPr>
          <p:nvPr>
            <p:ph type="sldNum" sz="quarter" idx="12"/>
          </p:nvPr>
        </p:nvSpPr>
        <p:spPr/>
        <p:txBody>
          <a:bodyPr/>
          <a:lstStyle/>
          <a:p>
            <a:fld id="{70F590C6-BFDA-46BA-8593-EB8341455ED1}" type="slidenum">
              <a:rPr lang="en-US" smtClean="0"/>
              <a:t>10</a:t>
            </a:fld>
            <a:endParaRPr lang="en-US"/>
          </a:p>
        </p:txBody>
      </p:sp>
    </p:spTree>
    <p:extLst>
      <p:ext uri="{BB962C8B-B14F-4D97-AF65-F5344CB8AC3E}">
        <p14:creationId xmlns:p14="http://schemas.microsoft.com/office/powerpoint/2010/main" val="45470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3F6D1B-1D66-4197-8360-8750C7E855A1}"/>
              </a:ext>
            </a:extLst>
          </p:cNvPr>
          <p:cNvCxnSpPr/>
          <p:nvPr/>
        </p:nvCxnSpPr>
        <p:spPr>
          <a:xfrm>
            <a:off x="1174652" y="2075231"/>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791BFBB-B1A3-430B-BE7F-CA6CEE56F273}"/>
              </a:ext>
            </a:extLst>
          </p:cNvPr>
          <p:cNvSpPr txBox="1"/>
          <p:nvPr/>
        </p:nvSpPr>
        <p:spPr>
          <a:xfrm>
            <a:off x="2832296" y="173583"/>
            <a:ext cx="6527407" cy="584775"/>
          </a:xfrm>
          <a:prstGeom prst="rect">
            <a:avLst/>
          </a:prstGeom>
          <a:noFill/>
        </p:spPr>
        <p:txBody>
          <a:bodyPr wrap="square" rtlCol="0">
            <a:spAutoFit/>
          </a:bodyPr>
          <a:lstStyle/>
          <a:p>
            <a:pPr algn="ctr"/>
            <a:r>
              <a:rPr lang="en-US" sz="3200" dirty="0">
                <a:solidFill>
                  <a:srgbClr val="FF0000"/>
                </a:solidFill>
              </a:rPr>
              <a:t>Fluid Moving Through a Tube</a:t>
            </a:r>
          </a:p>
        </p:txBody>
      </p:sp>
      <p:sp>
        <p:nvSpPr>
          <p:cNvPr id="24" name="Oval 23">
            <a:extLst>
              <a:ext uri="{FF2B5EF4-FFF2-40B4-BE49-F238E27FC236}">
                <a16:creationId xmlns:a16="http://schemas.microsoft.com/office/drawing/2014/main" id="{D5861554-E006-4154-8924-AA012B7BE784}"/>
              </a:ext>
            </a:extLst>
          </p:cNvPr>
          <p:cNvSpPr/>
          <p:nvPr/>
        </p:nvSpPr>
        <p:spPr>
          <a:xfrm>
            <a:off x="1669364" y="224652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F8B876C-42C1-4102-9243-D6023F9962E1}"/>
              </a:ext>
            </a:extLst>
          </p:cNvPr>
          <p:cNvSpPr/>
          <p:nvPr/>
        </p:nvSpPr>
        <p:spPr>
          <a:xfrm>
            <a:off x="1669364" y="264686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D7AAF3-73DA-4D2C-BA40-78D89C32EDC8}"/>
              </a:ext>
            </a:extLst>
          </p:cNvPr>
          <p:cNvSpPr/>
          <p:nvPr/>
        </p:nvSpPr>
        <p:spPr>
          <a:xfrm>
            <a:off x="1669364" y="305333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BCA79D6-65ED-44E3-9304-71FE13D26192}"/>
              </a:ext>
            </a:extLst>
          </p:cNvPr>
          <p:cNvSpPr/>
          <p:nvPr/>
        </p:nvSpPr>
        <p:spPr>
          <a:xfrm>
            <a:off x="1669364" y="345711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D81FE84-9537-437E-B979-6DFDD7C92441}"/>
              </a:ext>
            </a:extLst>
          </p:cNvPr>
          <p:cNvSpPr/>
          <p:nvPr/>
        </p:nvSpPr>
        <p:spPr>
          <a:xfrm>
            <a:off x="1683432" y="38512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D6B33F-A564-4EA0-90CE-19F8AC2AF017}"/>
              </a:ext>
            </a:extLst>
          </p:cNvPr>
          <p:cNvSpPr/>
          <p:nvPr/>
        </p:nvSpPr>
        <p:spPr>
          <a:xfrm>
            <a:off x="1683432" y="425523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6A7E292-8137-4B3E-B38B-511CC2C58942}"/>
              </a:ext>
            </a:extLst>
          </p:cNvPr>
          <p:cNvSpPr/>
          <p:nvPr/>
        </p:nvSpPr>
        <p:spPr>
          <a:xfrm>
            <a:off x="1990576" y="22301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4214B34-F14F-43BF-8E8E-F3053F481BB3}"/>
              </a:ext>
            </a:extLst>
          </p:cNvPr>
          <p:cNvSpPr/>
          <p:nvPr/>
        </p:nvSpPr>
        <p:spPr>
          <a:xfrm>
            <a:off x="1990576" y="263044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85DDA69-A630-454E-B411-0FF667EDD698}"/>
              </a:ext>
            </a:extLst>
          </p:cNvPr>
          <p:cNvSpPr/>
          <p:nvPr/>
        </p:nvSpPr>
        <p:spPr>
          <a:xfrm>
            <a:off x="1990576" y="30369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C3A576F-489A-4C7B-852E-E570E93C1C35}"/>
              </a:ext>
            </a:extLst>
          </p:cNvPr>
          <p:cNvSpPr/>
          <p:nvPr/>
        </p:nvSpPr>
        <p:spPr>
          <a:xfrm>
            <a:off x="1990576" y="344070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9EBFABC-145C-47F0-9BB9-75F6D8ACA06F}"/>
              </a:ext>
            </a:extLst>
          </p:cNvPr>
          <p:cNvSpPr/>
          <p:nvPr/>
        </p:nvSpPr>
        <p:spPr>
          <a:xfrm>
            <a:off x="2004644" y="3834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EB029E1-75EF-47C6-9A08-B7DE88C8FBBC}"/>
              </a:ext>
            </a:extLst>
          </p:cNvPr>
          <p:cNvSpPr/>
          <p:nvPr/>
        </p:nvSpPr>
        <p:spPr>
          <a:xfrm>
            <a:off x="2004644" y="42388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39D531-01D5-4605-A524-2A58970DFC53}"/>
              </a:ext>
            </a:extLst>
          </p:cNvPr>
          <p:cNvSpPr/>
          <p:nvPr/>
        </p:nvSpPr>
        <p:spPr>
          <a:xfrm>
            <a:off x="2328199" y="224418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DCA3F6-E426-451C-84BE-1227F24BA7B5}"/>
              </a:ext>
            </a:extLst>
          </p:cNvPr>
          <p:cNvSpPr/>
          <p:nvPr/>
        </p:nvSpPr>
        <p:spPr>
          <a:xfrm>
            <a:off x="2328199" y="264451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D10ECB9-E345-4866-A6DD-4315DA60EE33}"/>
              </a:ext>
            </a:extLst>
          </p:cNvPr>
          <p:cNvSpPr/>
          <p:nvPr/>
        </p:nvSpPr>
        <p:spPr>
          <a:xfrm>
            <a:off x="2328199" y="305098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0FE6F4-D222-4DE4-BAAF-9663C166BE9F}"/>
              </a:ext>
            </a:extLst>
          </p:cNvPr>
          <p:cNvSpPr/>
          <p:nvPr/>
        </p:nvSpPr>
        <p:spPr>
          <a:xfrm>
            <a:off x="2328199" y="345477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6AE720-5CEE-4441-A4CC-B893C4ECC4B7}"/>
              </a:ext>
            </a:extLst>
          </p:cNvPr>
          <p:cNvSpPr/>
          <p:nvPr/>
        </p:nvSpPr>
        <p:spPr>
          <a:xfrm>
            <a:off x="2342267" y="384890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3FA9912-56F8-44A4-B810-66002368D51F}"/>
              </a:ext>
            </a:extLst>
          </p:cNvPr>
          <p:cNvSpPr/>
          <p:nvPr/>
        </p:nvSpPr>
        <p:spPr>
          <a:xfrm>
            <a:off x="2342267" y="425288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7C64097-712B-4009-84AF-01874A72781F}"/>
              </a:ext>
            </a:extLst>
          </p:cNvPr>
          <p:cNvSpPr/>
          <p:nvPr/>
        </p:nvSpPr>
        <p:spPr>
          <a:xfrm>
            <a:off x="2649411" y="2241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C4A8EC3-F52F-4CA8-A16C-282808710204}"/>
              </a:ext>
            </a:extLst>
          </p:cNvPr>
          <p:cNvSpPr/>
          <p:nvPr/>
        </p:nvSpPr>
        <p:spPr>
          <a:xfrm>
            <a:off x="2649411" y="262810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D8F078B-B2DC-43DA-A187-377886D69635}"/>
              </a:ext>
            </a:extLst>
          </p:cNvPr>
          <p:cNvSpPr/>
          <p:nvPr/>
        </p:nvSpPr>
        <p:spPr>
          <a:xfrm>
            <a:off x="2649411" y="30345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8C3E083-1453-4FE2-AD21-5B14F24B1A94}"/>
              </a:ext>
            </a:extLst>
          </p:cNvPr>
          <p:cNvSpPr/>
          <p:nvPr/>
        </p:nvSpPr>
        <p:spPr>
          <a:xfrm>
            <a:off x="2649411" y="343835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C088DD0-9243-48EC-9217-A2CA564CA3F9}"/>
              </a:ext>
            </a:extLst>
          </p:cNvPr>
          <p:cNvSpPr/>
          <p:nvPr/>
        </p:nvSpPr>
        <p:spPr>
          <a:xfrm>
            <a:off x="2663479" y="383248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A7958D4-B4DD-494A-BCC3-D4795998331C}"/>
              </a:ext>
            </a:extLst>
          </p:cNvPr>
          <p:cNvSpPr/>
          <p:nvPr/>
        </p:nvSpPr>
        <p:spPr>
          <a:xfrm>
            <a:off x="2663479" y="42364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8FA7BD3-66D0-4F3E-86D3-17B52E862CDB}"/>
              </a:ext>
            </a:extLst>
          </p:cNvPr>
          <p:cNvSpPr/>
          <p:nvPr/>
        </p:nvSpPr>
        <p:spPr>
          <a:xfrm>
            <a:off x="1941342" y="2089300"/>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06D039B-08B4-4FC5-A1C4-AA196C16F338}"/>
              </a:ext>
            </a:extLst>
          </p:cNvPr>
          <p:cNvSpPr/>
          <p:nvPr/>
        </p:nvSpPr>
        <p:spPr>
          <a:xfrm flipV="1">
            <a:off x="1941341" y="4121871"/>
            <a:ext cx="8074855" cy="546227"/>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ylinder 1">
            <a:extLst>
              <a:ext uri="{FF2B5EF4-FFF2-40B4-BE49-F238E27FC236}">
                <a16:creationId xmlns:a16="http://schemas.microsoft.com/office/drawing/2014/main" id="{D68809C5-2000-4A60-A312-F1F8D25BC17F}"/>
              </a:ext>
            </a:extLst>
          </p:cNvPr>
          <p:cNvSpPr/>
          <p:nvPr/>
        </p:nvSpPr>
        <p:spPr>
          <a:xfrm rot="5400000">
            <a:off x="1118888" y="2545394"/>
            <a:ext cx="2475106" cy="1671875"/>
          </a:xfrm>
          <a:prstGeom prst="can">
            <a:avLst/>
          </a:prstGeom>
          <a:solidFill>
            <a:srgbClr val="4472C4">
              <a:alpha val="5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89FAB5-BBF1-456D-8249-BD3F218D26DB}"/>
              </a:ext>
            </a:extLst>
          </p:cNvPr>
          <p:cNvSpPr txBox="1"/>
          <p:nvPr/>
        </p:nvSpPr>
        <p:spPr>
          <a:xfrm>
            <a:off x="1012874" y="984590"/>
            <a:ext cx="10076040" cy="830997"/>
          </a:xfrm>
          <a:prstGeom prst="rect">
            <a:avLst/>
          </a:prstGeom>
          <a:noFill/>
        </p:spPr>
        <p:txBody>
          <a:bodyPr wrap="square" rtlCol="0">
            <a:spAutoFit/>
          </a:bodyPr>
          <a:lstStyle/>
          <a:p>
            <a:r>
              <a:rPr lang="en-US" sz="2400" dirty="0"/>
              <a:t>The tube is a 3-dimensional object, so the particles actually represent a specific “volume”.</a:t>
            </a:r>
          </a:p>
        </p:txBody>
      </p:sp>
      <p:grpSp>
        <p:nvGrpSpPr>
          <p:cNvPr id="5" name="Group 4">
            <a:extLst>
              <a:ext uri="{FF2B5EF4-FFF2-40B4-BE49-F238E27FC236}">
                <a16:creationId xmlns:a16="http://schemas.microsoft.com/office/drawing/2014/main" id="{AC033159-370B-4105-82B7-97D83C12DEBF}"/>
              </a:ext>
            </a:extLst>
          </p:cNvPr>
          <p:cNvGrpSpPr/>
          <p:nvPr/>
        </p:nvGrpSpPr>
        <p:grpSpPr>
          <a:xfrm>
            <a:off x="1291883" y="4682177"/>
            <a:ext cx="9794929" cy="1601428"/>
            <a:chOff x="1291883" y="4682177"/>
            <a:chExt cx="9794929" cy="1601428"/>
          </a:xfrm>
        </p:grpSpPr>
        <p:cxnSp>
          <p:nvCxnSpPr>
            <p:cNvPr id="8" name="Straight Connector 7">
              <a:extLst>
                <a:ext uri="{FF2B5EF4-FFF2-40B4-BE49-F238E27FC236}">
                  <a16:creationId xmlns:a16="http://schemas.microsoft.com/office/drawing/2014/main" id="{BB5F940E-A8F1-44EB-8909-7783C447776B}"/>
                </a:ext>
              </a:extLst>
            </p:cNvPr>
            <p:cNvCxnSpPr/>
            <p:nvPr/>
          </p:nvCxnSpPr>
          <p:spPr>
            <a:xfrm>
              <a:off x="1291883" y="4682177"/>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8968F55-98D3-47D7-9FED-DFAFC0604BD1}"/>
                </a:ext>
              </a:extLst>
            </p:cNvPr>
            <p:cNvSpPr txBox="1"/>
            <p:nvPr/>
          </p:nvSpPr>
          <p:spPr>
            <a:xfrm>
              <a:off x="1291883" y="4926723"/>
              <a:ext cx="9794929" cy="830997"/>
            </a:xfrm>
            <a:prstGeom prst="rect">
              <a:avLst/>
            </a:prstGeom>
            <a:noFill/>
          </p:spPr>
          <p:txBody>
            <a:bodyPr wrap="square" rtlCol="0">
              <a:spAutoFit/>
            </a:bodyPr>
            <a:lstStyle/>
            <a:p>
              <a:r>
                <a:rPr lang="en-US" sz="2400" dirty="0"/>
                <a:t>The mass of the molecules contained within the volume is a function of the volume and the density of the fluid:</a:t>
              </a:r>
            </a:p>
          </p:txBody>
        </p:sp>
        <p:sp>
          <p:nvSpPr>
            <p:cNvPr id="52" name="TextBox 51">
              <a:extLst>
                <a:ext uri="{FF2B5EF4-FFF2-40B4-BE49-F238E27FC236}">
                  <a16:creationId xmlns:a16="http://schemas.microsoft.com/office/drawing/2014/main" id="{397D0E7C-3412-492F-A60B-E9774F311BD4}"/>
                </a:ext>
              </a:extLst>
            </p:cNvPr>
            <p:cNvSpPr txBox="1"/>
            <p:nvPr/>
          </p:nvSpPr>
          <p:spPr>
            <a:xfrm>
              <a:off x="3192379" y="5821940"/>
              <a:ext cx="6767594" cy="461665"/>
            </a:xfrm>
            <a:prstGeom prst="rect">
              <a:avLst/>
            </a:prstGeom>
            <a:noFill/>
          </p:spPr>
          <p:txBody>
            <a:bodyPr wrap="square" rtlCol="0">
              <a:spAutoFit/>
            </a:bodyPr>
            <a:lstStyle/>
            <a:p>
              <a:r>
                <a:rPr lang="en-US" sz="2400" dirty="0"/>
                <a:t>Mass (kg)  =  Density (kg/m</a:t>
              </a:r>
              <a:r>
                <a:rPr lang="en-US" sz="2400" baseline="30000" dirty="0"/>
                <a:t>3</a:t>
              </a:r>
              <a:r>
                <a:rPr lang="en-US" sz="2400" dirty="0"/>
                <a:t>)  x  Volume (m</a:t>
              </a:r>
              <a:r>
                <a:rPr lang="en-US" sz="2400" baseline="30000" dirty="0"/>
                <a:t>3</a:t>
              </a:r>
              <a:r>
                <a:rPr lang="en-US" sz="2400" dirty="0"/>
                <a:t>) </a:t>
              </a:r>
            </a:p>
          </p:txBody>
        </p:sp>
      </p:grpSp>
      <p:sp>
        <p:nvSpPr>
          <p:cNvPr id="3" name="Slide Number Placeholder 2">
            <a:extLst>
              <a:ext uri="{FF2B5EF4-FFF2-40B4-BE49-F238E27FC236}">
                <a16:creationId xmlns:a16="http://schemas.microsoft.com/office/drawing/2014/main" id="{6F55F298-C2FF-458C-800C-A30CB74EF0A5}"/>
              </a:ext>
            </a:extLst>
          </p:cNvPr>
          <p:cNvSpPr>
            <a:spLocks noGrp="1"/>
          </p:cNvSpPr>
          <p:nvPr>
            <p:ph type="sldNum" sz="quarter" idx="12"/>
          </p:nvPr>
        </p:nvSpPr>
        <p:spPr/>
        <p:txBody>
          <a:bodyPr/>
          <a:lstStyle/>
          <a:p>
            <a:fld id="{70F590C6-BFDA-46BA-8593-EB8341455ED1}" type="slidenum">
              <a:rPr lang="en-US" smtClean="0"/>
              <a:t>11</a:t>
            </a:fld>
            <a:endParaRPr lang="en-US"/>
          </a:p>
        </p:txBody>
      </p:sp>
    </p:spTree>
    <p:extLst>
      <p:ext uri="{BB962C8B-B14F-4D97-AF65-F5344CB8AC3E}">
        <p14:creationId xmlns:p14="http://schemas.microsoft.com/office/powerpoint/2010/main" val="249015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1C5E6C-72CF-423D-9C36-A48936D1EC7C}"/>
              </a:ext>
            </a:extLst>
          </p:cNvPr>
          <p:cNvSpPr txBox="1"/>
          <p:nvPr/>
        </p:nvSpPr>
        <p:spPr>
          <a:xfrm>
            <a:off x="1194322" y="1015025"/>
            <a:ext cx="10238577" cy="1200329"/>
          </a:xfrm>
          <a:prstGeom prst="rect">
            <a:avLst/>
          </a:prstGeom>
          <a:noFill/>
        </p:spPr>
        <p:txBody>
          <a:bodyPr wrap="square" rtlCol="0">
            <a:spAutoFit/>
          </a:bodyPr>
          <a:lstStyle/>
          <a:p>
            <a:r>
              <a:rPr lang="en-US" sz="2400" dirty="0"/>
              <a:t>Experiments involving a fluid moving through a tube of changing cross-sectional area show that the mass of the fluid moving past any given point in the tube every second </a:t>
            </a:r>
            <a:r>
              <a:rPr lang="en-US" sz="2400" u="sng" dirty="0"/>
              <a:t>remains</a:t>
            </a:r>
            <a:r>
              <a:rPr lang="en-US" sz="2400" dirty="0"/>
              <a:t> </a:t>
            </a:r>
            <a:r>
              <a:rPr lang="en-US" sz="2400" u="sng" dirty="0"/>
              <a:t>constant</a:t>
            </a:r>
            <a:r>
              <a:rPr lang="en-US" sz="2400" dirty="0"/>
              <a:t>.   </a:t>
            </a:r>
          </a:p>
        </p:txBody>
      </p:sp>
      <p:sp>
        <p:nvSpPr>
          <p:cNvPr id="4" name="TextBox 3">
            <a:extLst>
              <a:ext uri="{FF2B5EF4-FFF2-40B4-BE49-F238E27FC236}">
                <a16:creationId xmlns:a16="http://schemas.microsoft.com/office/drawing/2014/main" id="{ECE6F915-58C0-4F51-A72F-6EE383C6C446}"/>
              </a:ext>
            </a:extLst>
          </p:cNvPr>
          <p:cNvSpPr txBox="1"/>
          <p:nvPr/>
        </p:nvSpPr>
        <p:spPr>
          <a:xfrm>
            <a:off x="1194322" y="2584686"/>
            <a:ext cx="9794929" cy="461665"/>
          </a:xfrm>
          <a:prstGeom prst="rect">
            <a:avLst/>
          </a:prstGeom>
          <a:noFill/>
        </p:spPr>
        <p:txBody>
          <a:bodyPr wrap="square" rtlCol="0">
            <a:spAutoFit/>
          </a:bodyPr>
          <a:lstStyle/>
          <a:p>
            <a:r>
              <a:rPr lang="en-US" sz="2400" dirty="0"/>
              <a:t>“Mass” moving past a point over “time” is known as the </a:t>
            </a:r>
            <a:r>
              <a:rPr lang="en-US" sz="2400" b="1" dirty="0"/>
              <a:t>Mass Flow Rate</a:t>
            </a:r>
            <a:r>
              <a:rPr lang="en-US" sz="2400" dirty="0"/>
              <a:t>.   </a:t>
            </a:r>
          </a:p>
        </p:txBody>
      </p:sp>
      <p:sp>
        <p:nvSpPr>
          <p:cNvPr id="5" name="TextBox 4">
            <a:extLst>
              <a:ext uri="{FF2B5EF4-FFF2-40B4-BE49-F238E27FC236}">
                <a16:creationId xmlns:a16="http://schemas.microsoft.com/office/drawing/2014/main" id="{FFA427A8-29AC-417A-ADE5-681C833F3EE3}"/>
              </a:ext>
            </a:extLst>
          </p:cNvPr>
          <p:cNvSpPr txBox="1"/>
          <p:nvPr/>
        </p:nvSpPr>
        <p:spPr>
          <a:xfrm>
            <a:off x="2472931" y="3428384"/>
            <a:ext cx="7237709" cy="461665"/>
          </a:xfrm>
          <a:prstGeom prst="rect">
            <a:avLst/>
          </a:prstGeom>
          <a:noFill/>
        </p:spPr>
        <p:txBody>
          <a:bodyPr wrap="square" rtlCol="0">
            <a:spAutoFit/>
          </a:bodyPr>
          <a:lstStyle/>
          <a:p>
            <a:r>
              <a:rPr lang="en-US" sz="2400" dirty="0"/>
              <a:t>Mass Flow Rate (kg/sec)  =  Mass (kg)  /  Time (sec) </a:t>
            </a:r>
          </a:p>
        </p:txBody>
      </p:sp>
      <p:sp>
        <p:nvSpPr>
          <p:cNvPr id="6" name="TextBox 5">
            <a:extLst>
              <a:ext uri="{FF2B5EF4-FFF2-40B4-BE49-F238E27FC236}">
                <a16:creationId xmlns:a16="http://schemas.microsoft.com/office/drawing/2014/main" id="{634D0405-C1C0-4E70-BD51-811B14AF02CD}"/>
              </a:ext>
            </a:extLst>
          </p:cNvPr>
          <p:cNvSpPr txBox="1"/>
          <p:nvPr/>
        </p:nvSpPr>
        <p:spPr>
          <a:xfrm>
            <a:off x="1210733" y="4272082"/>
            <a:ext cx="10222165" cy="1200329"/>
          </a:xfrm>
          <a:prstGeom prst="rect">
            <a:avLst/>
          </a:prstGeom>
          <a:noFill/>
        </p:spPr>
        <p:txBody>
          <a:bodyPr wrap="square" rtlCol="0">
            <a:spAutoFit/>
          </a:bodyPr>
          <a:lstStyle/>
          <a:p>
            <a:r>
              <a:rPr lang="en-US" sz="2400" dirty="0"/>
              <a:t>If the Mass Flow Rate (and thus the “volume”) remains constant, the shape of the molecule volume must change as the cross-sectional area of the tube changes.   </a:t>
            </a:r>
          </a:p>
        </p:txBody>
      </p:sp>
      <p:sp>
        <p:nvSpPr>
          <p:cNvPr id="7" name="TextBox 6">
            <a:extLst>
              <a:ext uri="{FF2B5EF4-FFF2-40B4-BE49-F238E27FC236}">
                <a16:creationId xmlns:a16="http://schemas.microsoft.com/office/drawing/2014/main" id="{F1822186-69D4-4044-A275-D1CBF337256B}"/>
              </a:ext>
            </a:extLst>
          </p:cNvPr>
          <p:cNvSpPr txBox="1"/>
          <p:nvPr/>
        </p:nvSpPr>
        <p:spPr>
          <a:xfrm>
            <a:off x="2832296" y="173583"/>
            <a:ext cx="6527407" cy="584775"/>
          </a:xfrm>
          <a:prstGeom prst="rect">
            <a:avLst/>
          </a:prstGeom>
          <a:noFill/>
        </p:spPr>
        <p:txBody>
          <a:bodyPr wrap="square" rtlCol="0">
            <a:spAutoFit/>
          </a:bodyPr>
          <a:lstStyle/>
          <a:p>
            <a:pPr algn="ctr"/>
            <a:r>
              <a:rPr lang="en-US" sz="3200" dirty="0">
                <a:solidFill>
                  <a:srgbClr val="FF0000"/>
                </a:solidFill>
              </a:rPr>
              <a:t>Mass Flow Rate</a:t>
            </a:r>
          </a:p>
        </p:txBody>
      </p:sp>
      <p:sp>
        <p:nvSpPr>
          <p:cNvPr id="8" name="Slide Number Placeholder 7">
            <a:extLst>
              <a:ext uri="{FF2B5EF4-FFF2-40B4-BE49-F238E27FC236}">
                <a16:creationId xmlns:a16="http://schemas.microsoft.com/office/drawing/2014/main" id="{53704F33-D9CB-4698-A983-A7EAC94590B8}"/>
              </a:ext>
            </a:extLst>
          </p:cNvPr>
          <p:cNvSpPr>
            <a:spLocks noGrp="1"/>
          </p:cNvSpPr>
          <p:nvPr>
            <p:ph type="sldNum" sz="quarter" idx="12"/>
          </p:nvPr>
        </p:nvSpPr>
        <p:spPr/>
        <p:txBody>
          <a:bodyPr/>
          <a:lstStyle/>
          <a:p>
            <a:fld id="{70F590C6-BFDA-46BA-8593-EB8341455ED1}" type="slidenum">
              <a:rPr lang="en-US" smtClean="0"/>
              <a:t>12</a:t>
            </a:fld>
            <a:endParaRPr lang="en-US"/>
          </a:p>
        </p:txBody>
      </p:sp>
    </p:spTree>
    <p:extLst>
      <p:ext uri="{BB962C8B-B14F-4D97-AF65-F5344CB8AC3E}">
        <p14:creationId xmlns:p14="http://schemas.microsoft.com/office/powerpoint/2010/main" val="181034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3F6D1B-1D66-4197-8360-8750C7E855A1}"/>
              </a:ext>
            </a:extLst>
          </p:cNvPr>
          <p:cNvCxnSpPr/>
          <p:nvPr/>
        </p:nvCxnSpPr>
        <p:spPr>
          <a:xfrm>
            <a:off x="1174652" y="1611010"/>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5F940E-A8F1-44EB-8909-7783C447776B}"/>
              </a:ext>
            </a:extLst>
          </p:cNvPr>
          <p:cNvCxnSpPr/>
          <p:nvPr/>
        </p:nvCxnSpPr>
        <p:spPr>
          <a:xfrm>
            <a:off x="1291883" y="4217956"/>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5861554-E006-4154-8924-AA012B7BE784}"/>
              </a:ext>
            </a:extLst>
          </p:cNvPr>
          <p:cNvSpPr/>
          <p:nvPr/>
        </p:nvSpPr>
        <p:spPr>
          <a:xfrm>
            <a:off x="1669364" y="178230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F8B876C-42C1-4102-9243-D6023F9962E1}"/>
              </a:ext>
            </a:extLst>
          </p:cNvPr>
          <p:cNvSpPr/>
          <p:nvPr/>
        </p:nvSpPr>
        <p:spPr>
          <a:xfrm>
            <a:off x="1669364" y="218264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D7AAF3-73DA-4D2C-BA40-78D89C32EDC8}"/>
              </a:ext>
            </a:extLst>
          </p:cNvPr>
          <p:cNvSpPr/>
          <p:nvPr/>
        </p:nvSpPr>
        <p:spPr>
          <a:xfrm>
            <a:off x="1669364" y="258911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BCA79D6-65ED-44E3-9304-71FE13D26192}"/>
              </a:ext>
            </a:extLst>
          </p:cNvPr>
          <p:cNvSpPr/>
          <p:nvPr/>
        </p:nvSpPr>
        <p:spPr>
          <a:xfrm>
            <a:off x="1669364" y="299289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D81FE84-9537-437E-B979-6DFDD7C92441}"/>
              </a:ext>
            </a:extLst>
          </p:cNvPr>
          <p:cNvSpPr/>
          <p:nvPr/>
        </p:nvSpPr>
        <p:spPr>
          <a:xfrm>
            <a:off x="1683432" y="338702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D6B33F-A564-4EA0-90CE-19F8AC2AF017}"/>
              </a:ext>
            </a:extLst>
          </p:cNvPr>
          <p:cNvSpPr/>
          <p:nvPr/>
        </p:nvSpPr>
        <p:spPr>
          <a:xfrm>
            <a:off x="1683432" y="379101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6A7E292-8137-4B3E-B38B-511CC2C58942}"/>
              </a:ext>
            </a:extLst>
          </p:cNvPr>
          <p:cNvSpPr/>
          <p:nvPr/>
        </p:nvSpPr>
        <p:spPr>
          <a:xfrm>
            <a:off x="1990576" y="176589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4214B34-F14F-43BF-8E8E-F3053F481BB3}"/>
              </a:ext>
            </a:extLst>
          </p:cNvPr>
          <p:cNvSpPr/>
          <p:nvPr/>
        </p:nvSpPr>
        <p:spPr>
          <a:xfrm>
            <a:off x="1990576" y="216622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85DDA69-A630-454E-B411-0FF667EDD698}"/>
              </a:ext>
            </a:extLst>
          </p:cNvPr>
          <p:cNvSpPr/>
          <p:nvPr/>
        </p:nvSpPr>
        <p:spPr>
          <a:xfrm>
            <a:off x="1990576" y="257270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C3A576F-489A-4C7B-852E-E570E93C1C35}"/>
              </a:ext>
            </a:extLst>
          </p:cNvPr>
          <p:cNvSpPr/>
          <p:nvPr/>
        </p:nvSpPr>
        <p:spPr>
          <a:xfrm>
            <a:off x="1990576" y="297648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9EBFABC-145C-47F0-9BB9-75F6D8ACA06F}"/>
              </a:ext>
            </a:extLst>
          </p:cNvPr>
          <p:cNvSpPr/>
          <p:nvPr/>
        </p:nvSpPr>
        <p:spPr>
          <a:xfrm>
            <a:off x="2004644" y="33706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EB029E1-75EF-47C6-9A08-B7DE88C8FBBC}"/>
              </a:ext>
            </a:extLst>
          </p:cNvPr>
          <p:cNvSpPr/>
          <p:nvPr/>
        </p:nvSpPr>
        <p:spPr>
          <a:xfrm>
            <a:off x="2004644" y="377460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39D531-01D5-4605-A524-2A58970DFC53}"/>
              </a:ext>
            </a:extLst>
          </p:cNvPr>
          <p:cNvSpPr/>
          <p:nvPr/>
        </p:nvSpPr>
        <p:spPr>
          <a:xfrm>
            <a:off x="2328199" y="177995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DCA3F6-E426-451C-84BE-1227F24BA7B5}"/>
              </a:ext>
            </a:extLst>
          </p:cNvPr>
          <p:cNvSpPr/>
          <p:nvPr/>
        </p:nvSpPr>
        <p:spPr>
          <a:xfrm>
            <a:off x="2328199" y="218029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D10ECB9-E345-4866-A6DD-4315DA60EE33}"/>
              </a:ext>
            </a:extLst>
          </p:cNvPr>
          <p:cNvSpPr/>
          <p:nvPr/>
        </p:nvSpPr>
        <p:spPr>
          <a:xfrm>
            <a:off x="2328199" y="258676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0FE6F4-D222-4DE4-BAAF-9663C166BE9F}"/>
              </a:ext>
            </a:extLst>
          </p:cNvPr>
          <p:cNvSpPr/>
          <p:nvPr/>
        </p:nvSpPr>
        <p:spPr>
          <a:xfrm>
            <a:off x="2328199" y="299055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6AE720-5CEE-4441-A4CC-B893C4ECC4B7}"/>
              </a:ext>
            </a:extLst>
          </p:cNvPr>
          <p:cNvSpPr/>
          <p:nvPr/>
        </p:nvSpPr>
        <p:spPr>
          <a:xfrm>
            <a:off x="2342267" y="338468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3FA9912-56F8-44A4-B810-66002368D51F}"/>
              </a:ext>
            </a:extLst>
          </p:cNvPr>
          <p:cNvSpPr/>
          <p:nvPr/>
        </p:nvSpPr>
        <p:spPr>
          <a:xfrm>
            <a:off x="2342267" y="378866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7C64097-712B-4009-84AF-01874A72781F}"/>
              </a:ext>
            </a:extLst>
          </p:cNvPr>
          <p:cNvSpPr/>
          <p:nvPr/>
        </p:nvSpPr>
        <p:spPr>
          <a:xfrm>
            <a:off x="2649411" y="17776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C4A8EC3-F52F-4CA8-A16C-282808710204}"/>
              </a:ext>
            </a:extLst>
          </p:cNvPr>
          <p:cNvSpPr/>
          <p:nvPr/>
        </p:nvSpPr>
        <p:spPr>
          <a:xfrm>
            <a:off x="2649411" y="216388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D8F078B-B2DC-43DA-A187-377886D69635}"/>
              </a:ext>
            </a:extLst>
          </p:cNvPr>
          <p:cNvSpPr/>
          <p:nvPr/>
        </p:nvSpPr>
        <p:spPr>
          <a:xfrm>
            <a:off x="2649411" y="257035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8C3E083-1453-4FE2-AD21-5B14F24B1A94}"/>
              </a:ext>
            </a:extLst>
          </p:cNvPr>
          <p:cNvSpPr/>
          <p:nvPr/>
        </p:nvSpPr>
        <p:spPr>
          <a:xfrm>
            <a:off x="2649411" y="297413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C088DD0-9243-48EC-9217-A2CA564CA3F9}"/>
              </a:ext>
            </a:extLst>
          </p:cNvPr>
          <p:cNvSpPr/>
          <p:nvPr/>
        </p:nvSpPr>
        <p:spPr>
          <a:xfrm>
            <a:off x="2663479" y="336826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A7958D4-B4DD-494A-BCC3-D4795998331C}"/>
              </a:ext>
            </a:extLst>
          </p:cNvPr>
          <p:cNvSpPr/>
          <p:nvPr/>
        </p:nvSpPr>
        <p:spPr>
          <a:xfrm>
            <a:off x="2663479" y="377225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8FA7BD3-66D0-4F3E-86D3-17B52E862CDB}"/>
              </a:ext>
            </a:extLst>
          </p:cNvPr>
          <p:cNvSpPr/>
          <p:nvPr/>
        </p:nvSpPr>
        <p:spPr>
          <a:xfrm>
            <a:off x="1941342" y="1625079"/>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06D039B-08B4-4FC5-A1C4-AA196C16F338}"/>
              </a:ext>
            </a:extLst>
          </p:cNvPr>
          <p:cNvSpPr/>
          <p:nvPr/>
        </p:nvSpPr>
        <p:spPr>
          <a:xfrm flipV="1">
            <a:off x="1941341" y="3657650"/>
            <a:ext cx="8074855" cy="546227"/>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ylinder 1">
            <a:extLst>
              <a:ext uri="{FF2B5EF4-FFF2-40B4-BE49-F238E27FC236}">
                <a16:creationId xmlns:a16="http://schemas.microsoft.com/office/drawing/2014/main" id="{D68809C5-2000-4A60-A312-F1F8D25BC17F}"/>
              </a:ext>
            </a:extLst>
          </p:cNvPr>
          <p:cNvSpPr/>
          <p:nvPr/>
        </p:nvSpPr>
        <p:spPr>
          <a:xfrm rot="5400000">
            <a:off x="1118888" y="2081173"/>
            <a:ext cx="2475106" cy="1671875"/>
          </a:xfrm>
          <a:prstGeom prst="can">
            <a:avLst/>
          </a:prstGeom>
          <a:solidFill>
            <a:srgbClr val="4472C4">
              <a:alpha val="5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F33305E-A974-4A59-8902-ED6F6D849386}"/>
              </a:ext>
            </a:extLst>
          </p:cNvPr>
          <p:cNvSpPr/>
          <p:nvPr/>
        </p:nvSpPr>
        <p:spPr>
          <a:xfrm>
            <a:off x="5799250" y="291783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D809ED-CD00-4213-8DC3-85670B1EA7F3}"/>
              </a:ext>
            </a:extLst>
          </p:cNvPr>
          <p:cNvSpPr/>
          <p:nvPr/>
        </p:nvSpPr>
        <p:spPr>
          <a:xfrm>
            <a:off x="5801009" y="265927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6F6A852-5ABE-4268-8345-BB1636E98307}"/>
              </a:ext>
            </a:extLst>
          </p:cNvPr>
          <p:cNvSpPr/>
          <p:nvPr/>
        </p:nvSpPr>
        <p:spPr>
          <a:xfrm>
            <a:off x="5795722" y="240369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E9F6064-C2F1-449E-B4B8-ECBA895DE229}"/>
              </a:ext>
            </a:extLst>
          </p:cNvPr>
          <p:cNvSpPr/>
          <p:nvPr/>
        </p:nvSpPr>
        <p:spPr>
          <a:xfrm>
            <a:off x="5798659" y="214114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713D02F7-1E4B-4CED-A4D2-3118E5C329F2}"/>
              </a:ext>
            </a:extLst>
          </p:cNvPr>
          <p:cNvSpPr/>
          <p:nvPr/>
        </p:nvSpPr>
        <p:spPr>
          <a:xfrm>
            <a:off x="5826795" y="342128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5B9FE3E-0099-419E-99E6-E34A73BC74E6}"/>
              </a:ext>
            </a:extLst>
          </p:cNvPr>
          <p:cNvSpPr/>
          <p:nvPr/>
        </p:nvSpPr>
        <p:spPr>
          <a:xfrm>
            <a:off x="5809793" y="316099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1069013-A64C-4889-A7CA-EBA7D2F52451}"/>
              </a:ext>
            </a:extLst>
          </p:cNvPr>
          <p:cNvSpPr/>
          <p:nvPr/>
        </p:nvSpPr>
        <p:spPr>
          <a:xfrm>
            <a:off x="5094437" y="292955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1061038-FD05-4FC2-BFCF-A0CCDF39D1FF}"/>
              </a:ext>
            </a:extLst>
          </p:cNvPr>
          <p:cNvSpPr/>
          <p:nvPr/>
        </p:nvSpPr>
        <p:spPr>
          <a:xfrm>
            <a:off x="5096196" y="267099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58707E8-0FF3-4F4B-B585-C058633A9008}"/>
              </a:ext>
            </a:extLst>
          </p:cNvPr>
          <p:cNvSpPr/>
          <p:nvPr/>
        </p:nvSpPr>
        <p:spPr>
          <a:xfrm>
            <a:off x="5090909" y="241541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6B9094A-B531-43DC-9A2E-08B18F731589}"/>
              </a:ext>
            </a:extLst>
          </p:cNvPr>
          <p:cNvSpPr/>
          <p:nvPr/>
        </p:nvSpPr>
        <p:spPr>
          <a:xfrm>
            <a:off x="5093846" y="215286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440EBF3C-F21F-4DC6-8146-D6128491B07A}"/>
              </a:ext>
            </a:extLst>
          </p:cNvPr>
          <p:cNvSpPr/>
          <p:nvPr/>
        </p:nvSpPr>
        <p:spPr>
          <a:xfrm>
            <a:off x="5107914" y="343300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3DBEE34-2632-4E6C-89A1-F6C163A2319C}"/>
              </a:ext>
            </a:extLst>
          </p:cNvPr>
          <p:cNvSpPr/>
          <p:nvPr/>
        </p:nvSpPr>
        <p:spPr>
          <a:xfrm>
            <a:off x="5104980" y="317271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227F0BA-A5BF-43D7-B7D8-908865160324}"/>
              </a:ext>
            </a:extLst>
          </p:cNvPr>
          <p:cNvSpPr/>
          <p:nvPr/>
        </p:nvSpPr>
        <p:spPr>
          <a:xfrm>
            <a:off x="6461780" y="297176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04EEDE8-71B2-48FF-B698-5306847ED6F6}"/>
              </a:ext>
            </a:extLst>
          </p:cNvPr>
          <p:cNvSpPr/>
          <p:nvPr/>
        </p:nvSpPr>
        <p:spPr>
          <a:xfrm>
            <a:off x="6463539" y="264286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5D744A6-C5E8-47AD-9D9C-0EFBE05F3A7C}"/>
              </a:ext>
            </a:extLst>
          </p:cNvPr>
          <p:cNvSpPr/>
          <p:nvPr/>
        </p:nvSpPr>
        <p:spPr>
          <a:xfrm>
            <a:off x="6458252" y="231693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22054D7-F8D9-428F-93E6-56DC8085932C}"/>
              </a:ext>
            </a:extLst>
          </p:cNvPr>
          <p:cNvSpPr/>
          <p:nvPr/>
        </p:nvSpPr>
        <p:spPr>
          <a:xfrm>
            <a:off x="6461189" y="19981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EFC88714-CF89-4AD1-8BD6-2FD402DD2130}"/>
              </a:ext>
            </a:extLst>
          </p:cNvPr>
          <p:cNvSpPr/>
          <p:nvPr/>
        </p:nvSpPr>
        <p:spPr>
          <a:xfrm>
            <a:off x="6475257" y="358775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4F6815A-6C5F-4572-9B8A-D4F2E3FA1681}"/>
              </a:ext>
            </a:extLst>
          </p:cNvPr>
          <p:cNvSpPr/>
          <p:nvPr/>
        </p:nvSpPr>
        <p:spPr>
          <a:xfrm>
            <a:off x="6472323" y="327119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A3D5FB2-FF76-431B-A421-89F20961C285}"/>
              </a:ext>
            </a:extLst>
          </p:cNvPr>
          <p:cNvSpPr/>
          <p:nvPr/>
        </p:nvSpPr>
        <p:spPr>
          <a:xfrm>
            <a:off x="4478221" y="295769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7EE821F-9A9F-4793-892F-52E93BC5D580}"/>
              </a:ext>
            </a:extLst>
          </p:cNvPr>
          <p:cNvSpPr/>
          <p:nvPr/>
        </p:nvSpPr>
        <p:spPr>
          <a:xfrm>
            <a:off x="4479980" y="264286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3FB982D-6CF3-4246-AFCA-293EF729B0B5}"/>
              </a:ext>
            </a:extLst>
          </p:cNvPr>
          <p:cNvSpPr/>
          <p:nvPr/>
        </p:nvSpPr>
        <p:spPr>
          <a:xfrm>
            <a:off x="4474693" y="233100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0C9F247-6BCD-460F-B2B6-ED7DCAE3BA8D}"/>
              </a:ext>
            </a:extLst>
          </p:cNvPr>
          <p:cNvSpPr/>
          <p:nvPr/>
        </p:nvSpPr>
        <p:spPr>
          <a:xfrm>
            <a:off x="4477630" y="201218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E73E6BFD-6728-4ADA-8DC0-17A4D93D5467}"/>
              </a:ext>
            </a:extLst>
          </p:cNvPr>
          <p:cNvSpPr/>
          <p:nvPr/>
        </p:nvSpPr>
        <p:spPr>
          <a:xfrm>
            <a:off x="4505766" y="353148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6BC1A2B-C216-4EE5-8ECF-CD4D38FDD26D}"/>
              </a:ext>
            </a:extLst>
          </p:cNvPr>
          <p:cNvSpPr/>
          <p:nvPr/>
        </p:nvSpPr>
        <p:spPr>
          <a:xfrm>
            <a:off x="4488764" y="322899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E29A8F5-8A1B-40B4-8595-6BB8F25E2609}"/>
              </a:ext>
            </a:extLst>
          </p:cNvPr>
          <p:cNvGrpSpPr/>
          <p:nvPr/>
        </p:nvGrpSpPr>
        <p:grpSpPr>
          <a:xfrm>
            <a:off x="931238" y="2054375"/>
            <a:ext cx="10353821" cy="4243023"/>
            <a:chOff x="931238" y="2054375"/>
            <a:chExt cx="10353821" cy="4243023"/>
          </a:xfrm>
        </p:grpSpPr>
        <p:sp>
          <p:nvSpPr>
            <p:cNvPr id="74" name="Cylinder 73">
              <a:extLst>
                <a:ext uri="{FF2B5EF4-FFF2-40B4-BE49-F238E27FC236}">
                  <a16:creationId xmlns:a16="http://schemas.microsoft.com/office/drawing/2014/main" id="{0D6F4836-5C31-4565-A484-10890F302446}"/>
                </a:ext>
              </a:extLst>
            </p:cNvPr>
            <p:cNvSpPr/>
            <p:nvPr/>
          </p:nvSpPr>
          <p:spPr>
            <a:xfrm rot="5400000">
              <a:off x="4789350" y="1583805"/>
              <a:ext cx="1689519" cy="2630659"/>
            </a:xfrm>
            <a:prstGeom prst="can">
              <a:avLst/>
            </a:prstGeom>
            <a:solidFill>
              <a:srgbClr val="4472C4">
                <a:alpha val="5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9451F7-83FA-46EE-BFD1-03A55D3599F9}"/>
                </a:ext>
              </a:extLst>
            </p:cNvPr>
            <p:cNvSpPr txBox="1"/>
            <p:nvPr/>
          </p:nvSpPr>
          <p:spPr>
            <a:xfrm>
              <a:off x="931238" y="4727738"/>
              <a:ext cx="10353821" cy="1569660"/>
            </a:xfrm>
            <a:prstGeom prst="rect">
              <a:avLst/>
            </a:prstGeom>
            <a:noFill/>
          </p:spPr>
          <p:txBody>
            <a:bodyPr wrap="square" rtlCol="0">
              <a:spAutoFit/>
            </a:bodyPr>
            <a:lstStyle/>
            <a:p>
              <a:pPr algn="ctr"/>
              <a:r>
                <a:rPr lang="en-US" sz="2400" dirty="0"/>
                <a:t>As the cross-sectional area of the tube decreases the flow is forced to be squished in the vertical direction.  The reduction in the vertical dimension requires the “length” of the molecule volume to stretch out in order to maintain a constant volume.</a:t>
              </a:r>
            </a:p>
          </p:txBody>
        </p:sp>
      </p:grpSp>
      <p:sp>
        <p:nvSpPr>
          <p:cNvPr id="81" name="TextBox 80">
            <a:extLst>
              <a:ext uri="{FF2B5EF4-FFF2-40B4-BE49-F238E27FC236}">
                <a16:creationId xmlns:a16="http://schemas.microsoft.com/office/drawing/2014/main" id="{C9ADA5A4-6010-4FCA-AAFF-094D3D8A8E3E}"/>
              </a:ext>
            </a:extLst>
          </p:cNvPr>
          <p:cNvSpPr txBox="1"/>
          <p:nvPr/>
        </p:nvSpPr>
        <p:spPr>
          <a:xfrm>
            <a:off x="2832296" y="173583"/>
            <a:ext cx="6527407" cy="584775"/>
          </a:xfrm>
          <a:prstGeom prst="rect">
            <a:avLst/>
          </a:prstGeom>
          <a:noFill/>
        </p:spPr>
        <p:txBody>
          <a:bodyPr wrap="square" rtlCol="0">
            <a:spAutoFit/>
          </a:bodyPr>
          <a:lstStyle/>
          <a:p>
            <a:pPr algn="ctr"/>
            <a:r>
              <a:rPr lang="en-US" sz="3200" dirty="0">
                <a:solidFill>
                  <a:srgbClr val="FF0000"/>
                </a:solidFill>
              </a:rPr>
              <a:t>Mass Flow Rate</a:t>
            </a:r>
          </a:p>
        </p:txBody>
      </p:sp>
      <p:sp>
        <p:nvSpPr>
          <p:cNvPr id="3" name="Slide Number Placeholder 2">
            <a:extLst>
              <a:ext uri="{FF2B5EF4-FFF2-40B4-BE49-F238E27FC236}">
                <a16:creationId xmlns:a16="http://schemas.microsoft.com/office/drawing/2014/main" id="{4BE552F4-75D0-4CAD-BAA8-831ED17D2D09}"/>
              </a:ext>
            </a:extLst>
          </p:cNvPr>
          <p:cNvSpPr>
            <a:spLocks noGrp="1"/>
          </p:cNvSpPr>
          <p:nvPr>
            <p:ph type="sldNum" sz="quarter" idx="12"/>
          </p:nvPr>
        </p:nvSpPr>
        <p:spPr/>
        <p:txBody>
          <a:bodyPr/>
          <a:lstStyle/>
          <a:p>
            <a:fld id="{70F590C6-BFDA-46BA-8593-EB8341455ED1}" type="slidenum">
              <a:rPr lang="en-US" smtClean="0"/>
              <a:t>13</a:t>
            </a:fld>
            <a:endParaRPr lang="en-US"/>
          </a:p>
        </p:txBody>
      </p:sp>
    </p:spTree>
    <p:extLst>
      <p:ext uri="{BB962C8B-B14F-4D97-AF65-F5344CB8AC3E}">
        <p14:creationId xmlns:p14="http://schemas.microsoft.com/office/powerpoint/2010/main" val="255550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3F6D1B-1D66-4197-8360-8750C7E855A1}"/>
              </a:ext>
            </a:extLst>
          </p:cNvPr>
          <p:cNvCxnSpPr/>
          <p:nvPr/>
        </p:nvCxnSpPr>
        <p:spPr>
          <a:xfrm>
            <a:off x="1174652" y="1596942"/>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5F940E-A8F1-44EB-8909-7783C447776B}"/>
              </a:ext>
            </a:extLst>
          </p:cNvPr>
          <p:cNvCxnSpPr/>
          <p:nvPr/>
        </p:nvCxnSpPr>
        <p:spPr>
          <a:xfrm>
            <a:off x="1291883" y="4203888"/>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5861554-E006-4154-8924-AA012B7BE784}"/>
              </a:ext>
            </a:extLst>
          </p:cNvPr>
          <p:cNvSpPr/>
          <p:nvPr/>
        </p:nvSpPr>
        <p:spPr>
          <a:xfrm>
            <a:off x="1669364" y="176823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F8B876C-42C1-4102-9243-D6023F9962E1}"/>
              </a:ext>
            </a:extLst>
          </p:cNvPr>
          <p:cNvSpPr/>
          <p:nvPr/>
        </p:nvSpPr>
        <p:spPr>
          <a:xfrm>
            <a:off x="1669364" y="216857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D7AAF3-73DA-4D2C-BA40-78D89C32EDC8}"/>
              </a:ext>
            </a:extLst>
          </p:cNvPr>
          <p:cNvSpPr/>
          <p:nvPr/>
        </p:nvSpPr>
        <p:spPr>
          <a:xfrm>
            <a:off x="1669364" y="257504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BCA79D6-65ED-44E3-9304-71FE13D26192}"/>
              </a:ext>
            </a:extLst>
          </p:cNvPr>
          <p:cNvSpPr/>
          <p:nvPr/>
        </p:nvSpPr>
        <p:spPr>
          <a:xfrm>
            <a:off x="1669364" y="297883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D81FE84-9537-437E-B979-6DFDD7C92441}"/>
              </a:ext>
            </a:extLst>
          </p:cNvPr>
          <p:cNvSpPr/>
          <p:nvPr/>
        </p:nvSpPr>
        <p:spPr>
          <a:xfrm>
            <a:off x="1683432" y="337295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D6B33F-A564-4EA0-90CE-19F8AC2AF017}"/>
              </a:ext>
            </a:extLst>
          </p:cNvPr>
          <p:cNvSpPr/>
          <p:nvPr/>
        </p:nvSpPr>
        <p:spPr>
          <a:xfrm>
            <a:off x="1683432" y="377694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6A7E292-8137-4B3E-B38B-511CC2C58942}"/>
              </a:ext>
            </a:extLst>
          </p:cNvPr>
          <p:cNvSpPr/>
          <p:nvPr/>
        </p:nvSpPr>
        <p:spPr>
          <a:xfrm>
            <a:off x="1990576" y="175182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4214B34-F14F-43BF-8E8E-F3053F481BB3}"/>
              </a:ext>
            </a:extLst>
          </p:cNvPr>
          <p:cNvSpPr/>
          <p:nvPr/>
        </p:nvSpPr>
        <p:spPr>
          <a:xfrm>
            <a:off x="1990576" y="215216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85DDA69-A630-454E-B411-0FF667EDD698}"/>
              </a:ext>
            </a:extLst>
          </p:cNvPr>
          <p:cNvSpPr/>
          <p:nvPr/>
        </p:nvSpPr>
        <p:spPr>
          <a:xfrm>
            <a:off x="1990576" y="255863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C3A576F-489A-4C7B-852E-E570E93C1C35}"/>
              </a:ext>
            </a:extLst>
          </p:cNvPr>
          <p:cNvSpPr/>
          <p:nvPr/>
        </p:nvSpPr>
        <p:spPr>
          <a:xfrm>
            <a:off x="1990576" y="296241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9EBFABC-145C-47F0-9BB9-75F6D8ACA06F}"/>
              </a:ext>
            </a:extLst>
          </p:cNvPr>
          <p:cNvSpPr/>
          <p:nvPr/>
        </p:nvSpPr>
        <p:spPr>
          <a:xfrm>
            <a:off x="2004644" y="335654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EB029E1-75EF-47C6-9A08-B7DE88C8FBBC}"/>
              </a:ext>
            </a:extLst>
          </p:cNvPr>
          <p:cNvSpPr/>
          <p:nvPr/>
        </p:nvSpPr>
        <p:spPr>
          <a:xfrm>
            <a:off x="2004644" y="376053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39D531-01D5-4605-A524-2A58970DFC53}"/>
              </a:ext>
            </a:extLst>
          </p:cNvPr>
          <p:cNvSpPr/>
          <p:nvPr/>
        </p:nvSpPr>
        <p:spPr>
          <a:xfrm>
            <a:off x="2328199" y="176589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DCA3F6-E426-451C-84BE-1227F24BA7B5}"/>
              </a:ext>
            </a:extLst>
          </p:cNvPr>
          <p:cNvSpPr/>
          <p:nvPr/>
        </p:nvSpPr>
        <p:spPr>
          <a:xfrm>
            <a:off x="2328199" y="216622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D10ECB9-E345-4866-A6DD-4315DA60EE33}"/>
              </a:ext>
            </a:extLst>
          </p:cNvPr>
          <p:cNvSpPr/>
          <p:nvPr/>
        </p:nvSpPr>
        <p:spPr>
          <a:xfrm>
            <a:off x="2328199" y="257270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0FE6F4-D222-4DE4-BAAF-9663C166BE9F}"/>
              </a:ext>
            </a:extLst>
          </p:cNvPr>
          <p:cNvSpPr/>
          <p:nvPr/>
        </p:nvSpPr>
        <p:spPr>
          <a:xfrm>
            <a:off x="2328199" y="297648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6AE720-5CEE-4441-A4CC-B893C4ECC4B7}"/>
              </a:ext>
            </a:extLst>
          </p:cNvPr>
          <p:cNvSpPr/>
          <p:nvPr/>
        </p:nvSpPr>
        <p:spPr>
          <a:xfrm>
            <a:off x="2342267" y="337061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3FA9912-56F8-44A4-B810-66002368D51F}"/>
              </a:ext>
            </a:extLst>
          </p:cNvPr>
          <p:cNvSpPr/>
          <p:nvPr/>
        </p:nvSpPr>
        <p:spPr>
          <a:xfrm>
            <a:off x="2342267" y="377460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7C64097-712B-4009-84AF-01874A72781F}"/>
              </a:ext>
            </a:extLst>
          </p:cNvPr>
          <p:cNvSpPr/>
          <p:nvPr/>
        </p:nvSpPr>
        <p:spPr>
          <a:xfrm>
            <a:off x="2649411" y="176354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C4A8EC3-F52F-4CA8-A16C-282808710204}"/>
              </a:ext>
            </a:extLst>
          </p:cNvPr>
          <p:cNvSpPr/>
          <p:nvPr/>
        </p:nvSpPr>
        <p:spPr>
          <a:xfrm>
            <a:off x="2649411" y="21498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D8F078B-B2DC-43DA-A187-377886D69635}"/>
              </a:ext>
            </a:extLst>
          </p:cNvPr>
          <p:cNvSpPr/>
          <p:nvPr/>
        </p:nvSpPr>
        <p:spPr>
          <a:xfrm>
            <a:off x="2649411" y="255628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8C3E083-1453-4FE2-AD21-5B14F24B1A94}"/>
              </a:ext>
            </a:extLst>
          </p:cNvPr>
          <p:cNvSpPr/>
          <p:nvPr/>
        </p:nvSpPr>
        <p:spPr>
          <a:xfrm>
            <a:off x="2649411" y="296006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C088DD0-9243-48EC-9217-A2CA564CA3F9}"/>
              </a:ext>
            </a:extLst>
          </p:cNvPr>
          <p:cNvSpPr/>
          <p:nvPr/>
        </p:nvSpPr>
        <p:spPr>
          <a:xfrm>
            <a:off x="2663479" y="335419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A7958D4-B4DD-494A-BCC3-D4795998331C}"/>
              </a:ext>
            </a:extLst>
          </p:cNvPr>
          <p:cNvSpPr/>
          <p:nvPr/>
        </p:nvSpPr>
        <p:spPr>
          <a:xfrm>
            <a:off x="2663479" y="375818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8FA7BD3-66D0-4F3E-86D3-17B52E862CDB}"/>
              </a:ext>
            </a:extLst>
          </p:cNvPr>
          <p:cNvSpPr/>
          <p:nvPr/>
        </p:nvSpPr>
        <p:spPr>
          <a:xfrm>
            <a:off x="1941342" y="1611011"/>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06D039B-08B4-4FC5-A1C4-AA196C16F338}"/>
              </a:ext>
            </a:extLst>
          </p:cNvPr>
          <p:cNvSpPr/>
          <p:nvPr/>
        </p:nvSpPr>
        <p:spPr>
          <a:xfrm flipV="1">
            <a:off x="1941341" y="3643582"/>
            <a:ext cx="8074855" cy="546227"/>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ylinder 1">
            <a:extLst>
              <a:ext uri="{FF2B5EF4-FFF2-40B4-BE49-F238E27FC236}">
                <a16:creationId xmlns:a16="http://schemas.microsoft.com/office/drawing/2014/main" id="{D68809C5-2000-4A60-A312-F1F8D25BC17F}"/>
              </a:ext>
            </a:extLst>
          </p:cNvPr>
          <p:cNvSpPr/>
          <p:nvPr/>
        </p:nvSpPr>
        <p:spPr>
          <a:xfrm rot="5400000">
            <a:off x="1118888" y="2067105"/>
            <a:ext cx="2475106" cy="1671875"/>
          </a:xfrm>
          <a:prstGeom prst="can">
            <a:avLst/>
          </a:prstGeom>
          <a:solidFill>
            <a:srgbClr val="4472C4">
              <a:alpha val="5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F33305E-A974-4A59-8902-ED6F6D849386}"/>
              </a:ext>
            </a:extLst>
          </p:cNvPr>
          <p:cNvSpPr/>
          <p:nvPr/>
        </p:nvSpPr>
        <p:spPr>
          <a:xfrm>
            <a:off x="5799250" y="290377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D809ED-CD00-4213-8DC3-85670B1EA7F3}"/>
              </a:ext>
            </a:extLst>
          </p:cNvPr>
          <p:cNvSpPr/>
          <p:nvPr/>
        </p:nvSpPr>
        <p:spPr>
          <a:xfrm>
            <a:off x="5801009" y="264521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6F6A852-5ABE-4268-8345-BB1636E98307}"/>
              </a:ext>
            </a:extLst>
          </p:cNvPr>
          <p:cNvSpPr/>
          <p:nvPr/>
        </p:nvSpPr>
        <p:spPr>
          <a:xfrm>
            <a:off x="5795722" y="238962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E9F6064-C2F1-449E-B4B8-ECBA895DE229}"/>
              </a:ext>
            </a:extLst>
          </p:cNvPr>
          <p:cNvSpPr/>
          <p:nvPr/>
        </p:nvSpPr>
        <p:spPr>
          <a:xfrm>
            <a:off x="5798659" y="212707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713D02F7-1E4B-4CED-A4D2-3118E5C329F2}"/>
              </a:ext>
            </a:extLst>
          </p:cNvPr>
          <p:cNvSpPr/>
          <p:nvPr/>
        </p:nvSpPr>
        <p:spPr>
          <a:xfrm>
            <a:off x="5826795" y="340721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5B9FE3E-0099-419E-99E6-E34A73BC74E6}"/>
              </a:ext>
            </a:extLst>
          </p:cNvPr>
          <p:cNvSpPr/>
          <p:nvPr/>
        </p:nvSpPr>
        <p:spPr>
          <a:xfrm>
            <a:off x="5809793" y="314693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1069013-A64C-4889-A7CA-EBA7D2F52451}"/>
              </a:ext>
            </a:extLst>
          </p:cNvPr>
          <p:cNvSpPr/>
          <p:nvPr/>
        </p:nvSpPr>
        <p:spPr>
          <a:xfrm>
            <a:off x="5094437" y="291549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1061038-FD05-4FC2-BFCF-A0CCDF39D1FF}"/>
              </a:ext>
            </a:extLst>
          </p:cNvPr>
          <p:cNvSpPr/>
          <p:nvPr/>
        </p:nvSpPr>
        <p:spPr>
          <a:xfrm>
            <a:off x="5096196" y="265693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58707E8-0FF3-4F4B-B585-C058633A9008}"/>
              </a:ext>
            </a:extLst>
          </p:cNvPr>
          <p:cNvSpPr/>
          <p:nvPr/>
        </p:nvSpPr>
        <p:spPr>
          <a:xfrm>
            <a:off x="5090909" y="240134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6B9094A-B531-43DC-9A2E-08B18F731589}"/>
              </a:ext>
            </a:extLst>
          </p:cNvPr>
          <p:cNvSpPr/>
          <p:nvPr/>
        </p:nvSpPr>
        <p:spPr>
          <a:xfrm>
            <a:off x="5093846" y="213879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440EBF3C-F21F-4DC6-8146-D6128491B07A}"/>
              </a:ext>
            </a:extLst>
          </p:cNvPr>
          <p:cNvSpPr/>
          <p:nvPr/>
        </p:nvSpPr>
        <p:spPr>
          <a:xfrm>
            <a:off x="5107914" y="341893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3DBEE34-2632-4E6C-89A1-F6C163A2319C}"/>
              </a:ext>
            </a:extLst>
          </p:cNvPr>
          <p:cNvSpPr/>
          <p:nvPr/>
        </p:nvSpPr>
        <p:spPr>
          <a:xfrm>
            <a:off x="5104980" y="315865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227F0BA-A5BF-43D7-B7D8-908865160324}"/>
              </a:ext>
            </a:extLst>
          </p:cNvPr>
          <p:cNvSpPr/>
          <p:nvPr/>
        </p:nvSpPr>
        <p:spPr>
          <a:xfrm>
            <a:off x="6461780" y="295769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04EEDE8-71B2-48FF-B698-5306847ED6F6}"/>
              </a:ext>
            </a:extLst>
          </p:cNvPr>
          <p:cNvSpPr/>
          <p:nvPr/>
        </p:nvSpPr>
        <p:spPr>
          <a:xfrm>
            <a:off x="6463539" y="262879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5D744A6-C5E8-47AD-9D9C-0EFBE05F3A7C}"/>
              </a:ext>
            </a:extLst>
          </p:cNvPr>
          <p:cNvSpPr/>
          <p:nvPr/>
        </p:nvSpPr>
        <p:spPr>
          <a:xfrm>
            <a:off x="6458252" y="230287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22054D7-F8D9-428F-93E6-56DC8085932C}"/>
              </a:ext>
            </a:extLst>
          </p:cNvPr>
          <p:cNvSpPr/>
          <p:nvPr/>
        </p:nvSpPr>
        <p:spPr>
          <a:xfrm>
            <a:off x="6461189" y="198404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EFC88714-CF89-4AD1-8BD6-2FD402DD2130}"/>
              </a:ext>
            </a:extLst>
          </p:cNvPr>
          <p:cNvSpPr/>
          <p:nvPr/>
        </p:nvSpPr>
        <p:spPr>
          <a:xfrm>
            <a:off x="6475257" y="357368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4F6815A-6C5F-4572-9B8A-D4F2E3FA1681}"/>
              </a:ext>
            </a:extLst>
          </p:cNvPr>
          <p:cNvSpPr/>
          <p:nvPr/>
        </p:nvSpPr>
        <p:spPr>
          <a:xfrm>
            <a:off x="6472323" y="325712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A3D5FB2-FF76-431B-A421-89F20961C285}"/>
              </a:ext>
            </a:extLst>
          </p:cNvPr>
          <p:cNvSpPr/>
          <p:nvPr/>
        </p:nvSpPr>
        <p:spPr>
          <a:xfrm>
            <a:off x="4478221" y="294362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7EE821F-9A9F-4793-892F-52E93BC5D580}"/>
              </a:ext>
            </a:extLst>
          </p:cNvPr>
          <p:cNvSpPr/>
          <p:nvPr/>
        </p:nvSpPr>
        <p:spPr>
          <a:xfrm>
            <a:off x="4479980" y="262879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3FB982D-6CF3-4246-AFCA-293EF729B0B5}"/>
              </a:ext>
            </a:extLst>
          </p:cNvPr>
          <p:cNvSpPr/>
          <p:nvPr/>
        </p:nvSpPr>
        <p:spPr>
          <a:xfrm>
            <a:off x="4474693" y="231693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0C9F247-6BCD-460F-B2B6-ED7DCAE3BA8D}"/>
              </a:ext>
            </a:extLst>
          </p:cNvPr>
          <p:cNvSpPr/>
          <p:nvPr/>
        </p:nvSpPr>
        <p:spPr>
          <a:xfrm>
            <a:off x="4477630" y="19981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E73E6BFD-6728-4ADA-8DC0-17A4D93D5467}"/>
              </a:ext>
            </a:extLst>
          </p:cNvPr>
          <p:cNvSpPr/>
          <p:nvPr/>
        </p:nvSpPr>
        <p:spPr>
          <a:xfrm>
            <a:off x="4505766" y="351741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6BC1A2B-C216-4EE5-8ECF-CD4D38FDD26D}"/>
              </a:ext>
            </a:extLst>
          </p:cNvPr>
          <p:cNvSpPr/>
          <p:nvPr/>
        </p:nvSpPr>
        <p:spPr>
          <a:xfrm>
            <a:off x="4488764" y="32149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ylinder 73">
            <a:extLst>
              <a:ext uri="{FF2B5EF4-FFF2-40B4-BE49-F238E27FC236}">
                <a16:creationId xmlns:a16="http://schemas.microsoft.com/office/drawing/2014/main" id="{0D6F4836-5C31-4565-A484-10890F302446}"/>
              </a:ext>
            </a:extLst>
          </p:cNvPr>
          <p:cNvSpPr/>
          <p:nvPr/>
        </p:nvSpPr>
        <p:spPr>
          <a:xfrm rot="5400000">
            <a:off x="4789350" y="1569737"/>
            <a:ext cx="1689519" cy="2630659"/>
          </a:xfrm>
          <a:prstGeom prst="can">
            <a:avLst/>
          </a:prstGeom>
          <a:solidFill>
            <a:srgbClr val="4472C4">
              <a:alpha val="5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C9BD102-76A9-4AF3-8674-FFA77C8CE7D9}"/>
              </a:ext>
            </a:extLst>
          </p:cNvPr>
          <p:cNvGrpSpPr/>
          <p:nvPr/>
        </p:nvGrpSpPr>
        <p:grpSpPr>
          <a:xfrm>
            <a:off x="1830543" y="2517628"/>
            <a:ext cx="1246577" cy="732967"/>
            <a:chOff x="2832296" y="4763787"/>
            <a:chExt cx="1189203" cy="807895"/>
          </a:xfrm>
          <a:solidFill>
            <a:srgbClr val="FFFF00"/>
          </a:solidFill>
        </p:grpSpPr>
        <p:sp>
          <p:nvSpPr>
            <p:cNvPr id="76" name="Arrow: Right 75">
              <a:extLst>
                <a:ext uri="{FF2B5EF4-FFF2-40B4-BE49-F238E27FC236}">
                  <a16:creationId xmlns:a16="http://schemas.microsoft.com/office/drawing/2014/main" id="{B9266EE4-984F-427A-8CBD-D6E6712F41C1}"/>
                </a:ext>
              </a:extLst>
            </p:cNvPr>
            <p:cNvSpPr/>
            <p:nvPr/>
          </p:nvSpPr>
          <p:spPr>
            <a:xfrm>
              <a:off x="2832296" y="4763787"/>
              <a:ext cx="1189203" cy="807895"/>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AD5DFD7C-8ABE-4A8A-8902-98E00C2A0CDF}"/>
                </a:ext>
              </a:extLst>
            </p:cNvPr>
            <p:cNvSpPr txBox="1"/>
            <p:nvPr/>
          </p:nvSpPr>
          <p:spPr>
            <a:xfrm>
              <a:off x="2885013" y="4962962"/>
              <a:ext cx="882117" cy="369332"/>
            </a:xfrm>
            <a:prstGeom prst="rect">
              <a:avLst/>
            </a:prstGeom>
            <a:noFill/>
          </p:spPr>
          <p:txBody>
            <a:bodyPr wrap="square" rtlCol="0">
              <a:spAutoFit/>
            </a:bodyPr>
            <a:lstStyle/>
            <a:p>
              <a:r>
                <a:rPr lang="en-US" dirty="0"/>
                <a:t>Velocity</a:t>
              </a:r>
            </a:p>
          </p:txBody>
        </p:sp>
      </p:grpSp>
      <p:grpSp>
        <p:nvGrpSpPr>
          <p:cNvPr id="78" name="Group 77">
            <a:extLst>
              <a:ext uri="{FF2B5EF4-FFF2-40B4-BE49-F238E27FC236}">
                <a16:creationId xmlns:a16="http://schemas.microsoft.com/office/drawing/2014/main" id="{355ACF59-958E-40C6-A6F0-5C05B802769A}"/>
              </a:ext>
            </a:extLst>
          </p:cNvPr>
          <p:cNvGrpSpPr/>
          <p:nvPr/>
        </p:nvGrpSpPr>
        <p:grpSpPr>
          <a:xfrm>
            <a:off x="4770118" y="2345056"/>
            <a:ext cx="1910587" cy="1072612"/>
            <a:chOff x="2832296" y="4763787"/>
            <a:chExt cx="1189203" cy="807895"/>
          </a:xfrm>
          <a:solidFill>
            <a:srgbClr val="FFFF00"/>
          </a:solidFill>
        </p:grpSpPr>
        <p:sp>
          <p:nvSpPr>
            <p:cNvPr id="79" name="Arrow: Right 78">
              <a:extLst>
                <a:ext uri="{FF2B5EF4-FFF2-40B4-BE49-F238E27FC236}">
                  <a16:creationId xmlns:a16="http://schemas.microsoft.com/office/drawing/2014/main" id="{906BE2F3-9E6B-4A52-92E1-3B45BB9227A8}"/>
                </a:ext>
              </a:extLst>
            </p:cNvPr>
            <p:cNvSpPr/>
            <p:nvPr/>
          </p:nvSpPr>
          <p:spPr>
            <a:xfrm>
              <a:off x="2832296" y="4763787"/>
              <a:ext cx="1189203" cy="807895"/>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263C419-99BF-4B4B-9E78-8143E817B34E}"/>
                </a:ext>
              </a:extLst>
            </p:cNvPr>
            <p:cNvSpPr txBox="1"/>
            <p:nvPr/>
          </p:nvSpPr>
          <p:spPr>
            <a:xfrm>
              <a:off x="2885013" y="4994750"/>
              <a:ext cx="882117" cy="347728"/>
            </a:xfrm>
            <a:prstGeom prst="rect">
              <a:avLst/>
            </a:prstGeom>
            <a:noFill/>
          </p:spPr>
          <p:txBody>
            <a:bodyPr wrap="square" rtlCol="0">
              <a:spAutoFit/>
            </a:bodyPr>
            <a:lstStyle/>
            <a:p>
              <a:r>
                <a:rPr lang="en-US" sz="2400" dirty="0"/>
                <a:t>Velocity</a:t>
              </a:r>
            </a:p>
          </p:txBody>
        </p:sp>
      </p:grpSp>
      <p:sp>
        <p:nvSpPr>
          <p:cNvPr id="81" name="TextBox 80">
            <a:extLst>
              <a:ext uri="{FF2B5EF4-FFF2-40B4-BE49-F238E27FC236}">
                <a16:creationId xmlns:a16="http://schemas.microsoft.com/office/drawing/2014/main" id="{6F6FF4EC-0BDF-4145-834C-5072A4F0FB76}"/>
              </a:ext>
            </a:extLst>
          </p:cNvPr>
          <p:cNvSpPr txBox="1"/>
          <p:nvPr/>
        </p:nvSpPr>
        <p:spPr>
          <a:xfrm>
            <a:off x="1174652" y="4728536"/>
            <a:ext cx="9882554" cy="1200329"/>
          </a:xfrm>
          <a:prstGeom prst="rect">
            <a:avLst/>
          </a:prstGeom>
          <a:noFill/>
        </p:spPr>
        <p:txBody>
          <a:bodyPr wrap="square" rtlCol="0">
            <a:spAutoFit/>
          </a:bodyPr>
          <a:lstStyle/>
          <a:p>
            <a:pPr algn="ctr"/>
            <a:r>
              <a:rPr lang="en-US" sz="2400" dirty="0"/>
              <a:t>If the amount of mass passing any given point every second remains constant, the molecules in the stretched out volume must move faster in order to get the same amount of mass across the point in the same amount of time.  </a:t>
            </a:r>
          </a:p>
        </p:txBody>
      </p:sp>
      <p:sp>
        <p:nvSpPr>
          <p:cNvPr id="82" name="TextBox 81">
            <a:extLst>
              <a:ext uri="{FF2B5EF4-FFF2-40B4-BE49-F238E27FC236}">
                <a16:creationId xmlns:a16="http://schemas.microsoft.com/office/drawing/2014/main" id="{050A81F4-1EA4-487A-BD86-970F10EC09C4}"/>
              </a:ext>
            </a:extLst>
          </p:cNvPr>
          <p:cNvSpPr txBox="1"/>
          <p:nvPr/>
        </p:nvSpPr>
        <p:spPr>
          <a:xfrm>
            <a:off x="2832296" y="173583"/>
            <a:ext cx="6527407" cy="584775"/>
          </a:xfrm>
          <a:prstGeom prst="rect">
            <a:avLst/>
          </a:prstGeom>
          <a:noFill/>
        </p:spPr>
        <p:txBody>
          <a:bodyPr wrap="square" rtlCol="0">
            <a:spAutoFit/>
          </a:bodyPr>
          <a:lstStyle/>
          <a:p>
            <a:pPr algn="ctr"/>
            <a:r>
              <a:rPr lang="en-US" sz="3200" dirty="0">
                <a:solidFill>
                  <a:srgbClr val="FF0000"/>
                </a:solidFill>
              </a:rPr>
              <a:t>Mass Flow Rate</a:t>
            </a:r>
          </a:p>
        </p:txBody>
      </p:sp>
      <p:sp>
        <p:nvSpPr>
          <p:cNvPr id="3" name="Slide Number Placeholder 2">
            <a:extLst>
              <a:ext uri="{FF2B5EF4-FFF2-40B4-BE49-F238E27FC236}">
                <a16:creationId xmlns:a16="http://schemas.microsoft.com/office/drawing/2014/main" id="{1E220A33-DC79-48F2-9A5F-E4AB5DA6BA6A}"/>
              </a:ext>
            </a:extLst>
          </p:cNvPr>
          <p:cNvSpPr>
            <a:spLocks noGrp="1"/>
          </p:cNvSpPr>
          <p:nvPr>
            <p:ph type="sldNum" sz="quarter" idx="12"/>
          </p:nvPr>
        </p:nvSpPr>
        <p:spPr/>
        <p:txBody>
          <a:bodyPr/>
          <a:lstStyle/>
          <a:p>
            <a:fld id="{70F590C6-BFDA-46BA-8593-EB8341455ED1}" type="slidenum">
              <a:rPr lang="en-US" smtClean="0"/>
              <a:t>14</a:t>
            </a:fld>
            <a:endParaRPr lang="en-US"/>
          </a:p>
        </p:txBody>
      </p:sp>
    </p:spTree>
    <p:extLst>
      <p:ext uri="{BB962C8B-B14F-4D97-AF65-F5344CB8AC3E}">
        <p14:creationId xmlns:p14="http://schemas.microsoft.com/office/powerpoint/2010/main" val="349568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additive="base">
                                        <p:cTn id="13" dur="500" fill="hold"/>
                                        <p:tgtEl>
                                          <p:spTgt spid="78"/>
                                        </p:tgtEl>
                                        <p:attrNameLst>
                                          <p:attrName>ppt_x</p:attrName>
                                        </p:attrNameLst>
                                      </p:cBhvr>
                                      <p:tavLst>
                                        <p:tav tm="0">
                                          <p:val>
                                            <p:strVal val="0-#ppt_w/2"/>
                                          </p:val>
                                        </p:tav>
                                        <p:tav tm="100000">
                                          <p:val>
                                            <p:strVal val="#ppt_x"/>
                                          </p:val>
                                        </p:tav>
                                      </p:tavLst>
                                    </p:anim>
                                    <p:anim calcmode="lin" valueType="num">
                                      <p:cBhvr additive="base">
                                        <p:cTn id="14"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36CE3F6-C0EE-4D14-A150-0336782E223B}"/>
              </a:ext>
            </a:extLst>
          </p:cNvPr>
          <p:cNvGrpSpPr/>
          <p:nvPr/>
        </p:nvGrpSpPr>
        <p:grpSpPr>
          <a:xfrm>
            <a:off x="1069381" y="2714439"/>
            <a:ext cx="7408192" cy="1100384"/>
            <a:chOff x="1069381" y="2652447"/>
            <a:chExt cx="7408192" cy="1100384"/>
          </a:xfrm>
        </p:grpSpPr>
        <p:sp>
          <p:nvSpPr>
            <p:cNvPr id="4" name="TextBox 3">
              <a:extLst>
                <a:ext uri="{FF2B5EF4-FFF2-40B4-BE49-F238E27FC236}">
                  <a16:creationId xmlns:a16="http://schemas.microsoft.com/office/drawing/2014/main" id="{2857BFC1-827C-4983-90C8-3A3AD51C4E5E}"/>
                </a:ext>
              </a:extLst>
            </p:cNvPr>
            <p:cNvSpPr txBox="1"/>
            <p:nvPr/>
          </p:nvSpPr>
          <p:spPr>
            <a:xfrm>
              <a:off x="3539650" y="3291166"/>
              <a:ext cx="4937923" cy="461665"/>
            </a:xfrm>
            <a:prstGeom prst="rect">
              <a:avLst/>
            </a:prstGeom>
            <a:noFill/>
          </p:spPr>
          <p:txBody>
            <a:bodyPr wrap="square" rtlCol="0">
              <a:spAutoFit/>
            </a:bodyPr>
            <a:lstStyle/>
            <a:p>
              <a:r>
                <a:rPr lang="en-US" sz="2400" dirty="0"/>
                <a:t>kg/sec   =   kg/m</a:t>
              </a:r>
              <a:r>
                <a:rPr lang="en-US" sz="2400" baseline="30000" dirty="0"/>
                <a:t>3</a:t>
              </a:r>
              <a:r>
                <a:rPr lang="en-US" sz="2400" dirty="0"/>
                <a:t>   x   m</a:t>
              </a:r>
              <a:r>
                <a:rPr lang="en-US" sz="2400" baseline="30000" dirty="0"/>
                <a:t>2</a:t>
              </a:r>
              <a:r>
                <a:rPr lang="en-US" sz="2400" dirty="0"/>
                <a:t>   x   m/sec  </a:t>
              </a:r>
            </a:p>
          </p:txBody>
        </p:sp>
        <p:sp>
          <p:nvSpPr>
            <p:cNvPr id="10" name="TextBox 9">
              <a:extLst>
                <a:ext uri="{FF2B5EF4-FFF2-40B4-BE49-F238E27FC236}">
                  <a16:creationId xmlns:a16="http://schemas.microsoft.com/office/drawing/2014/main" id="{E2C29C42-380C-4FC3-9222-5D694A762628}"/>
                </a:ext>
              </a:extLst>
            </p:cNvPr>
            <p:cNvSpPr txBox="1"/>
            <p:nvPr/>
          </p:nvSpPr>
          <p:spPr>
            <a:xfrm>
              <a:off x="1069381" y="2652447"/>
              <a:ext cx="5191932" cy="461665"/>
            </a:xfrm>
            <a:prstGeom prst="rect">
              <a:avLst/>
            </a:prstGeom>
            <a:noFill/>
          </p:spPr>
          <p:txBody>
            <a:bodyPr wrap="square" rtlCol="0">
              <a:spAutoFit/>
            </a:bodyPr>
            <a:lstStyle/>
            <a:p>
              <a:r>
                <a:rPr lang="en-US" sz="2400" dirty="0"/>
                <a:t>Looking at the units:</a:t>
              </a:r>
            </a:p>
          </p:txBody>
        </p:sp>
      </p:grpSp>
      <p:sp>
        <p:nvSpPr>
          <p:cNvPr id="2" name="TextBox 1">
            <a:extLst>
              <a:ext uri="{FF2B5EF4-FFF2-40B4-BE49-F238E27FC236}">
                <a16:creationId xmlns:a16="http://schemas.microsoft.com/office/drawing/2014/main" id="{0BEDCE52-0336-43FA-A3EA-6FCB44594159}"/>
              </a:ext>
            </a:extLst>
          </p:cNvPr>
          <p:cNvSpPr txBox="1"/>
          <p:nvPr/>
        </p:nvSpPr>
        <p:spPr>
          <a:xfrm>
            <a:off x="3183192" y="2016550"/>
            <a:ext cx="6813214" cy="461665"/>
          </a:xfrm>
          <a:prstGeom prst="rect">
            <a:avLst/>
          </a:prstGeom>
          <a:noFill/>
        </p:spPr>
        <p:txBody>
          <a:bodyPr wrap="square" rtlCol="0">
            <a:spAutoFit/>
          </a:bodyPr>
          <a:lstStyle/>
          <a:p>
            <a:r>
              <a:rPr lang="en-US" sz="2400" b="1" dirty="0"/>
              <a:t>Mass Flux  =   Density   x   Area  x  Velocity  </a:t>
            </a:r>
          </a:p>
        </p:txBody>
      </p:sp>
      <p:sp>
        <p:nvSpPr>
          <p:cNvPr id="3" name="TextBox 2">
            <a:extLst>
              <a:ext uri="{FF2B5EF4-FFF2-40B4-BE49-F238E27FC236}">
                <a16:creationId xmlns:a16="http://schemas.microsoft.com/office/drawing/2014/main" id="{1FC295A7-D3E6-48CD-9A55-356EB977FD1C}"/>
              </a:ext>
            </a:extLst>
          </p:cNvPr>
          <p:cNvSpPr txBox="1"/>
          <p:nvPr/>
        </p:nvSpPr>
        <p:spPr>
          <a:xfrm>
            <a:off x="1100380" y="960895"/>
            <a:ext cx="10027403" cy="830997"/>
          </a:xfrm>
          <a:prstGeom prst="rect">
            <a:avLst/>
          </a:prstGeom>
          <a:noFill/>
        </p:spPr>
        <p:txBody>
          <a:bodyPr wrap="square" rtlCol="0">
            <a:spAutoFit/>
          </a:bodyPr>
          <a:lstStyle/>
          <a:p>
            <a:r>
              <a:rPr lang="en-US" sz="2400" dirty="0"/>
              <a:t>The Mass Flow Rate (also known as the Mass Flux) can also be expressed using the following equation: </a:t>
            </a:r>
          </a:p>
        </p:txBody>
      </p:sp>
      <p:grpSp>
        <p:nvGrpSpPr>
          <p:cNvPr id="9" name="Group 8">
            <a:extLst>
              <a:ext uri="{FF2B5EF4-FFF2-40B4-BE49-F238E27FC236}">
                <a16:creationId xmlns:a16="http://schemas.microsoft.com/office/drawing/2014/main" id="{211D5162-AF99-4CB0-8692-8CF264D49B32}"/>
              </a:ext>
            </a:extLst>
          </p:cNvPr>
          <p:cNvGrpSpPr/>
          <p:nvPr/>
        </p:nvGrpSpPr>
        <p:grpSpPr>
          <a:xfrm>
            <a:off x="5346912" y="3384156"/>
            <a:ext cx="2162013" cy="461666"/>
            <a:chOff x="4990454" y="3198166"/>
            <a:chExt cx="2162013" cy="461666"/>
          </a:xfrm>
        </p:grpSpPr>
        <p:cxnSp>
          <p:nvCxnSpPr>
            <p:cNvPr id="6" name="Straight Connector 5">
              <a:extLst>
                <a:ext uri="{FF2B5EF4-FFF2-40B4-BE49-F238E27FC236}">
                  <a16:creationId xmlns:a16="http://schemas.microsoft.com/office/drawing/2014/main" id="{81A4E94F-773A-4B3F-BE63-2997DB883294}"/>
                </a:ext>
              </a:extLst>
            </p:cNvPr>
            <p:cNvCxnSpPr/>
            <p:nvPr/>
          </p:nvCxnSpPr>
          <p:spPr>
            <a:xfrm flipV="1">
              <a:off x="4990454" y="3198167"/>
              <a:ext cx="418454" cy="4616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8F83EE-49EC-45D1-94CA-970019EDA2F2}"/>
                </a:ext>
              </a:extLst>
            </p:cNvPr>
            <p:cNvCxnSpPr/>
            <p:nvPr/>
          </p:nvCxnSpPr>
          <p:spPr>
            <a:xfrm flipV="1">
              <a:off x="5904854" y="3198167"/>
              <a:ext cx="418454" cy="4616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2F0C0F-143B-4F7B-9EF5-E74241AFB332}"/>
                </a:ext>
              </a:extLst>
            </p:cNvPr>
            <p:cNvCxnSpPr/>
            <p:nvPr/>
          </p:nvCxnSpPr>
          <p:spPr>
            <a:xfrm flipV="1">
              <a:off x="6734013" y="3198166"/>
              <a:ext cx="418454" cy="4616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0760FAD-07A6-4546-B1A1-D07B43B1256F}"/>
              </a:ext>
            </a:extLst>
          </p:cNvPr>
          <p:cNvGrpSpPr/>
          <p:nvPr/>
        </p:nvGrpSpPr>
        <p:grpSpPr>
          <a:xfrm>
            <a:off x="1069379" y="4293893"/>
            <a:ext cx="10027403" cy="1553052"/>
            <a:chOff x="1069379" y="4293893"/>
            <a:chExt cx="10027403" cy="1553052"/>
          </a:xfrm>
        </p:grpSpPr>
        <p:sp>
          <p:nvSpPr>
            <p:cNvPr id="11" name="TextBox 10">
              <a:extLst>
                <a:ext uri="{FF2B5EF4-FFF2-40B4-BE49-F238E27FC236}">
                  <a16:creationId xmlns:a16="http://schemas.microsoft.com/office/drawing/2014/main" id="{1269823C-EF78-47FC-91AF-0ABAD16D1D3C}"/>
                </a:ext>
              </a:extLst>
            </p:cNvPr>
            <p:cNvSpPr txBox="1"/>
            <p:nvPr/>
          </p:nvSpPr>
          <p:spPr>
            <a:xfrm>
              <a:off x="1069379" y="4293893"/>
              <a:ext cx="10027403" cy="830997"/>
            </a:xfrm>
            <a:prstGeom prst="rect">
              <a:avLst/>
            </a:prstGeom>
            <a:noFill/>
          </p:spPr>
          <p:txBody>
            <a:bodyPr wrap="square" rtlCol="0">
              <a:spAutoFit/>
            </a:bodyPr>
            <a:lstStyle/>
            <a:p>
              <a:r>
                <a:rPr lang="en-US" sz="2400" dirty="0"/>
                <a:t>If we look at the Area multiplied by Velocity, we see that it represents a Volume divided by Time, which represents a </a:t>
              </a:r>
              <a:r>
                <a:rPr lang="en-US" sz="2400" b="1" dirty="0"/>
                <a:t>Volumetric Flow Rate</a:t>
              </a:r>
              <a:r>
                <a:rPr lang="en-US" sz="2400" dirty="0"/>
                <a:t>:</a:t>
              </a:r>
            </a:p>
          </p:txBody>
        </p:sp>
        <p:sp>
          <p:nvSpPr>
            <p:cNvPr id="12" name="TextBox 11">
              <a:extLst>
                <a:ext uri="{FF2B5EF4-FFF2-40B4-BE49-F238E27FC236}">
                  <a16:creationId xmlns:a16="http://schemas.microsoft.com/office/drawing/2014/main" id="{38225810-9557-4E59-98B0-57EDB557289C}"/>
                </a:ext>
              </a:extLst>
            </p:cNvPr>
            <p:cNvSpPr txBox="1"/>
            <p:nvPr/>
          </p:nvSpPr>
          <p:spPr>
            <a:xfrm>
              <a:off x="2707474" y="5385280"/>
              <a:ext cx="6813214" cy="461665"/>
            </a:xfrm>
            <a:prstGeom prst="rect">
              <a:avLst/>
            </a:prstGeom>
            <a:noFill/>
          </p:spPr>
          <p:txBody>
            <a:bodyPr wrap="square" rtlCol="0">
              <a:spAutoFit/>
            </a:bodyPr>
            <a:lstStyle/>
            <a:p>
              <a:r>
                <a:rPr lang="en-US" sz="2400" dirty="0"/>
                <a:t>Area   x   Velocity   =   m</a:t>
              </a:r>
              <a:r>
                <a:rPr lang="en-US" sz="2400" baseline="30000" dirty="0"/>
                <a:t>2</a:t>
              </a:r>
              <a:r>
                <a:rPr lang="en-US" sz="2400" dirty="0"/>
                <a:t>   x   m/sec   =   m</a:t>
              </a:r>
              <a:r>
                <a:rPr lang="en-US" sz="2400" baseline="30000" dirty="0"/>
                <a:t>3</a:t>
              </a:r>
              <a:r>
                <a:rPr lang="en-US" sz="2400" dirty="0"/>
                <a:t>/sec</a:t>
              </a:r>
            </a:p>
          </p:txBody>
        </p:sp>
      </p:grpSp>
      <p:sp>
        <p:nvSpPr>
          <p:cNvPr id="16" name="TextBox 15">
            <a:extLst>
              <a:ext uri="{FF2B5EF4-FFF2-40B4-BE49-F238E27FC236}">
                <a16:creationId xmlns:a16="http://schemas.microsoft.com/office/drawing/2014/main" id="{E6F2ACAF-AEC7-42B5-9B92-921D200DA4F3}"/>
              </a:ext>
            </a:extLst>
          </p:cNvPr>
          <p:cNvSpPr txBox="1"/>
          <p:nvPr/>
        </p:nvSpPr>
        <p:spPr>
          <a:xfrm>
            <a:off x="4129201" y="240676"/>
            <a:ext cx="3933598" cy="584775"/>
          </a:xfrm>
          <a:prstGeom prst="rect">
            <a:avLst/>
          </a:prstGeom>
          <a:noFill/>
        </p:spPr>
        <p:txBody>
          <a:bodyPr wrap="square" rtlCol="0">
            <a:spAutoFit/>
          </a:bodyPr>
          <a:lstStyle/>
          <a:p>
            <a:pPr algn="ctr"/>
            <a:r>
              <a:rPr lang="en-US" sz="3200" dirty="0">
                <a:solidFill>
                  <a:srgbClr val="FF0000"/>
                </a:solidFill>
              </a:rPr>
              <a:t>Conservation of Mass</a:t>
            </a:r>
          </a:p>
        </p:txBody>
      </p:sp>
      <p:sp>
        <p:nvSpPr>
          <p:cNvPr id="17" name="Slide Number Placeholder 16">
            <a:extLst>
              <a:ext uri="{FF2B5EF4-FFF2-40B4-BE49-F238E27FC236}">
                <a16:creationId xmlns:a16="http://schemas.microsoft.com/office/drawing/2014/main" id="{E50F0332-7774-48C1-BD16-4D9F21ACEA0F}"/>
              </a:ext>
            </a:extLst>
          </p:cNvPr>
          <p:cNvSpPr>
            <a:spLocks noGrp="1"/>
          </p:cNvSpPr>
          <p:nvPr>
            <p:ph type="sldNum" sz="quarter" idx="12"/>
          </p:nvPr>
        </p:nvSpPr>
        <p:spPr/>
        <p:txBody>
          <a:bodyPr/>
          <a:lstStyle/>
          <a:p>
            <a:fld id="{70F590C6-BFDA-46BA-8593-EB8341455ED1}" type="slidenum">
              <a:rPr lang="en-US" smtClean="0"/>
              <a:t>15</a:t>
            </a:fld>
            <a:endParaRPr lang="en-US"/>
          </a:p>
        </p:txBody>
      </p:sp>
    </p:spTree>
    <p:extLst>
      <p:ext uri="{BB962C8B-B14F-4D97-AF65-F5344CB8AC3E}">
        <p14:creationId xmlns:p14="http://schemas.microsoft.com/office/powerpoint/2010/main" val="27900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573B465-6B40-4BCC-A1DE-D342E415CC89}"/>
              </a:ext>
            </a:extLst>
          </p:cNvPr>
          <p:cNvSpPr txBox="1"/>
          <p:nvPr/>
        </p:nvSpPr>
        <p:spPr>
          <a:xfrm>
            <a:off x="5703895" y="2204296"/>
            <a:ext cx="5336790" cy="461665"/>
          </a:xfrm>
          <a:prstGeom prst="rect">
            <a:avLst/>
          </a:prstGeom>
          <a:noFill/>
        </p:spPr>
        <p:txBody>
          <a:bodyPr wrap="square" rtlCol="0">
            <a:spAutoFit/>
          </a:bodyPr>
          <a:lstStyle/>
          <a:p>
            <a:r>
              <a:rPr lang="en-US" sz="2400" b="1" dirty="0"/>
              <a:t>=    Density</a:t>
            </a:r>
            <a:r>
              <a:rPr lang="en-US" sz="2400" b="1" baseline="-25000" dirty="0"/>
              <a:t>2</a:t>
            </a:r>
            <a:r>
              <a:rPr lang="en-US" sz="2400" b="1" dirty="0"/>
              <a:t>  x  Area</a:t>
            </a:r>
            <a:r>
              <a:rPr lang="en-US" sz="2400" b="1" baseline="-25000" dirty="0"/>
              <a:t>2</a:t>
            </a:r>
            <a:r>
              <a:rPr lang="en-US" sz="2400" b="1" dirty="0"/>
              <a:t>  x   Velocity</a:t>
            </a:r>
            <a:r>
              <a:rPr lang="en-US" sz="2400" b="1" baseline="-25000" dirty="0"/>
              <a:t>2</a:t>
            </a:r>
            <a:r>
              <a:rPr lang="en-US" sz="2400" b="1" dirty="0"/>
              <a:t> </a:t>
            </a:r>
          </a:p>
        </p:txBody>
      </p:sp>
      <p:sp>
        <p:nvSpPr>
          <p:cNvPr id="2" name="TextBox 1">
            <a:extLst>
              <a:ext uri="{FF2B5EF4-FFF2-40B4-BE49-F238E27FC236}">
                <a16:creationId xmlns:a16="http://schemas.microsoft.com/office/drawing/2014/main" id="{BC22EB84-2286-48C9-8C27-01E2D2F0CCFF}"/>
              </a:ext>
            </a:extLst>
          </p:cNvPr>
          <p:cNvSpPr txBox="1"/>
          <p:nvPr/>
        </p:nvSpPr>
        <p:spPr>
          <a:xfrm>
            <a:off x="3818376" y="267293"/>
            <a:ext cx="4348928" cy="584775"/>
          </a:xfrm>
          <a:prstGeom prst="rect">
            <a:avLst/>
          </a:prstGeom>
          <a:noFill/>
        </p:spPr>
        <p:txBody>
          <a:bodyPr wrap="square" rtlCol="0">
            <a:spAutoFit/>
          </a:bodyPr>
          <a:lstStyle/>
          <a:p>
            <a:pPr algn="ctr"/>
            <a:r>
              <a:rPr lang="en-US" sz="3200" dirty="0">
                <a:solidFill>
                  <a:srgbClr val="FF0000"/>
                </a:solidFill>
              </a:rPr>
              <a:t>The Continuity Equation</a:t>
            </a:r>
          </a:p>
        </p:txBody>
      </p:sp>
      <p:sp>
        <p:nvSpPr>
          <p:cNvPr id="5" name="TextBox 4">
            <a:extLst>
              <a:ext uri="{FF2B5EF4-FFF2-40B4-BE49-F238E27FC236}">
                <a16:creationId xmlns:a16="http://schemas.microsoft.com/office/drawing/2014/main" id="{7D2F681A-F8C3-4C4D-A9AF-92C40DBD3F06}"/>
              </a:ext>
            </a:extLst>
          </p:cNvPr>
          <p:cNvSpPr txBox="1"/>
          <p:nvPr/>
        </p:nvSpPr>
        <p:spPr>
          <a:xfrm>
            <a:off x="1679414" y="2194908"/>
            <a:ext cx="4313426" cy="461665"/>
          </a:xfrm>
          <a:prstGeom prst="rect">
            <a:avLst/>
          </a:prstGeom>
          <a:noFill/>
        </p:spPr>
        <p:txBody>
          <a:bodyPr wrap="square" rtlCol="0">
            <a:spAutoFit/>
          </a:bodyPr>
          <a:lstStyle/>
          <a:p>
            <a:r>
              <a:rPr lang="en-US" sz="2400" b="1" dirty="0"/>
              <a:t>Density</a:t>
            </a:r>
            <a:r>
              <a:rPr lang="en-US" sz="2400" b="1" baseline="-25000" dirty="0"/>
              <a:t>1</a:t>
            </a:r>
            <a:r>
              <a:rPr lang="en-US" sz="2400" b="1" dirty="0"/>
              <a:t>  x  Area</a:t>
            </a:r>
            <a:r>
              <a:rPr lang="en-US" sz="2400" b="1" baseline="-25000" dirty="0"/>
              <a:t>1</a:t>
            </a:r>
            <a:r>
              <a:rPr lang="en-US" sz="2400" b="1" dirty="0"/>
              <a:t>  x   Velocity</a:t>
            </a:r>
            <a:r>
              <a:rPr lang="en-US" sz="2400" b="1" baseline="-25000" dirty="0"/>
              <a:t>1</a:t>
            </a:r>
            <a:endParaRPr lang="en-US" sz="2400" b="1" dirty="0"/>
          </a:p>
        </p:txBody>
      </p:sp>
      <p:grpSp>
        <p:nvGrpSpPr>
          <p:cNvPr id="17" name="Group 16">
            <a:extLst>
              <a:ext uri="{FF2B5EF4-FFF2-40B4-BE49-F238E27FC236}">
                <a16:creationId xmlns:a16="http://schemas.microsoft.com/office/drawing/2014/main" id="{EDB40B00-3ED2-4184-939F-A3CF39F9486E}"/>
              </a:ext>
            </a:extLst>
          </p:cNvPr>
          <p:cNvGrpSpPr/>
          <p:nvPr/>
        </p:nvGrpSpPr>
        <p:grpSpPr>
          <a:xfrm>
            <a:off x="1100380" y="2259795"/>
            <a:ext cx="10027402" cy="1445428"/>
            <a:chOff x="1101686" y="1691198"/>
            <a:chExt cx="10027402" cy="1445428"/>
          </a:xfrm>
        </p:grpSpPr>
        <p:sp>
          <p:nvSpPr>
            <p:cNvPr id="8" name="TextBox 7">
              <a:extLst>
                <a:ext uri="{FF2B5EF4-FFF2-40B4-BE49-F238E27FC236}">
                  <a16:creationId xmlns:a16="http://schemas.microsoft.com/office/drawing/2014/main" id="{8E310C06-2CCD-4FB7-AA71-10CF16F823B8}"/>
                </a:ext>
              </a:extLst>
            </p:cNvPr>
            <p:cNvSpPr txBox="1"/>
            <p:nvPr/>
          </p:nvSpPr>
          <p:spPr>
            <a:xfrm>
              <a:off x="1101686" y="2305629"/>
              <a:ext cx="10027402" cy="830997"/>
            </a:xfrm>
            <a:prstGeom prst="rect">
              <a:avLst/>
            </a:prstGeom>
            <a:noFill/>
          </p:spPr>
          <p:txBody>
            <a:bodyPr wrap="square" rtlCol="0">
              <a:spAutoFit/>
            </a:bodyPr>
            <a:lstStyle/>
            <a:p>
              <a:r>
                <a:rPr lang="en-US" sz="2400" dirty="0"/>
                <a:t>For an incompressible fluid, the density remains constant and thus can be dropped from the equation.  </a:t>
              </a:r>
            </a:p>
          </p:txBody>
        </p:sp>
        <p:grpSp>
          <p:nvGrpSpPr>
            <p:cNvPr id="16" name="Group 15">
              <a:extLst>
                <a:ext uri="{FF2B5EF4-FFF2-40B4-BE49-F238E27FC236}">
                  <a16:creationId xmlns:a16="http://schemas.microsoft.com/office/drawing/2014/main" id="{450F6D4C-AAA2-423F-A304-C4D182299E7E}"/>
                </a:ext>
              </a:extLst>
            </p:cNvPr>
            <p:cNvGrpSpPr/>
            <p:nvPr/>
          </p:nvGrpSpPr>
          <p:grpSpPr>
            <a:xfrm>
              <a:off x="1708853" y="1691198"/>
              <a:ext cx="5534035" cy="396778"/>
              <a:chOff x="1708853" y="1691198"/>
              <a:chExt cx="5534035" cy="396778"/>
            </a:xfrm>
          </p:grpSpPr>
          <p:cxnSp>
            <p:nvCxnSpPr>
              <p:cNvPr id="14" name="Straight Connector 13">
                <a:extLst>
                  <a:ext uri="{FF2B5EF4-FFF2-40B4-BE49-F238E27FC236}">
                    <a16:creationId xmlns:a16="http://schemas.microsoft.com/office/drawing/2014/main" id="{B5722BB6-C756-4EDA-8A9B-B70F34E5511F}"/>
                  </a:ext>
                </a:extLst>
              </p:cNvPr>
              <p:cNvCxnSpPr/>
              <p:nvPr/>
            </p:nvCxnSpPr>
            <p:spPr>
              <a:xfrm flipV="1">
                <a:off x="1708853" y="1730326"/>
                <a:ext cx="1132821" cy="3576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55DACD-AE65-401F-B337-F0B2E654C195}"/>
                  </a:ext>
                </a:extLst>
              </p:cNvPr>
              <p:cNvCxnSpPr/>
              <p:nvPr/>
            </p:nvCxnSpPr>
            <p:spPr>
              <a:xfrm flipV="1">
                <a:off x="6110067" y="1691198"/>
                <a:ext cx="1132821" cy="3576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 name="TextBox 20">
            <a:extLst>
              <a:ext uri="{FF2B5EF4-FFF2-40B4-BE49-F238E27FC236}">
                <a16:creationId xmlns:a16="http://schemas.microsoft.com/office/drawing/2014/main" id="{33380985-A1AD-46D8-8198-EF061A417621}"/>
              </a:ext>
            </a:extLst>
          </p:cNvPr>
          <p:cNvSpPr txBox="1"/>
          <p:nvPr/>
        </p:nvSpPr>
        <p:spPr>
          <a:xfrm>
            <a:off x="1100380" y="1073437"/>
            <a:ext cx="10027403" cy="830997"/>
          </a:xfrm>
          <a:prstGeom prst="rect">
            <a:avLst/>
          </a:prstGeom>
          <a:noFill/>
        </p:spPr>
        <p:txBody>
          <a:bodyPr wrap="square" rtlCol="0">
            <a:spAutoFit/>
          </a:bodyPr>
          <a:lstStyle/>
          <a:p>
            <a:r>
              <a:rPr lang="en-US" sz="2400" dirty="0"/>
              <a:t>Since the Mass Flux is constant, we can set up the following relationship for any two points along the tube: </a:t>
            </a:r>
          </a:p>
        </p:txBody>
      </p:sp>
      <p:grpSp>
        <p:nvGrpSpPr>
          <p:cNvPr id="3" name="Group 2">
            <a:extLst>
              <a:ext uri="{FF2B5EF4-FFF2-40B4-BE49-F238E27FC236}">
                <a16:creationId xmlns:a16="http://schemas.microsoft.com/office/drawing/2014/main" id="{1FF722AE-DB65-4F80-B8E1-F39CF46D44F1}"/>
              </a:ext>
            </a:extLst>
          </p:cNvPr>
          <p:cNvGrpSpPr/>
          <p:nvPr/>
        </p:nvGrpSpPr>
        <p:grpSpPr>
          <a:xfrm>
            <a:off x="1082298" y="3913488"/>
            <a:ext cx="10027403" cy="1205500"/>
            <a:chOff x="1082298" y="3913488"/>
            <a:chExt cx="10027403" cy="1205500"/>
          </a:xfrm>
        </p:grpSpPr>
        <p:sp>
          <p:nvSpPr>
            <p:cNvPr id="6" name="TextBox 5">
              <a:extLst>
                <a:ext uri="{FF2B5EF4-FFF2-40B4-BE49-F238E27FC236}">
                  <a16:creationId xmlns:a16="http://schemas.microsoft.com/office/drawing/2014/main" id="{8FA42391-A02B-40B1-8E53-6891A2474472}"/>
                </a:ext>
              </a:extLst>
            </p:cNvPr>
            <p:cNvSpPr txBox="1"/>
            <p:nvPr/>
          </p:nvSpPr>
          <p:spPr>
            <a:xfrm>
              <a:off x="3129703" y="4657323"/>
              <a:ext cx="5958115" cy="461665"/>
            </a:xfrm>
            <a:prstGeom prst="rect">
              <a:avLst/>
            </a:prstGeom>
            <a:noFill/>
          </p:spPr>
          <p:txBody>
            <a:bodyPr wrap="square" rtlCol="0">
              <a:spAutoFit/>
            </a:bodyPr>
            <a:lstStyle/>
            <a:p>
              <a:r>
                <a:rPr lang="en-US" sz="2400" b="1" dirty="0"/>
                <a:t>Area</a:t>
              </a:r>
              <a:r>
                <a:rPr lang="en-US" sz="2400" b="1" baseline="-25000" dirty="0"/>
                <a:t>1</a:t>
              </a:r>
              <a:r>
                <a:rPr lang="en-US" sz="2400" b="1" dirty="0"/>
                <a:t>   x   Velocity</a:t>
              </a:r>
              <a:r>
                <a:rPr lang="en-US" sz="2400" b="1" baseline="-25000" dirty="0"/>
                <a:t>1</a:t>
              </a:r>
              <a:r>
                <a:rPr lang="en-US" sz="2400" b="1" dirty="0"/>
                <a:t>    =   Area</a:t>
              </a:r>
              <a:r>
                <a:rPr lang="en-US" sz="2400" b="1" baseline="-25000" dirty="0"/>
                <a:t>2</a:t>
              </a:r>
              <a:r>
                <a:rPr lang="en-US" sz="2400" b="1" dirty="0"/>
                <a:t>   x   Velocity</a:t>
              </a:r>
              <a:r>
                <a:rPr lang="en-US" sz="2400" b="1" baseline="-25000" dirty="0"/>
                <a:t>2</a:t>
              </a:r>
              <a:r>
                <a:rPr lang="en-US" sz="2400" b="1" dirty="0"/>
                <a:t> </a:t>
              </a:r>
            </a:p>
          </p:txBody>
        </p:sp>
        <p:sp>
          <p:nvSpPr>
            <p:cNvPr id="22" name="TextBox 21">
              <a:extLst>
                <a:ext uri="{FF2B5EF4-FFF2-40B4-BE49-F238E27FC236}">
                  <a16:creationId xmlns:a16="http://schemas.microsoft.com/office/drawing/2014/main" id="{605FF2A5-1EA9-4607-B4A8-F59DFE9908CD}"/>
                </a:ext>
              </a:extLst>
            </p:cNvPr>
            <p:cNvSpPr txBox="1"/>
            <p:nvPr/>
          </p:nvSpPr>
          <p:spPr>
            <a:xfrm>
              <a:off x="1082298" y="3913488"/>
              <a:ext cx="10027403" cy="461665"/>
            </a:xfrm>
            <a:prstGeom prst="rect">
              <a:avLst/>
            </a:prstGeom>
            <a:noFill/>
          </p:spPr>
          <p:txBody>
            <a:bodyPr wrap="square" rtlCol="0">
              <a:spAutoFit/>
            </a:bodyPr>
            <a:lstStyle/>
            <a:p>
              <a:r>
                <a:rPr lang="en-US" sz="2400" dirty="0"/>
                <a:t>The equation can then be simplified as follows:</a:t>
              </a:r>
            </a:p>
          </p:txBody>
        </p:sp>
      </p:grpSp>
      <p:sp>
        <p:nvSpPr>
          <p:cNvPr id="23" name="TextBox 22">
            <a:extLst>
              <a:ext uri="{FF2B5EF4-FFF2-40B4-BE49-F238E27FC236}">
                <a16:creationId xmlns:a16="http://schemas.microsoft.com/office/drawing/2014/main" id="{9F638A73-8B3E-452F-98D0-77031D8B1017}"/>
              </a:ext>
            </a:extLst>
          </p:cNvPr>
          <p:cNvSpPr txBox="1"/>
          <p:nvPr/>
        </p:nvSpPr>
        <p:spPr>
          <a:xfrm>
            <a:off x="1100380" y="5427172"/>
            <a:ext cx="10027403" cy="461665"/>
          </a:xfrm>
          <a:prstGeom prst="rect">
            <a:avLst/>
          </a:prstGeom>
          <a:noFill/>
        </p:spPr>
        <p:txBody>
          <a:bodyPr wrap="square" rtlCol="0">
            <a:spAutoFit/>
          </a:bodyPr>
          <a:lstStyle/>
          <a:p>
            <a:r>
              <a:rPr lang="en-US" sz="2400" dirty="0"/>
              <a:t>This is known as the Continuity Equation for a flow…</a:t>
            </a:r>
          </a:p>
        </p:txBody>
      </p:sp>
      <p:sp>
        <p:nvSpPr>
          <p:cNvPr id="4" name="Slide Number Placeholder 3">
            <a:extLst>
              <a:ext uri="{FF2B5EF4-FFF2-40B4-BE49-F238E27FC236}">
                <a16:creationId xmlns:a16="http://schemas.microsoft.com/office/drawing/2014/main" id="{B2E3BB75-63E5-49FA-97FA-9D8910202E53}"/>
              </a:ext>
            </a:extLst>
          </p:cNvPr>
          <p:cNvSpPr>
            <a:spLocks noGrp="1"/>
          </p:cNvSpPr>
          <p:nvPr>
            <p:ph type="sldNum" sz="quarter" idx="12"/>
          </p:nvPr>
        </p:nvSpPr>
        <p:spPr/>
        <p:txBody>
          <a:bodyPr/>
          <a:lstStyle/>
          <a:p>
            <a:fld id="{70F590C6-BFDA-46BA-8593-EB8341455ED1}" type="slidenum">
              <a:rPr lang="en-US" smtClean="0"/>
              <a:t>16</a:t>
            </a:fld>
            <a:endParaRPr lang="en-US"/>
          </a:p>
        </p:txBody>
      </p:sp>
    </p:spTree>
    <p:extLst>
      <p:ext uri="{BB962C8B-B14F-4D97-AF65-F5344CB8AC3E}">
        <p14:creationId xmlns:p14="http://schemas.microsoft.com/office/powerpoint/2010/main" val="169478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AC3DA3-F91A-4A97-9AFE-08F944233051}"/>
              </a:ext>
            </a:extLst>
          </p:cNvPr>
          <p:cNvSpPr txBox="1"/>
          <p:nvPr/>
        </p:nvSpPr>
        <p:spPr>
          <a:xfrm>
            <a:off x="3818376" y="267293"/>
            <a:ext cx="4348928" cy="584775"/>
          </a:xfrm>
          <a:prstGeom prst="rect">
            <a:avLst/>
          </a:prstGeom>
          <a:noFill/>
        </p:spPr>
        <p:txBody>
          <a:bodyPr wrap="square" rtlCol="0">
            <a:spAutoFit/>
          </a:bodyPr>
          <a:lstStyle/>
          <a:p>
            <a:pPr algn="ctr"/>
            <a:r>
              <a:rPr lang="en-US" sz="3200" dirty="0">
                <a:solidFill>
                  <a:srgbClr val="FF0000"/>
                </a:solidFill>
              </a:rPr>
              <a:t>The Continuity Equation</a:t>
            </a:r>
          </a:p>
        </p:txBody>
      </p:sp>
      <p:sp>
        <p:nvSpPr>
          <p:cNvPr id="3" name="TextBox 2">
            <a:extLst>
              <a:ext uri="{FF2B5EF4-FFF2-40B4-BE49-F238E27FC236}">
                <a16:creationId xmlns:a16="http://schemas.microsoft.com/office/drawing/2014/main" id="{60B2C090-CDE6-48C2-BDC1-7E48D9C19B03}"/>
              </a:ext>
            </a:extLst>
          </p:cNvPr>
          <p:cNvSpPr txBox="1"/>
          <p:nvPr/>
        </p:nvSpPr>
        <p:spPr>
          <a:xfrm>
            <a:off x="1406769" y="1617785"/>
            <a:ext cx="10030265" cy="1200329"/>
          </a:xfrm>
          <a:prstGeom prst="rect">
            <a:avLst/>
          </a:prstGeom>
          <a:noFill/>
        </p:spPr>
        <p:txBody>
          <a:bodyPr wrap="square" rtlCol="0">
            <a:spAutoFit/>
          </a:bodyPr>
          <a:lstStyle/>
          <a:p>
            <a:r>
              <a:rPr lang="en-US" sz="2400" dirty="0"/>
              <a:t>The Continuity Equation states that as the area through which a fluid flows changes, the velocity of the flow changes accordingly such that the mass flow rate (and also the volumetric flow rate) remains constant.</a:t>
            </a:r>
          </a:p>
        </p:txBody>
      </p:sp>
      <p:sp>
        <p:nvSpPr>
          <p:cNvPr id="4" name="TextBox 3">
            <a:extLst>
              <a:ext uri="{FF2B5EF4-FFF2-40B4-BE49-F238E27FC236}">
                <a16:creationId xmlns:a16="http://schemas.microsoft.com/office/drawing/2014/main" id="{98C341C5-9548-46E9-A691-A6BFA80E83A6}"/>
              </a:ext>
            </a:extLst>
          </p:cNvPr>
          <p:cNvSpPr txBox="1"/>
          <p:nvPr/>
        </p:nvSpPr>
        <p:spPr>
          <a:xfrm>
            <a:off x="1406769" y="3219158"/>
            <a:ext cx="10030265" cy="830997"/>
          </a:xfrm>
          <a:prstGeom prst="rect">
            <a:avLst/>
          </a:prstGeom>
          <a:noFill/>
        </p:spPr>
        <p:txBody>
          <a:bodyPr wrap="square" rtlCol="0">
            <a:spAutoFit/>
          </a:bodyPr>
          <a:lstStyle/>
          <a:p>
            <a:r>
              <a:rPr lang="en-US" sz="2400" dirty="0"/>
              <a:t>For example, cut the area of the tube in half, and the velocity of the flow will double.  </a:t>
            </a:r>
          </a:p>
        </p:txBody>
      </p:sp>
      <p:sp>
        <p:nvSpPr>
          <p:cNvPr id="5" name="Slide Number Placeholder 4">
            <a:extLst>
              <a:ext uri="{FF2B5EF4-FFF2-40B4-BE49-F238E27FC236}">
                <a16:creationId xmlns:a16="http://schemas.microsoft.com/office/drawing/2014/main" id="{ABE2C41C-9422-4D7E-ACC1-709B151AAC8A}"/>
              </a:ext>
            </a:extLst>
          </p:cNvPr>
          <p:cNvSpPr>
            <a:spLocks noGrp="1"/>
          </p:cNvSpPr>
          <p:nvPr>
            <p:ph type="sldNum" sz="quarter" idx="12"/>
          </p:nvPr>
        </p:nvSpPr>
        <p:spPr/>
        <p:txBody>
          <a:bodyPr/>
          <a:lstStyle/>
          <a:p>
            <a:fld id="{70F590C6-BFDA-46BA-8593-EB8341455ED1}" type="slidenum">
              <a:rPr lang="en-US" smtClean="0"/>
              <a:t>17</a:t>
            </a:fld>
            <a:endParaRPr lang="en-US"/>
          </a:p>
        </p:txBody>
      </p:sp>
    </p:spTree>
    <p:extLst>
      <p:ext uri="{BB962C8B-B14F-4D97-AF65-F5344CB8AC3E}">
        <p14:creationId xmlns:p14="http://schemas.microsoft.com/office/powerpoint/2010/main" val="3937785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37C166-3FEB-4C4A-8D45-E2F50CA35E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0181" y="604911"/>
            <a:ext cx="8496722" cy="4417256"/>
          </a:xfrm>
          <a:prstGeom prst="rect">
            <a:avLst/>
          </a:prstGeom>
        </p:spPr>
      </p:pic>
      <p:sp>
        <p:nvSpPr>
          <p:cNvPr id="3" name="TextBox 2">
            <a:extLst>
              <a:ext uri="{FF2B5EF4-FFF2-40B4-BE49-F238E27FC236}">
                <a16:creationId xmlns:a16="http://schemas.microsoft.com/office/drawing/2014/main" id="{A229DFF1-7E2A-468C-A657-A9D4FA0CD111}"/>
              </a:ext>
            </a:extLst>
          </p:cNvPr>
          <p:cNvSpPr txBox="1"/>
          <p:nvPr/>
        </p:nvSpPr>
        <p:spPr>
          <a:xfrm>
            <a:off x="1017563" y="5176911"/>
            <a:ext cx="10156874" cy="1200329"/>
          </a:xfrm>
          <a:prstGeom prst="rect">
            <a:avLst/>
          </a:prstGeom>
          <a:noFill/>
        </p:spPr>
        <p:txBody>
          <a:bodyPr wrap="square" rtlCol="0">
            <a:spAutoFit/>
          </a:bodyPr>
          <a:lstStyle/>
          <a:p>
            <a:pPr algn="ctr"/>
            <a:r>
              <a:rPr lang="en-US" sz="2400" dirty="0"/>
              <a:t>A garden hose can be used to demonstrate Conservation of Mass in association with a moving fluid.  Two different exit areas will be tested at the same water supply pressure. </a:t>
            </a:r>
          </a:p>
        </p:txBody>
      </p:sp>
      <p:sp>
        <p:nvSpPr>
          <p:cNvPr id="4" name="Slide Number Placeholder 3">
            <a:extLst>
              <a:ext uri="{FF2B5EF4-FFF2-40B4-BE49-F238E27FC236}">
                <a16:creationId xmlns:a16="http://schemas.microsoft.com/office/drawing/2014/main" id="{B6C44D81-BB1D-4768-B7FC-5CC1A4818935}"/>
              </a:ext>
            </a:extLst>
          </p:cNvPr>
          <p:cNvSpPr>
            <a:spLocks noGrp="1"/>
          </p:cNvSpPr>
          <p:nvPr>
            <p:ph type="sldNum" sz="quarter" idx="12"/>
          </p:nvPr>
        </p:nvSpPr>
        <p:spPr/>
        <p:txBody>
          <a:bodyPr/>
          <a:lstStyle/>
          <a:p>
            <a:fld id="{70F590C6-BFDA-46BA-8593-EB8341455ED1}" type="slidenum">
              <a:rPr lang="en-US" smtClean="0"/>
              <a:t>18</a:t>
            </a:fld>
            <a:endParaRPr lang="en-US"/>
          </a:p>
        </p:txBody>
      </p:sp>
    </p:spTree>
    <p:extLst>
      <p:ext uri="{BB962C8B-B14F-4D97-AF65-F5344CB8AC3E}">
        <p14:creationId xmlns:p14="http://schemas.microsoft.com/office/powerpoint/2010/main" val="322496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95D9D22-8C27-481A-AE25-5D6C2E2859D6}"/>
              </a:ext>
            </a:extLst>
          </p:cNvPr>
          <p:cNvGrpSpPr/>
          <p:nvPr/>
        </p:nvGrpSpPr>
        <p:grpSpPr>
          <a:xfrm>
            <a:off x="1800666" y="3587263"/>
            <a:ext cx="8229600" cy="1111347"/>
            <a:chOff x="1659988" y="3587263"/>
            <a:chExt cx="8229600" cy="1111347"/>
          </a:xfrm>
        </p:grpSpPr>
        <p:sp>
          <p:nvSpPr>
            <p:cNvPr id="2" name="Rectangle 1">
              <a:extLst>
                <a:ext uri="{FF2B5EF4-FFF2-40B4-BE49-F238E27FC236}">
                  <a16:creationId xmlns:a16="http://schemas.microsoft.com/office/drawing/2014/main" id="{6AB3E56A-F16C-46D3-A8EA-2F982FED6045}"/>
                </a:ext>
              </a:extLst>
            </p:cNvPr>
            <p:cNvSpPr/>
            <p:nvPr/>
          </p:nvSpPr>
          <p:spPr>
            <a:xfrm>
              <a:off x="1659988" y="3587263"/>
              <a:ext cx="4164037" cy="111134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47EC164-A6A1-4095-AE6C-7143D9F33D89}"/>
                </a:ext>
              </a:extLst>
            </p:cNvPr>
            <p:cNvSpPr/>
            <p:nvPr/>
          </p:nvSpPr>
          <p:spPr>
            <a:xfrm>
              <a:off x="5824025" y="3785968"/>
              <a:ext cx="4065563" cy="71393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D320416-732E-4D75-A35D-24CC19F5BC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604781" y="594506"/>
            <a:ext cx="2757269" cy="2595195"/>
          </a:xfrm>
          <a:prstGeom prst="rect">
            <a:avLst/>
          </a:prstGeom>
        </p:spPr>
      </p:pic>
      <p:pic>
        <p:nvPicPr>
          <p:cNvPr id="6" name="Picture 5">
            <a:extLst>
              <a:ext uri="{FF2B5EF4-FFF2-40B4-BE49-F238E27FC236}">
                <a16:creationId xmlns:a16="http://schemas.microsoft.com/office/drawing/2014/main" id="{4A48149B-CFB3-413C-87B2-ABFD4D0F12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458476" y="594505"/>
            <a:ext cx="2757269" cy="2595194"/>
          </a:xfrm>
          <a:prstGeom prst="rect">
            <a:avLst/>
          </a:prstGeom>
        </p:spPr>
      </p:pic>
      <p:sp>
        <p:nvSpPr>
          <p:cNvPr id="7" name="TextBox 6">
            <a:extLst>
              <a:ext uri="{FF2B5EF4-FFF2-40B4-BE49-F238E27FC236}">
                <a16:creationId xmlns:a16="http://schemas.microsoft.com/office/drawing/2014/main" id="{EBC85574-A3FD-419D-AF57-5B193164DFEE}"/>
              </a:ext>
            </a:extLst>
          </p:cNvPr>
          <p:cNvSpPr txBox="1"/>
          <p:nvPr/>
        </p:nvSpPr>
        <p:spPr>
          <a:xfrm>
            <a:off x="3249271" y="3681676"/>
            <a:ext cx="1466411" cy="461665"/>
          </a:xfrm>
          <a:prstGeom prst="rect">
            <a:avLst/>
          </a:prstGeom>
          <a:noFill/>
        </p:spPr>
        <p:txBody>
          <a:bodyPr wrap="square" rtlCol="0">
            <a:spAutoFit/>
          </a:bodyPr>
          <a:lstStyle/>
          <a:p>
            <a:r>
              <a:rPr lang="en-US" sz="2400" dirty="0"/>
              <a:t>Area</a:t>
            </a:r>
            <a:r>
              <a:rPr lang="en-US" sz="2400" baseline="-25000" dirty="0"/>
              <a:t>1</a:t>
            </a:r>
          </a:p>
        </p:txBody>
      </p:sp>
      <p:sp>
        <p:nvSpPr>
          <p:cNvPr id="8" name="TextBox 7">
            <a:extLst>
              <a:ext uri="{FF2B5EF4-FFF2-40B4-BE49-F238E27FC236}">
                <a16:creationId xmlns:a16="http://schemas.microsoft.com/office/drawing/2014/main" id="{CBF2E4C2-3748-41FE-A6D0-7A37482712DF}"/>
              </a:ext>
            </a:extLst>
          </p:cNvPr>
          <p:cNvSpPr txBox="1"/>
          <p:nvPr/>
        </p:nvSpPr>
        <p:spPr>
          <a:xfrm>
            <a:off x="2996049" y="4106546"/>
            <a:ext cx="1466411" cy="461665"/>
          </a:xfrm>
          <a:prstGeom prst="rect">
            <a:avLst/>
          </a:prstGeom>
          <a:noFill/>
        </p:spPr>
        <p:txBody>
          <a:bodyPr wrap="square" rtlCol="0">
            <a:spAutoFit/>
          </a:bodyPr>
          <a:lstStyle/>
          <a:p>
            <a:r>
              <a:rPr lang="en-US" sz="2400" dirty="0"/>
              <a:t>Velocity</a:t>
            </a:r>
            <a:r>
              <a:rPr lang="en-US" sz="2400" baseline="-25000" dirty="0"/>
              <a:t>1</a:t>
            </a:r>
          </a:p>
        </p:txBody>
      </p:sp>
      <p:sp>
        <p:nvSpPr>
          <p:cNvPr id="9" name="TextBox 8">
            <a:extLst>
              <a:ext uri="{FF2B5EF4-FFF2-40B4-BE49-F238E27FC236}">
                <a16:creationId xmlns:a16="http://schemas.microsoft.com/office/drawing/2014/main" id="{63BFA7B9-A857-45EE-B724-BF231C632424}"/>
              </a:ext>
            </a:extLst>
          </p:cNvPr>
          <p:cNvSpPr txBox="1"/>
          <p:nvPr/>
        </p:nvSpPr>
        <p:spPr>
          <a:xfrm>
            <a:off x="6480519" y="3912509"/>
            <a:ext cx="1466411" cy="461665"/>
          </a:xfrm>
          <a:prstGeom prst="rect">
            <a:avLst/>
          </a:prstGeom>
          <a:noFill/>
        </p:spPr>
        <p:txBody>
          <a:bodyPr wrap="square" rtlCol="0">
            <a:spAutoFit/>
          </a:bodyPr>
          <a:lstStyle/>
          <a:p>
            <a:r>
              <a:rPr lang="en-US" sz="2400" dirty="0"/>
              <a:t>Area</a:t>
            </a:r>
            <a:r>
              <a:rPr lang="en-US" sz="2400" baseline="-25000" dirty="0"/>
              <a:t>2</a:t>
            </a:r>
          </a:p>
        </p:txBody>
      </p:sp>
      <p:sp>
        <p:nvSpPr>
          <p:cNvPr id="10" name="TextBox 9">
            <a:extLst>
              <a:ext uri="{FF2B5EF4-FFF2-40B4-BE49-F238E27FC236}">
                <a16:creationId xmlns:a16="http://schemas.microsoft.com/office/drawing/2014/main" id="{C5BD33A4-7F99-4703-8A9E-6979282C3129}"/>
              </a:ext>
            </a:extLst>
          </p:cNvPr>
          <p:cNvSpPr txBox="1"/>
          <p:nvPr/>
        </p:nvSpPr>
        <p:spPr>
          <a:xfrm>
            <a:off x="7729540" y="3912509"/>
            <a:ext cx="1466411" cy="461665"/>
          </a:xfrm>
          <a:prstGeom prst="rect">
            <a:avLst/>
          </a:prstGeom>
          <a:noFill/>
        </p:spPr>
        <p:txBody>
          <a:bodyPr wrap="square" rtlCol="0">
            <a:spAutoFit/>
          </a:bodyPr>
          <a:lstStyle/>
          <a:p>
            <a:r>
              <a:rPr lang="en-US" sz="2400" dirty="0"/>
              <a:t>Velocity</a:t>
            </a:r>
            <a:r>
              <a:rPr lang="en-US" sz="2400" baseline="-25000" dirty="0"/>
              <a:t>2</a:t>
            </a:r>
          </a:p>
        </p:txBody>
      </p:sp>
      <p:sp>
        <p:nvSpPr>
          <p:cNvPr id="11" name="TextBox 10">
            <a:extLst>
              <a:ext uri="{FF2B5EF4-FFF2-40B4-BE49-F238E27FC236}">
                <a16:creationId xmlns:a16="http://schemas.microsoft.com/office/drawing/2014/main" id="{02C200D9-ADE7-4220-BAF7-47BDBE2D6E08}"/>
              </a:ext>
            </a:extLst>
          </p:cNvPr>
          <p:cNvSpPr txBox="1"/>
          <p:nvPr/>
        </p:nvSpPr>
        <p:spPr>
          <a:xfrm>
            <a:off x="771378" y="5043671"/>
            <a:ext cx="10649243" cy="1200329"/>
          </a:xfrm>
          <a:prstGeom prst="rect">
            <a:avLst/>
          </a:prstGeom>
          <a:noFill/>
        </p:spPr>
        <p:txBody>
          <a:bodyPr wrap="square" rtlCol="0">
            <a:spAutoFit/>
          </a:bodyPr>
          <a:lstStyle/>
          <a:p>
            <a:r>
              <a:rPr lang="en-US" sz="2400" dirty="0"/>
              <a:t>The experiment looks at the two flows separately, but the two openings can be thought of as two cross-sectional areas of a tube.  The velocities of the resulting flows represent the flow velocities in the two different sections of the tube.</a:t>
            </a:r>
          </a:p>
        </p:txBody>
      </p:sp>
      <p:sp>
        <p:nvSpPr>
          <p:cNvPr id="12" name="Slide Number Placeholder 11">
            <a:extLst>
              <a:ext uri="{FF2B5EF4-FFF2-40B4-BE49-F238E27FC236}">
                <a16:creationId xmlns:a16="http://schemas.microsoft.com/office/drawing/2014/main" id="{43543017-5E37-4DF0-8514-F6AC658BD45C}"/>
              </a:ext>
            </a:extLst>
          </p:cNvPr>
          <p:cNvSpPr>
            <a:spLocks noGrp="1"/>
          </p:cNvSpPr>
          <p:nvPr>
            <p:ph type="sldNum" sz="quarter" idx="12"/>
          </p:nvPr>
        </p:nvSpPr>
        <p:spPr/>
        <p:txBody>
          <a:bodyPr/>
          <a:lstStyle/>
          <a:p>
            <a:fld id="{70F590C6-BFDA-46BA-8593-EB8341455ED1}" type="slidenum">
              <a:rPr lang="en-US" smtClean="0"/>
              <a:t>19</a:t>
            </a:fld>
            <a:endParaRPr lang="en-US"/>
          </a:p>
        </p:txBody>
      </p:sp>
    </p:spTree>
    <p:extLst>
      <p:ext uri="{BB962C8B-B14F-4D97-AF65-F5344CB8AC3E}">
        <p14:creationId xmlns:p14="http://schemas.microsoft.com/office/powerpoint/2010/main" val="403786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76570-EAA1-451C-8E63-B83E96B91149}"/>
              </a:ext>
            </a:extLst>
          </p:cNvPr>
          <p:cNvSpPr txBox="1"/>
          <p:nvPr/>
        </p:nvSpPr>
        <p:spPr>
          <a:xfrm>
            <a:off x="1291883" y="1026941"/>
            <a:ext cx="9608234" cy="830997"/>
          </a:xfrm>
          <a:prstGeom prst="rect">
            <a:avLst/>
          </a:prstGeom>
          <a:noFill/>
        </p:spPr>
        <p:txBody>
          <a:bodyPr wrap="square" rtlCol="0">
            <a:spAutoFit/>
          </a:bodyPr>
          <a:lstStyle/>
          <a:p>
            <a:r>
              <a:rPr lang="en-US" sz="2400" dirty="0"/>
              <a:t>The lift generated by an airplane wing is the result of a pressure imbalance between the top and bottom surfaces of the wing.</a:t>
            </a:r>
          </a:p>
        </p:txBody>
      </p:sp>
      <p:sp>
        <p:nvSpPr>
          <p:cNvPr id="3" name="Freeform: Shape 2">
            <a:extLst>
              <a:ext uri="{FF2B5EF4-FFF2-40B4-BE49-F238E27FC236}">
                <a16:creationId xmlns:a16="http://schemas.microsoft.com/office/drawing/2014/main" id="{FB84A3C4-71A8-4EF8-8D86-7E812B18E4DF}"/>
              </a:ext>
            </a:extLst>
          </p:cNvPr>
          <p:cNvSpPr/>
          <p:nvPr/>
        </p:nvSpPr>
        <p:spPr>
          <a:xfrm>
            <a:off x="3127717" y="3161713"/>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D3B8CE6-3E82-4613-BCFD-EBF5A0BBAE32}"/>
              </a:ext>
            </a:extLst>
          </p:cNvPr>
          <p:cNvGrpSpPr/>
          <p:nvPr/>
        </p:nvGrpSpPr>
        <p:grpSpPr>
          <a:xfrm>
            <a:off x="4520976" y="4028886"/>
            <a:ext cx="2768856" cy="1033193"/>
            <a:chOff x="5530635" y="4343400"/>
            <a:chExt cx="2768856" cy="1033193"/>
          </a:xfrm>
        </p:grpSpPr>
        <p:sp>
          <p:nvSpPr>
            <p:cNvPr id="5" name="TextBox 4">
              <a:extLst>
                <a:ext uri="{FF2B5EF4-FFF2-40B4-BE49-F238E27FC236}">
                  <a16:creationId xmlns:a16="http://schemas.microsoft.com/office/drawing/2014/main" id="{F21D5CE9-8500-4F82-854F-AF6BD35CAF94}"/>
                </a:ext>
              </a:extLst>
            </p:cNvPr>
            <p:cNvSpPr txBox="1"/>
            <p:nvPr/>
          </p:nvSpPr>
          <p:spPr>
            <a:xfrm>
              <a:off x="5922051" y="4629163"/>
              <a:ext cx="2377440" cy="461665"/>
            </a:xfrm>
            <a:prstGeom prst="rect">
              <a:avLst/>
            </a:prstGeom>
            <a:noFill/>
          </p:spPr>
          <p:txBody>
            <a:bodyPr wrap="square" rtlCol="0">
              <a:spAutoFit/>
            </a:bodyPr>
            <a:lstStyle/>
            <a:p>
              <a:r>
                <a:rPr lang="en-US" sz="2400" dirty="0"/>
                <a:t>High Pressure</a:t>
              </a:r>
            </a:p>
          </p:txBody>
        </p:sp>
        <p:cxnSp>
          <p:nvCxnSpPr>
            <p:cNvPr id="6" name="Straight Arrow Connector 5">
              <a:extLst>
                <a:ext uri="{FF2B5EF4-FFF2-40B4-BE49-F238E27FC236}">
                  <a16:creationId xmlns:a16="http://schemas.microsoft.com/office/drawing/2014/main" id="{C2215A9A-AA6A-4F9F-B3F0-96D7184AF5DC}"/>
                </a:ext>
              </a:extLst>
            </p:cNvPr>
            <p:cNvCxnSpPr>
              <a:cxnSpLocks/>
            </p:cNvCxnSpPr>
            <p:nvPr/>
          </p:nvCxnSpPr>
          <p:spPr>
            <a:xfrm flipV="1">
              <a:off x="5530635" y="4343400"/>
              <a:ext cx="0" cy="1033193"/>
            </a:xfrm>
            <a:prstGeom prst="straightConnector1">
              <a:avLst/>
            </a:prstGeom>
            <a:ln w="127000">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734A2B3-19CB-4AE4-BEB8-30ED12825F45}"/>
              </a:ext>
            </a:extLst>
          </p:cNvPr>
          <p:cNvGrpSpPr/>
          <p:nvPr/>
        </p:nvGrpSpPr>
        <p:grpSpPr>
          <a:xfrm>
            <a:off x="4520976" y="2285776"/>
            <a:ext cx="2802149" cy="847800"/>
            <a:chOff x="5497342" y="2454588"/>
            <a:chExt cx="2802149" cy="847800"/>
          </a:xfrm>
        </p:grpSpPr>
        <p:sp>
          <p:nvSpPr>
            <p:cNvPr id="4" name="TextBox 3">
              <a:extLst>
                <a:ext uri="{FF2B5EF4-FFF2-40B4-BE49-F238E27FC236}">
                  <a16:creationId xmlns:a16="http://schemas.microsoft.com/office/drawing/2014/main" id="{A534619C-975E-43AC-9BAC-AD264114376D}"/>
                </a:ext>
              </a:extLst>
            </p:cNvPr>
            <p:cNvSpPr txBox="1"/>
            <p:nvPr/>
          </p:nvSpPr>
          <p:spPr>
            <a:xfrm>
              <a:off x="5922051" y="2454588"/>
              <a:ext cx="2377440" cy="461665"/>
            </a:xfrm>
            <a:prstGeom prst="rect">
              <a:avLst/>
            </a:prstGeom>
            <a:noFill/>
          </p:spPr>
          <p:txBody>
            <a:bodyPr wrap="square" rtlCol="0">
              <a:spAutoFit/>
            </a:bodyPr>
            <a:lstStyle/>
            <a:p>
              <a:r>
                <a:rPr lang="en-US" sz="2400" dirty="0"/>
                <a:t>Low Pressure</a:t>
              </a:r>
            </a:p>
          </p:txBody>
        </p:sp>
        <p:cxnSp>
          <p:nvCxnSpPr>
            <p:cNvPr id="7" name="Straight Arrow Connector 6">
              <a:extLst>
                <a:ext uri="{FF2B5EF4-FFF2-40B4-BE49-F238E27FC236}">
                  <a16:creationId xmlns:a16="http://schemas.microsoft.com/office/drawing/2014/main" id="{4D62F1FE-0A7E-4D5C-9EFB-3B64A457FD7C}"/>
                </a:ext>
              </a:extLst>
            </p:cNvPr>
            <p:cNvCxnSpPr>
              <a:cxnSpLocks/>
            </p:cNvCxnSpPr>
            <p:nvPr/>
          </p:nvCxnSpPr>
          <p:spPr>
            <a:xfrm>
              <a:off x="5497342" y="2553284"/>
              <a:ext cx="0" cy="749104"/>
            </a:xfrm>
            <a:prstGeom prst="straightConnector1">
              <a:avLst/>
            </a:prstGeom>
            <a:ln w="762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2A2AA41D-6117-436D-8EC9-D874E0410DA9}"/>
              </a:ext>
            </a:extLst>
          </p:cNvPr>
          <p:cNvSpPr txBox="1"/>
          <p:nvPr/>
        </p:nvSpPr>
        <p:spPr>
          <a:xfrm>
            <a:off x="2241448" y="5600226"/>
            <a:ext cx="7709102" cy="461665"/>
          </a:xfrm>
          <a:prstGeom prst="rect">
            <a:avLst/>
          </a:prstGeom>
          <a:noFill/>
        </p:spPr>
        <p:txBody>
          <a:bodyPr wrap="square" rtlCol="0">
            <a:spAutoFit/>
          </a:bodyPr>
          <a:lstStyle/>
          <a:p>
            <a:r>
              <a:rPr lang="en-US" sz="2400" b="1" dirty="0">
                <a:solidFill>
                  <a:srgbClr val="FF0000"/>
                </a:solidFill>
              </a:rPr>
              <a:t>The question is – How is this pressure differential created?</a:t>
            </a:r>
          </a:p>
        </p:txBody>
      </p:sp>
      <p:sp>
        <p:nvSpPr>
          <p:cNvPr id="9" name="Slide Number Placeholder 8">
            <a:extLst>
              <a:ext uri="{FF2B5EF4-FFF2-40B4-BE49-F238E27FC236}">
                <a16:creationId xmlns:a16="http://schemas.microsoft.com/office/drawing/2014/main" id="{7DCFFF7B-F8F8-489B-BF45-7C240C1269D5}"/>
              </a:ext>
            </a:extLst>
          </p:cNvPr>
          <p:cNvSpPr>
            <a:spLocks noGrp="1"/>
          </p:cNvSpPr>
          <p:nvPr>
            <p:ph type="sldNum" sz="quarter" idx="12"/>
          </p:nvPr>
        </p:nvSpPr>
        <p:spPr/>
        <p:txBody>
          <a:bodyPr/>
          <a:lstStyle/>
          <a:p>
            <a:fld id="{70F590C6-BFDA-46BA-8593-EB8341455ED1}" type="slidenum">
              <a:rPr lang="en-US" smtClean="0"/>
              <a:t>2</a:t>
            </a:fld>
            <a:endParaRPr lang="en-US"/>
          </a:p>
        </p:txBody>
      </p:sp>
    </p:spTree>
    <p:extLst>
      <p:ext uri="{BB962C8B-B14F-4D97-AF65-F5344CB8AC3E}">
        <p14:creationId xmlns:p14="http://schemas.microsoft.com/office/powerpoint/2010/main" val="626923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171412-1462-4F03-B113-48A0B80F7A74}"/>
              </a:ext>
            </a:extLst>
          </p:cNvPr>
          <p:cNvPicPr>
            <a:picLocks noChangeAspect="1"/>
          </p:cNvPicPr>
          <p:nvPr/>
        </p:nvPicPr>
        <p:blipFill>
          <a:blip r:embed="rId2"/>
          <a:stretch>
            <a:fillRect/>
          </a:stretch>
        </p:blipFill>
        <p:spPr>
          <a:xfrm>
            <a:off x="1821802" y="425155"/>
            <a:ext cx="3823499" cy="2595709"/>
          </a:xfrm>
          <a:prstGeom prst="rect">
            <a:avLst/>
          </a:prstGeom>
        </p:spPr>
      </p:pic>
      <p:pic>
        <p:nvPicPr>
          <p:cNvPr id="3" name="Picture 2">
            <a:extLst>
              <a:ext uri="{FF2B5EF4-FFF2-40B4-BE49-F238E27FC236}">
                <a16:creationId xmlns:a16="http://schemas.microsoft.com/office/drawing/2014/main" id="{97A158AC-A46F-40AD-B955-124B7D4DCB90}"/>
              </a:ext>
            </a:extLst>
          </p:cNvPr>
          <p:cNvPicPr>
            <a:picLocks noChangeAspect="1"/>
          </p:cNvPicPr>
          <p:nvPr/>
        </p:nvPicPr>
        <p:blipFill>
          <a:blip r:embed="rId3"/>
          <a:stretch>
            <a:fillRect/>
          </a:stretch>
        </p:blipFill>
        <p:spPr>
          <a:xfrm>
            <a:off x="1821802" y="3914899"/>
            <a:ext cx="3830171" cy="2595709"/>
          </a:xfrm>
          <a:prstGeom prst="rect">
            <a:avLst/>
          </a:prstGeom>
        </p:spPr>
      </p:pic>
      <p:cxnSp>
        <p:nvCxnSpPr>
          <p:cNvPr id="5" name="Straight Connector 4">
            <a:extLst>
              <a:ext uri="{FF2B5EF4-FFF2-40B4-BE49-F238E27FC236}">
                <a16:creationId xmlns:a16="http://schemas.microsoft.com/office/drawing/2014/main" id="{83C06CAB-F6C4-4113-8559-C6901EDAF98D}"/>
              </a:ext>
            </a:extLst>
          </p:cNvPr>
          <p:cNvCxnSpPr>
            <a:cxnSpLocks/>
          </p:cNvCxnSpPr>
          <p:nvPr/>
        </p:nvCxnSpPr>
        <p:spPr>
          <a:xfrm>
            <a:off x="2067951" y="281354"/>
            <a:ext cx="0" cy="62292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9B960B9-FDA3-4E4B-A450-0AAC71A0C9C1}"/>
              </a:ext>
            </a:extLst>
          </p:cNvPr>
          <p:cNvCxnSpPr/>
          <p:nvPr/>
        </p:nvCxnSpPr>
        <p:spPr>
          <a:xfrm>
            <a:off x="2067951" y="3292762"/>
            <a:ext cx="1885071"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B5C3145-8BF3-4434-BF4C-669D27322511}"/>
              </a:ext>
            </a:extLst>
          </p:cNvPr>
          <p:cNvCxnSpPr>
            <a:cxnSpLocks/>
          </p:cNvCxnSpPr>
          <p:nvPr/>
        </p:nvCxnSpPr>
        <p:spPr>
          <a:xfrm>
            <a:off x="2067951" y="3625044"/>
            <a:ext cx="3298528"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A254488-9088-4ECC-BBD8-87664B9D50FD}"/>
              </a:ext>
            </a:extLst>
          </p:cNvPr>
          <p:cNvSpPr txBox="1"/>
          <p:nvPr/>
        </p:nvSpPr>
        <p:spPr>
          <a:xfrm>
            <a:off x="2515238" y="3074377"/>
            <a:ext cx="990497" cy="461665"/>
          </a:xfrm>
          <a:prstGeom prst="rect">
            <a:avLst/>
          </a:prstGeom>
          <a:solidFill>
            <a:schemeClr val="bg1"/>
          </a:solidFill>
        </p:spPr>
        <p:txBody>
          <a:bodyPr wrap="square" rtlCol="0">
            <a:spAutoFit/>
          </a:bodyPr>
          <a:lstStyle/>
          <a:p>
            <a:pPr algn="ctr"/>
            <a:r>
              <a:rPr lang="en-US" sz="2400" dirty="0"/>
              <a:t>0.5 m</a:t>
            </a:r>
          </a:p>
        </p:txBody>
      </p:sp>
      <p:sp>
        <p:nvSpPr>
          <p:cNvPr id="12" name="TextBox 11">
            <a:extLst>
              <a:ext uri="{FF2B5EF4-FFF2-40B4-BE49-F238E27FC236}">
                <a16:creationId xmlns:a16="http://schemas.microsoft.com/office/drawing/2014/main" id="{FF6D7A71-9A02-488A-BDF3-8685862B649F}"/>
              </a:ext>
            </a:extLst>
          </p:cNvPr>
          <p:cNvSpPr txBox="1"/>
          <p:nvPr/>
        </p:nvSpPr>
        <p:spPr>
          <a:xfrm>
            <a:off x="3252072" y="3422953"/>
            <a:ext cx="990497" cy="461665"/>
          </a:xfrm>
          <a:prstGeom prst="rect">
            <a:avLst/>
          </a:prstGeom>
          <a:solidFill>
            <a:schemeClr val="bg1"/>
          </a:solidFill>
        </p:spPr>
        <p:txBody>
          <a:bodyPr wrap="square" rtlCol="0">
            <a:spAutoFit/>
          </a:bodyPr>
          <a:lstStyle/>
          <a:p>
            <a:pPr algn="ctr"/>
            <a:r>
              <a:rPr lang="en-US" sz="2400" dirty="0"/>
              <a:t>1.0 m</a:t>
            </a:r>
          </a:p>
        </p:txBody>
      </p:sp>
      <p:sp>
        <p:nvSpPr>
          <p:cNvPr id="14" name="TextBox 13">
            <a:extLst>
              <a:ext uri="{FF2B5EF4-FFF2-40B4-BE49-F238E27FC236}">
                <a16:creationId xmlns:a16="http://schemas.microsoft.com/office/drawing/2014/main" id="{B3CEBAB5-28B3-44F8-BD61-A6AE5CD2554D}"/>
              </a:ext>
            </a:extLst>
          </p:cNvPr>
          <p:cNvSpPr txBox="1"/>
          <p:nvPr/>
        </p:nvSpPr>
        <p:spPr>
          <a:xfrm>
            <a:off x="6732134" y="2420699"/>
            <a:ext cx="4317167" cy="1200329"/>
          </a:xfrm>
          <a:prstGeom prst="rect">
            <a:avLst/>
          </a:prstGeom>
          <a:noFill/>
        </p:spPr>
        <p:txBody>
          <a:bodyPr wrap="square" rtlCol="0">
            <a:spAutoFit/>
          </a:bodyPr>
          <a:lstStyle/>
          <a:p>
            <a:r>
              <a:rPr lang="en-US" sz="2400" dirty="0"/>
              <a:t>The smaller opening caused the water stream to travel twice as far as the larger opening. </a:t>
            </a:r>
          </a:p>
        </p:txBody>
      </p:sp>
      <p:sp>
        <p:nvSpPr>
          <p:cNvPr id="4" name="TextBox 3">
            <a:extLst>
              <a:ext uri="{FF2B5EF4-FFF2-40B4-BE49-F238E27FC236}">
                <a16:creationId xmlns:a16="http://schemas.microsoft.com/office/drawing/2014/main" id="{21F138E2-9EB7-4481-8D93-88B946741364}"/>
              </a:ext>
            </a:extLst>
          </p:cNvPr>
          <p:cNvSpPr txBox="1"/>
          <p:nvPr/>
        </p:nvSpPr>
        <p:spPr>
          <a:xfrm>
            <a:off x="6372663" y="1378634"/>
            <a:ext cx="4783015" cy="584775"/>
          </a:xfrm>
          <a:prstGeom prst="rect">
            <a:avLst/>
          </a:prstGeom>
          <a:noFill/>
        </p:spPr>
        <p:txBody>
          <a:bodyPr wrap="square" rtlCol="0">
            <a:spAutoFit/>
          </a:bodyPr>
          <a:lstStyle/>
          <a:p>
            <a:pPr algn="ctr"/>
            <a:r>
              <a:rPr lang="en-US" sz="3200" dirty="0">
                <a:solidFill>
                  <a:srgbClr val="FF0000"/>
                </a:solidFill>
              </a:rPr>
              <a:t>Experimental Results</a:t>
            </a:r>
          </a:p>
        </p:txBody>
      </p:sp>
      <p:sp>
        <p:nvSpPr>
          <p:cNvPr id="6" name="Slide Number Placeholder 5">
            <a:extLst>
              <a:ext uri="{FF2B5EF4-FFF2-40B4-BE49-F238E27FC236}">
                <a16:creationId xmlns:a16="http://schemas.microsoft.com/office/drawing/2014/main" id="{C5483CE8-10D5-482A-89B3-F4E0B3FE34BB}"/>
              </a:ext>
            </a:extLst>
          </p:cNvPr>
          <p:cNvSpPr>
            <a:spLocks noGrp="1"/>
          </p:cNvSpPr>
          <p:nvPr>
            <p:ph type="sldNum" sz="quarter" idx="12"/>
          </p:nvPr>
        </p:nvSpPr>
        <p:spPr/>
        <p:txBody>
          <a:bodyPr/>
          <a:lstStyle/>
          <a:p>
            <a:fld id="{70F590C6-BFDA-46BA-8593-EB8341455ED1}" type="slidenum">
              <a:rPr lang="en-US" smtClean="0"/>
              <a:t>20</a:t>
            </a:fld>
            <a:endParaRPr lang="en-US"/>
          </a:p>
        </p:txBody>
      </p:sp>
    </p:spTree>
    <p:extLst>
      <p:ext uri="{BB962C8B-B14F-4D97-AF65-F5344CB8AC3E}">
        <p14:creationId xmlns:p14="http://schemas.microsoft.com/office/powerpoint/2010/main" val="88445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171412-1462-4F03-B113-48A0B80F7A74}"/>
              </a:ext>
            </a:extLst>
          </p:cNvPr>
          <p:cNvPicPr>
            <a:picLocks noChangeAspect="1"/>
          </p:cNvPicPr>
          <p:nvPr/>
        </p:nvPicPr>
        <p:blipFill>
          <a:blip r:embed="rId2"/>
          <a:stretch>
            <a:fillRect/>
          </a:stretch>
        </p:blipFill>
        <p:spPr>
          <a:xfrm>
            <a:off x="1821802" y="425155"/>
            <a:ext cx="3823499" cy="2595709"/>
          </a:xfrm>
          <a:prstGeom prst="rect">
            <a:avLst/>
          </a:prstGeom>
        </p:spPr>
      </p:pic>
      <p:pic>
        <p:nvPicPr>
          <p:cNvPr id="3" name="Picture 2">
            <a:extLst>
              <a:ext uri="{FF2B5EF4-FFF2-40B4-BE49-F238E27FC236}">
                <a16:creationId xmlns:a16="http://schemas.microsoft.com/office/drawing/2014/main" id="{97A158AC-A46F-40AD-B955-124B7D4DCB90}"/>
              </a:ext>
            </a:extLst>
          </p:cNvPr>
          <p:cNvPicPr>
            <a:picLocks noChangeAspect="1"/>
          </p:cNvPicPr>
          <p:nvPr/>
        </p:nvPicPr>
        <p:blipFill>
          <a:blip r:embed="rId3"/>
          <a:stretch>
            <a:fillRect/>
          </a:stretch>
        </p:blipFill>
        <p:spPr>
          <a:xfrm>
            <a:off x="1821802" y="3914899"/>
            <a:ext cx="3830171" cy="2595709"/>
          </a:xfrm>
          <a:prstGeom prst="rect">
            <a:avLst/>
          </a:prstGeom>
        </p:spPr>
      </p:pic>
      <p:cxnSp>
        <p:nvCxnSpPr>
          <p:cNvPr id="5" name="Straight Connector 4">
            <a:extLst>
              <a:ext uri="{FF2B5EF4-FFF2-40B4-BE49-F238E27FC236}">
                <a16:creationId xmlns:a16="http://schemas.microsoft.com/office/drawing/2014/main" id="{83C06CAB-F6C4-4113-8559-C6901EDAF98D}"/>
              </a:ext>
            </a:extLst>
          </p:cNvPr>
          <p:cNvCxnSpPr>
            <a:cxnSpLocks/>
          </p:cNvCxnSpPr>
          <p:nvPr/>
        </p:nvCxnSpPr>
        <p:spPr>
          <a:xfrm>
            <a:off x="2067951" y="281354"/>
            <a:ext cx="0" cy="62292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9B960B9-FDA3-4E4B-A450-0AAC71A0C9C1}"/>
              </a:ext>
            </a:extLst>
          </p:cNvPr>
          <p:cNvCxnSpPr/>
          <p:nvPr/>
        </p:nvCxnSpPr>
        <p:spPr>
          <a:xfrm>
            <a:off x="2067951" y="3292762"/>
            <a:ext cx="1885071"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B5C3145-8BF3-4434-BF4C-669D27322511}"/>
              </a:ext>
            </a:extLst>
          </p:cNvPr>
          <p:cNvCxnSpPr>
            <a:cxnSpLocks/>
          </p:cNvCxnSpPr>
          <p:nvPr/>
        </p:nvCxnSpPr>
        <p:spPr>
          <a:xfrm>
            <a:off x="2067951" y="3625044"/>
            <a:ext cx="3298528"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A254488-9088-4ECC-BBD8-87664B9D50FD}"/>
              </a:ext>
            </a:extLst>
          </p:cNvPr>
          <p:cNvSpPr txBox="1"/>
          <p:nvPr/>
        </p:nvSpPr>
        <p:spPr>
          <a:xfrm>
            <a:off x="2515238" y="3074377"/>
            <a:ext cx="990497" cy="461665"/>
          </a:xfrm>
          <a:prstGeom prst="rect">
            <a:avLst/>
          </a:prstGeom>
          <a:solidFill>
            <a:schemeClr val="bg1"/>
          </a:solidFill>
        </p:spPr>
        <p:txBody>
          <a:bodyPr wrap="square" rtlCol="0">
            <a:spAutoFit/>
          </a:bodyPr>
          <a:lstStyle/>
          <a:p>
            <a:pPr algn="ctr"/>
            <a:r>
              <a:rPr lang="en-US" sz="2400" dirty="0"/>
              <a:t>0.5 m</a:t>
            </a:r>
          </a:p>
        </p:txBody>
      </p:sp>
      <p:sp>
        <p:nvSpPr>
          <p:cNvPr id="12" name="TextBox 11">
            <a:extLst>
              <a:ext uri="{FF2B5EF4-FFF2-40B4-BE49-F238E27FC236}">
                <a16:creationId xmlns:a16="http://schemas.microsoft.com/office/drawing/2014/main" id="{FF6D7A71-9A02-488A-BDF3-8685862B649F}"/>
              </a:ext>
            </a:extLst>
          </p:cNvPr>
          <p:cNvSpPr txBox="1"/>
          <p:nvPr/>
        </p:nvSpPr>
        <p:spPr>
          <a:xfrm>
            <a:off x="3252072" y="3422953"/>
            <a:ext cx="990497" cy="461665"/>
          </a:xfrm>
          <a:prstGeom prst="rect">
            <a:avLst/>
          </a:prstGeom>
          <a:solidFill>
            <a:schemeClr val="bg1"/>
          </a:solidFill>
        </p:spPr>
        <p:txBody>
          <a:bodyPr wrap="square" rtlCol="0">
            <a:spAutoFit/>
          </a:bodyPr>
          <a:lstStyle/>
          <a:p>
            <a:pPr algn="ctr"/>
            <a:r>
              <a:rPr lang="en-US" sz="2400" dirty="0"/>
              <a:t>1.0 m</a:t>
            </a:r>
          </a:p>
        </p:txBody>
      </p:sp>
      <p:sp>
        <p:nvSpPr>
          <p:cNvPr id="13" name="TextBox 12">
            <a:extLst>
              <a:ext uri="{FF2B5EF4-FFF2-40B4-BE49-F238E27FC236}">
                <a16:creationId xmlns:a16="http://schemas.microsoft.com/office/drawing/2014/main" id="{502ED37D-D2CB-4675-9D3D-A9927EE188C9}"/>
              </a:ext>
            </a:extLst>
          </p:cNvPr>
          <p:cNvSpPr txBox="1"/>
          <p:nvPr/>
        </p:nvSpPr>
        <p:spPr>
          <a:xfrm>
            <a:off x="6563384" y="1081872"/>
            <a:ext cx="4790416" cy="1938992"/>
          </a:xfrm>
          <a:prstGeom prst="rect">
            <a:avLst/>
          </a:prstGeom>
          <a:noFill/>
        </p:spPr>
        <p:txBody>
          <a:bodyPr wrap="square" rtlCol="0">
            <a:spAutoFit/>
          </a:bodyPr>
          <a:lstStyle/>
          <a:p>
            <a:r>
              <a:rPr lang="en-US" sz="2400" dirty="0"/>
              <a:t>The average velocity of the water stream can be calculated by dividing the horizontal distance it travels by the time it takes to travel that distance.  </a:t>
            </a:r>
          </a:p>
        </p:txBody>
      </p:sp>
      <p:sp>
        <p:nvSpPr>
          <p:cNvPr id="10" name="TextBox 9">
            <a:extLst>
              <a:ext uri="{FF2B5EF4-FFF2-40B4-BE49-F238E27FC236}">
                <a16:creationId xmlns:a16="http://schemas.microsoft.com/office/drawing/2014/main" id="{0440FE51-CEE4-4F75-92A4-6479C41278DA}"/>
              </a:ext>
            </a:extLst>
          </p:cNvPr>
          <p:cNvSpPr txBox="1"/>
          <p:nvPr/>
        </p:nvSpPr>
        <p:spPr>
          <a:xfrm>
            <a:off x="6508890" y="4509626"/>
            <a:ext cx="4790416" cy="1569660"/>
          </a:xfrm>
          <a:prstGeom prst="rect">
            <a:avLst/>
          </a:prstGeom>
          <a:noFill/>
        </p:spPr>
        <p:txBody>
          <a:bodyPr wrap="square" rtlCol="0">
            <a:spAutoFit/>
          </a:bodyPr>
          <a:lstStyle/>
          <a:p>
            <a:r>
              <a:rPr lang="en-US" sz="2400" dirty="0"/>
              <a:t>The “time” factor is the time it takes the water to free fall to the ground – it is a mass falling under gravitational acceleration...  </a:t>
            </a:r>
          </a:p>
        </p:txBody>
      </p:sp>
      <p:sp>
        <p:nvSpPr>
          <p:cNvPr id="16" name="TextBox 15">
            <a:extLst>
              <a:ext uri="{FF2B5EF4-FFF2-40B4-BE49-F238E27FC236}">
                <a16:creationId xmlns:a16="http://schemas.microsoft.com/office/drawing/2014/main" id="{70B5412D-06F8-40DD-9B4C-723E1FC0F177}"/>
              </a:ext>
            </a:extLst>
          </p:cNvPr>
          <p:cNvSpPr txBox="1"/>
          <p:nvPr/>
        </p:nvSpPr>
        <p:spPr>
          <a:xfrm>
            <a:off x="5891450" y="286978"/>
            <a:ext cx="5552049" cy="584775"/>
          </a:xfrm>
          <a:prstGeom prst="rect">
            <a:avLst/>
          </a:prstGeom>
          <a:noFill/>
        </p:spPr>
        <p:txBody>
          <a:bodyPr wrap="square" rtlCol="0">
            <a:spAutoFit/>
          </a:bodyPr>
          <a:lstStyle/>
          <a:p>
            <a:pPr algn="ctr"/>
            <a:r>
              <a:rPr lang="en-US" sz="3200" dirty="0">
                <a:solidFill>
                  <a:srgbClr val="FF0000"/>
                </a:solidFill>
              </a:rPr>
              <a:t>Calculating Flow Velocity</a:t>
            </a:r>
          </a:p>
        </p:txBody>
      </p:sp>
      <p:sp>
        <p:nvSpPr>
          <p:cNvPr id="4" name="Slide Number Placeholder 3">
            <a:extLst>
              <a:ext uri="{FF2B5EF4-FFF2-40B4-BE49-F238E27FC236}">
                <a16:creationId xmlns:a16="http://schemas.microsoft.com/office/drawing/2014/main" id="{C14D515F-B862-4CC3-AC07-22EF37E8D250}"/>
              </a:ext>
            </a:extLst>
          </p:cNvPr>
          <p:cNvSpPr>
            <a:spLocks noGrp="1"/>
          </p:cNvSpPr>
          <p:nvPr>
            <p:ph type="sldNum" sz="quarter" idx="12"/>
          </p:nvPr>
        </p:nvSpPr>
        <p:spPr/>
        <p:txBody>
          <a:bodyPr/>
          <a:lstStyle/>
          <a:p>
            <a:fld id="{70F590C6-BFDA-46BA-8593-EB8341455ED1}" type="slidenum">
              <a:rPr lang="en-US" smtClean="0"/>
              <a:t>21</a:t>
            </a:fld>
            <a:endParaRPr lang="en-US"/>
          </a:p>
        </p:txBody>
      </p:sp>
      <p:sp>
        <p:nvSpPr>
          <p:cNvPr id="14" name="TextBox 13">
            <a:extLst>
              <a:ext uri="{FF2B5EF4-FFF2-40B4-BE49-F238E27FC236}">
                <a16:creationId xmlns:a16="http://schemas.microsoft.com/office/drawing/2014/main" id="{524EFFDA-7A75-4439-98D6-C7C506A1E21F}"/>
              </a:ext>
            </a:extLst>
          </p:cNvPr>
          <p:cNvSpPr txBox="1"/>
          <p:nvPr/>
        </p:nvSpPr>
        <p:spPr>
          <a:xfrm>
            <a:off x="6508890" y="3143705"/>
            <a:ext cx="4934608" cy="1200329"/>
          </a:xfrm>
          <a:prstGeom prst="rect">
            <a:avLst/>
          </a:prstGeom>
          <a:noFill/>
        </p:spPr>
        <p:txBody>
          <a:bodyPr wrap="square" rtlCol="0">
            <a:spAutoFit/>
          </a:bodyPr>
          <a:lstStyle/>
          <a:p>
            <a:r>
              <a:rPr lang="en-US" sz="2400" dirty="0"/>
              <a:t>While the vertical velocity changes due to gravity, the horizontal velocity is essentially constant.</a:t>
            </a:r>
          </a:p>
        </p:txBody>
      </p:sp>
    </p:spTree>
    <p:extLst>
      <p:ext uri="{BB962C8B-B14F-4D97-AF65-F5344CB8AC3E}">
        <p14:creationId xmlns:p14="http://schemas.microsoft.com/office/powerpoint/2010/main" val="30023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A9E674-9FBF-485B-884B-29A78BF185B3}"/>
              </a:ext>
            </a:extLst>
          </p:cNvPr>
          <p:cNvPicPr>
            <a:picLocks noChangeAspect="1"/>
          </p:cNvPicPr>
          <p:nvPr/>
        </p:nvPicPr>
        <p:blipFill>
          <a:blip r:embed="rId2"/>
          <a:stretch>
            <a:fillRect/>
          </a:stretch>
        </p:blipFill>
        <p:spPr>
          <a:xfrm>
            <a:off x="626048" y="1165664"/>
            <a:ext cx="6045153" cy="4526672"/>
          </a:xfrm>
          <a:prstGeom prst="rect">
            <a:avLst/>
          </a:prstGeom>
        </p:spPr>
      </p:pic>
      <p:cxnSp>
        <p:nvCxnSpPr>
          <p:cNvPr id="4" name="Straight Connector 3">
            <a:extLst>
              <a:ext uri="{FF2B5EF4-FFF2-40B4-BE49-F238E27FC236}">
                <a16:creationId xmlns:a16="http://schemas.microsoft.com/office/drawing/2014/main" id="{54349F44-31D0-4458-8638-A6F5DA263CBF}"/>
              </a:ext>
            </a:extLst>
          </p:cNvPr>
          <p:cNvCxnSpPr>
            <a:cxnSpLocks/>
          </p:cNvCxnSpPr>
          <p:nvPr/>
        </p:nvCxnSpPr>
        <p:spPr>
          <a:xfrm>
            <a:off x="492369" y="1547446"/>
            <a:ext cx="423437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366D15-3195-40C7-9AF4-6923FF70D96E}"/>
              </a:ext>
            </a:extLst>
          </p:cNvPr>
          <p:cNvCxnSpPr>
            <a:cxnSpLocks/>
          </p:cNvCxnSpPr>
          <p:nvPr/>
        </p:nvCxnSpPr>
        <p:spPr>
          <a:xfrm>
            <a:off x="626048" y="5216769"/>
            <a:ext cx="587322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8368868-AC98-4021-8954-9B9E474E6989}"/>
              </a:ext>
            </a:extLst>
          </p:cNvPr>
          <p:cNvCxnSpPr>
            <a:cxnSpLocks/>
          </p:cNvCxnSpPr>
          <p:nvPr/>
        </p:nvCxnSpPr>
        <p:spPr>
          <a:xfrm flipV="1">
            <a:off x="2067950" y="1547446"/>
            <a:ext cx="0" cy="3669323"/>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130DDB-7E47-41A1-85D0-280228E844ED}"/>
              </a:ext>
            </a:extLst>
          </p:cNvPr>
          <p:cNvSpPr txBox="1"/>
          <p:nvPr/>
        </p:nvSpPr>
        <p:spPr>
          <a:xfrm>
            <a:off x="967153" y="2966609"/>
            <a:ext cx="2352822" cy="830997"/>
          </a:xfrm>
          <a:prstGeom prst="rect">
            <a:avLst/>
          </a:prstGeom>
          <a:solidFill>
            <a:schemeClr val="bg1"/>
          </a:solidFill>
        </p:spPr>
        <p:txBody>
          <a:bodyPr wrap="square" rtlCol="0">
            <a:spAutoFit/>
          </a:bodyPr>
          <a:lstStyle/>
          <a:p>
            <a:pPr algn="ctr"/>
            <a:r>
              <a:rPr lang="en-US" sz="2400" dirty="0"/>
              <a:t>Freefall Distance</a:t>
            </a:r>
          </a:p>
          <a:p>
            <a:pPr algn="ctr"/>
            <a:r>
              <a:rPr lang="en-US" sz="2400" dirty="0"/>
              <a:t>0.74 m</a:t>
            </a:r>
          </a:p>
        </p:txBody>
      </p:sp>
      <p:sp>
        <p:nvSpPr>
          <p:cNvPr id="14" name="TextBox 13">
            <a:extLst>
              <a:ext uri="{FF2B5EF4-FFF2-40B4-BE49-F238E27FC236}">
                <a16:creationId xmlns:a16="http://schemas.microsoft.com/office/drawing/2014/main" id="{91C5125E-64E6-41BB-A4F6-D4F635A71B9B}"/>
              </a:ext>
            </a:extLst>
          </p:cNvPr>
          <p:cNvSpPr txBox="1"/>
          <p:nvPr/>
        </p:nvSpPr>
        <p:spPr>
          <a:xfrm>
            <a:off x="7061864" y="1119950"/>
            <a:ext cx="4425223" cy="461665"/>
          </a:xfrm>
          <a:prstGeom prst="rect">
            <a:avLst/>
          </a:prstGeom>
          <a:noFill/>
        </p:spPr>
        <p:txBody>
          <a:bodyPr wrap="square" rtlCol="0">
            <a:spAutoFit/>
          </a:bodyPr>
          <a:lstStyle/>
          <a:p>
            <a:r>
              <a:rPr lang="en-US" sz="2400" dirty="0"/>
              <a:t>Time is takes water to fall 0.74 m:</a:t>
            </a:r>
          </a:p>
        </p:txBody>
      </p:sp>
      <p:grpSp>
        <p:nvGrpSpPr>
          <p:cNvPr id="19" name="Group 18">
            <a:extLst>
              <a:ext uri="{FF2B5EF4-FFF2-40B4-BE49-F238E27FC236}">
                <a16:creationId xmlns:a16="http://schemas.microsoft.com/office/drawing/2014/main" id="{B273520E-38FC-442D-A031-0E37D21A6DE5}"/>
              </a:ext>
            </a:extLst>
          </p:cNvPr>
          <p:cNvGrpSpPr/>
          <p:nvPr/>
        </p:nvGrpSpPr>
        <p:grpSpPr>
          <a:xfrm>
            <a:off x="7047857" y="4104648"/>
            <a:ext cx="4425223" cy="1251584"/>
            <a:chOff x="6862968" y="2809224"/>
            <a:chExt cx="4425223" cy="1251584"/>
          </a:xfrm>
        </p:grpSpPr>
        <p:sp>
          <p:nvSpPr>
            <p:cNvPr id="20" name="TextBox 19">
              <a:extLst>
                <a:ext uri="{FF2B5EF4-FFF2-40B4-BE49-F238E27FC236}">
                  <a16:creationId xmlns:a16="http://schemas.microsoft.com/office/drawing/2014/main" id="{88C39E5A-EB46-4745-8421-8BE17BEB7C24}"/>
                </a:ext>
              </a:extLst>
            </p:cNvPr>
            <p:cNvSpPr txBox="1"/>
            <p:nvPr/>
          </p:nvSpPr>
          <p:spPr>
            <a:xfrm>
              <a:off x="6862968" y="2860479"/>
              <a:ext cx="4425223" cy="1200329"/>
            </a:xfrm>
            <a:prstGeom prst="rect">
              <a:avLst/>
            </a:prstGeom>
            <a:noFill/>
          </p:spPr>
          <p:txBody>
            <a:bodyPr wrap="square" rtlCol="0">
              <a:spAutoFit/>
            </a:bodyPr>
            <a:lstStyle/>
            <a:p>
              <a:r>
                <a:rPr lang="en-US" sz="2400" dirty="0"/>
                <a:t>                         2 x 0.74 m</a:t>
              </a:r>
            </a:p>
            <a:p>
              <a:r>
                <a:rPr lang="en-US" sz="2400" dirty="0"/>
                <a:t>Time  =          ----------------</a:t>
              </a:r>
            </a:p>
            <a:p>
              <a:r>
                <a:rPr lang="en-US" sz="2400" dirty="0"/>
                <a:t>	            9.8 m/sec</a:t>
              </a:r>
              <a:r>
                <a:rPr lang="en-US" sz="2400" baseline="30000" dirty="0"/>
                <a:t>2</a:t>
              </a:r>
            </a:p>
          </p:txBody>
        </p:sp>
        <p:grpSp>
          <p:nvGrpSpPr>
            <p:cNvPr id="21" name="Group 20">
              <a:extLst>
                <a:ext uri="{FF2B5EF4-FFF2-40B4-BE49-F238E27FC236}">
                  <a16:creationId xmlns:a16="http://schemas.microsoft.com/office/drawing/2014/main" id="{C03D24F4-0F1D-4C1C-A87A-7021092CA420}"/>
                </a:ext>
              </a:extLst>
            </p:cNvPr>
            <p:cNvGrpSpPr/>
            <p:nvPr/>
          </p:nvGrpSpPr>
          <p:grpSpPr>
            <a:xfrm>
              <a:off x="8023215" y="2809224"/>
              <a:ext cx="2421542" cy="1029286"/>
              <a:chOff x="7924739" y="2809224"/>
              <a:chExt cx="2421542" cy="1029286"/>
            </a:xfrm>
          </p:grpSpPr>
          <p:cxnSp>
            <p:nvCxnSpPr>
              <p:cNvPr id="22" name="Straight Connector 21">
                <a:extLst>
                  <a:ext uri="{FF2B5EF4-FFF2-40B4-BE49-F238E27FC236}">
                    <a16:creationId xmlns:a16="http://schemas.microsoft.com/office/drawing/2014/main" id="{3F5FF1A4-0E6D-4E3B-9FF8-243442EC6360}"/>
                  </a:ext>
                </a:extLst>
              </p:cNvPr>
              <p:cNvCxnSpPr/>
              <p:nvPr/>
            </p:nvCxnSpPr>
            <p:spPr>
              <a:xfrm>
                <a:off x="8193593" y="2809224"/>
                <a:ext cx="21526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C4B971-16B1-43B4-8043-B17DD63C4F7F}"/>
                  </a:ext>
                </a:extLst>
              </p:cNvPr>
              <p:cNvCxnSpPr>
                <a:cxnSpLocks/>
              </p:cNvCxnSpPr>
              <p:nvPr/>
            </p:nvCxnSpPr>
            <p:spPr>
              <a:xfrm flipH="1">
                <a:off x="8032592" y="2809224"/>
                <a:ext cx="161001" cy="1029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79C247-A947-40F5-8996-F664F2CA9C29}"/>
                  </a:ext>
                </a:extLst>
              </p:cNvPr>
              <p:cNvCxnSpPr>
                <a:cxnSpLocks/>
              </p:cNvCxnSpPr>
              <p:nvPr/>
            </p:nvCxnSpPr>
            <p:spPr>
              <a:xfrm flipH="1" flipV="1">
                <a:off x="7924739" y="3307995"/>
                <a:ext cx="107853" cy="530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5" name="TextBox 24">
            <a:extLst>
              <a:ext uri="{FF2B5EF4-FFF2-40B4-BE49-F238E27FC236}">
                <a16:creationId xmlns:a16="http://schemas.microsoft.com/office/drawing/2014/main" id="{82EFF31E-7D58-4AFB-A7B6-768BCAC3815A}"/>
              </a:ext>
            </a:extLst>
          </p:cNvPr>
          <p:cNvSpPr txBox="1"/>
          <p:nvPr/>
        </p:nvSpPr>
        <p:spPr>
          <a:xfrm>
            <a:off x="7047857" y="5569468"/>
            <a:ext cx="3657596" cy="461665"/>
          </a:xfrm>
          <a:prstGeom prst="rect">
            <a:avLst/>
          </a:prstGeom>
          <a:noFill/>
        </p:spPr>
        <p:txBody>
          <a:bodyPr wrap="square" rtlCol="0">
            <a:spAutoFit/>
          </a:bodyPr>
          <a:lstStyle/>
          <a:p>
            <a:r>
              <a:rPr lang="en-US" sz="2400" dirty="0"/>
              <a:t>Time  =  0.39 sec</a:t>
            </a:r>
          </a:p>
        </p:txBody>
      </p:sp>
      <p:sp>
        <p:nvSpPr>
          <p:cNvPr id="26" name="TextBox 25">
            <a:extLst>
              <a:ext uri="{FF2B5EF4-FFF2-40B4-BE49-F238E27FC236}">
                <a16:creationId xmlns:a16="http://schemas.microsoft.com/office/drawing/2014/main" id="{F2FE0A3F-7D25-4B87-8A7A-1C4DC3E64AFA}"/>
              </a:ext>
            </a:extLst>
          </p:cNvPr>
          <p:cNvSpPr txBox="1"/>
          <p:nvPr/>
        </p:nvSpPr>
        <p:spPr>
          <a:xfrm>
            <a:off x="1200443" y="168004"/>
            <a:ext cx="9791113" cy="584775"/>
          </a:xfrm>
          <a:prstGeom prst="rect">
            <a:avLst/>
          </a:prstGeom>
          <a:noFill/>
        </p:spPr>
        <p:txBody>
          <a:bodyPr wrap="square" rtlCol="0">
            <a:spAutoFit/>
          </a:bodyPr>
          <a:lstStyle/>
          <a:p>
            <a:pPr algn="ctr"/>
            <a:r>
              <a:rPr lang="en-US" sz="3200" dirty="0">
                <a:solidFill>
                  <a:srgbClr val="FF0000"/>
                </a:solidFill>
              </a:rPr>
              <a:t>Calculating Flow Velocity</a:t>
            </a:r>
          </a:p>
        </p:txBody>
      </p:sp>
      <p:grpSp>
        <p:nvGrpSpPr>
          <p:cNvPr id="27" name="Group 26">
            <a:extLst>
              <a:ext uri="{FF2B5EF4-FFF2-40B4-BE49-F238E27FC236}">
                <a16:creationId xmlns:a16="http://schemas.microsoft.com/office/drawing/2014/main" id="{6CDDFC43-0D78-40F9-86F6-4CEBC500D712}"/>
              </a:ext>
            </a:extLst>
          </p:cNvPr>
          <p:cNvGrpSpPr/>
          <p:nvPr/>
        </p:nvGrpSpPr>
        <p:grpSpPr>
          <a:xfrm>
            <a:off x="7012306" y="2546661"/>
            <a:ext cx="4425223" cy="1251584"/>
            <a:chOff x="6862968" y="2809224"/>
            <a:chExt cx="4425223" cy="1251584"/>
          </a:xfrm>
        </p:grpSpPr>
        <p:sp>
          <p:nvSpPr>
            <p:cNvPr id="28" name="TextBox 27">
              <a:extLst>
                <a:ext uri="{FF2B5EF4-FFF2-40B4-BE49-F238E27FC236}">
                  <a16:creationId xmlns:a16="http://schemas.microsoft.com/office/drawing/2014/main" id="{56210FF1-1F77-455D-902D-3967CFDF9672}"/>
                </a:ext>
              </a:extLst>
            </p:cNvPr>
            <p:cNvSpPr txBox="1"/>
            <p:nvPr/>
          </p:nvSpPr>
          <p:spPr>
            <a:xfrm>
              <a:off x="6862968" y="2860479"/>
              <a:ext cx="4425223" cy="1200329"/>
            </a:xfrm>
            <a:prstGeom prst="rect">
              <a:avLst/>
            </a:prstGeom>
            <a:noFill/>
          </p:spPr>
          <p:txBody>
            <a:bodyPr wrap="square" rtlCol="0">
              <a:spAutoFit/>
            </a:bodyPr>
            <a:lstStyle/>
            <a:p>
              <a:r>
                <a:rPr lang="en-US" sz="2400" dirty="0"/>
                <a:t>                        2 x Distance</a:t>
              </a:r>
            </a:p>
            <a:p>
              <a:r>
                <a:rPr lang="en-US" sz="2400" dirty="0"/>
                <a:t>Time  =          -----------------</a:t>
              </a:r>
            </a:p>
            <a:p>
              <a:r>
                <a:rPr lang="en-US" sz="2400" dirty="0"/>
                <a:t>	          Acceleration</a:t>
              </a:r>
              <a:endParaRPr lang="en-US" sz="2400" baseline="30000" dirty="0"/>
            </a:p>
          </p:txBody>
        </p:sp>
        <p:grpSp>
          <p:nvGrpSpPr>
            <p:cNvPr id="29" name="Group 28">
              <a:extLst>
                <a:ext uri="{FF2B5EF4-FFF2-40B4-BE49-F238E27FC236}">
                  <a16:creationId xmlns:a16="http://schemas.microsoft.com/office/drawing/2014/main" id="{45F32E56-0935-452F-B033-4C87C6C9BD06}"/>
                </a:ext>
              </a:extLst>
            </p:cNvPr>
            <p:cNvGrpSpPr/>
            <p:nvPr/>
          </p:nvGrpSpPr>
          <p:grpSpPr>
            <a:xfrm>
              <a:off x="8023215" y="2809224"/>
              <a:ext cx="2421542" cy="1029286"/>
              <a:chOff x="7924739" y="2809224"/>
              <a:chExt cx="2421542" cy="1029286"/>
            </a:xfrm>
          </p:grpSpPr>
          <p:cxnSp>
            <p:nvCxnSpPr>
              <p:cNvPr id="30" name="Straight Connector 29">
                <a:extLst>
                  <a:ext uri="{FF2B5EF4-FFF2-40B4-BE49-F238E27FC236}">
                    <a16:creationId xmlns:a16="http://schemas.microsoft.com/office/drawing/2014/main" id="{86555265-3D83-48EE-A65A-9F992DE78627}"/>
                  </a:ext>
                </a:extLst>
              </p:cNvPr>
              <p:cNvCxnSpPr/>
              <p:nvPr/>
            </p:nvCxnSpPr>
            <p:spPr>
              <a:xfrm>
                <a:off x="8193593" y="2809224"/>
                <a:ext cx="21526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CD42AC2-785D-47BC-B1D4-3EF448609F92}"/>
                  </a:ext>
                </a:extLst>
              </p:cNvPr>
              <p:cNvCxnSpPr>
                <a:cxnSpLocks/>
              </p:cNvCxnSpPr>
              <p:nvPr/>
            </p:nvCxnSpPr>
            <p:spPr>
              <a:xfrm flipH="1">
                <a:off x="8032592" y="2809224"/>
                <a:ext cx="161001" cy="1029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2E666BD-EBC0-4FBC-88FE-3271558910E8}"/>
                  </a:ext>
                </a:extLst>
              </p:cNvPr>
              <p:cNvCxnSpPr>
                <a:cxnSpLocks/>
              </p:cNvCxnSpPr>
              <p:nvPr/>
            </p:nvCxnSpPr>
            <p:spPr>
              <a:xfrm flipH="1" flipV="1">
                <a:off x="7924739" y="3307995"/>
                <a:ext cx="107853" cy="530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3" name="TextBox 32">
            <a:extLst>
              <a:ext uri="{FF2B5EF4-FFF2-40B4-BE49-F238E27FC236}">
                <a16:creationId xmlns:a16="http://schemas.microsoft.com/office/drawing/2014/main" id="{AEFD67B0-490B-459E-B7FF-27A31D9E901D}"/>
              </a:ext>
            </a:extLst>
          </p:cNvPr>
          <p:cNvSpPr txBox="1"/>
          <p:nvPr/>
        </p:nvSpPr>
        <p:spPr>
          <a:xfrm>
            <a:off x="7061864" y="1719410"/>
            <a:ext cx="4425223" cy="461665"/>
          </a:xfrm>
          <a:prstGeom prst="rect">
            <a:avLst/>
          </a:prstGeom>
          <a:noFill/>
        </p:spPr>
        <p:txBody>
          <a:bodyPr wrap="square" rtlCol="0">
            <a:spAutoFit/>
          </a:bodyPr>
          <a:lstStyle/>
          <a:p>
            <a:r>
              <a:rPr lang="en-US" sz="2400" dirty="0"/>
              <a:t>Distance  =   ½  x  Accel  x  Time</a:t>
            </a:r>
            <a:r>
              <a:rPr lang="en-US" sz="2400" baseline="30000" dirty="0"/>
              <a:t>2</a:t>
            </a:r>
          </a:p>
        </p:txBody>
      </p:sp>
      <p:sp>
        <p:nvSpPr>
          <p:cNvPr id="3" name="Slide Number Placeholder 2">
            <a:extLst>
              <a:ext uri="{FF2B5EF4-FFF2-40B4-BE49-F238E27FC236}">
                <a16:creationId xmlns:a16="http://schemas.microsoft.com/office/drawing/2014/main" id="{1C4D2F61-42ED-4AC3-9754-35E6B052CDB9}"/>
              </a:ext>
            </a:extLst>
          </p:cNvPr>
          <p:cNvSpPr>
            <a:spLocks noGrp="1"/>
          </p:cNvSpPr>
          <p:nvPr>
            <p:ph type="sldNum" sz="quarter" idx="12"/>
          </p:nvPr>
        </p:nvSpPr>
        <p:spPr/>
        <p:txBody>
          <a:bodyPr/>
          <a:lstStyle/>
          <a:p>
            <a:fld id="{70F590C6-BFDA-46BA-8593-EB8341455ED1}" type="slidenum">
              <a:rPr lang="en-US" smtClean="0"/>
              <a:t>22</a:t>
            </a:fld>
            <a:endParaRPr lang="en-US"/>
          </a:p>
        </p:txBody>
      </p:sp>
    </p:spTree>
    <p:extLst>
      <p:ext uri="{BB962C8B-B14F-4D97-AF65-F5344CB8AC3E}">
        <p14:creationId xmlns:p14="http://schemas.microsoft.com/office/powerpoint/2010/main" val="186932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2889A80-96E7-4B76-A041-D4204A18700F}"/>
              </a:ext>
            </a:extLst>
          </p:cNvPr>
          <p:cNvGraphicFramePr>
            <a:graphicFrameLocks noGrp="1"/>
          </p:cNvGraphicFramePr>
          <p:nvPr>
            <p:extLst/>
          </p:nvPr>
        </p:nvGraphicFramePr>
        <p:xfrm>
          <a:off x="2031998" y="3102099"/>
          <a:ext cx="8128000" cy="1371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75627991"/>
                    </a:ext>
                  </a:extLst>
                </a:gridCol>
                <a:gridCol w="4064000">
                  <a:extLst>
                    <a:ext uri="{9D8B030D-6E8A-4147-A177-3AD203B41FA5}">
                      <a16:colId xmlns:a16="http://schemas.microsoft.com/office/drawing/2014/main" val="682078952"/>
                    </a:ext>
                  </a:extLst>
                </a:gridCol>
              </a:tblGrid>
              <a:tr h="370840">
                <a:tc>
                  <a:txBody>
                    <a:bodyPr/>
                    <a:lstStyle/>
                    <a:p>
                      <a:pPr algn="ctr"/>
                      <a:r>
                        <a:rPr lang="en-US" sz="2400" dirty="0"/>
                        <a:t>Opening Size</a:t>
                      </a:r>
                    </a:p>
                  </a:txBody>
                  <a:tcPr/>
                </a:tc>
                <a:tc>
                  <a:txBody>
                    <a:bodyPr/>
                    <a:lstStyle/>
                    <a:p>
                      <a:pPr algn="ctr"/>
                      <a:r>
                        <a:rPr lang="en-US" sz="2400" dirty="0"/>
                        <a:t>Water Stream Velocity</a:t>
                      </a:r>
                    </a:p>
                  </a:txBody>
                  <a:tcPr/>
                </a:tc>
                <a:extLst>
                  <a:ext uri="{0D108BD9-81ED-4DB2-BD59-A6C34878D82A}">
                    <a16:rowId xmlns:a16="http://schemas.microsoft.com/office/drawing/2014/main" val="2905762253"/>
                  </a:ext>
                </a:extLst>
              </a:tr>
              <a:tr h="370840">
                <a:tc>
                  <a:txBody>
                    <a:bodyPr/>
                    <a:lstStyle/>
                    <a:p>
                      <a:r>
                        <a:rPr lang="en-US" sz="2400" dirty="0"/>
                        <a:t>Large Opening (1.5 cm </a:t>
                      </a:r>
                      <a:r>
                        <a:rPr lang="en-US" sz="2400" dirty="0" err="1"/>
                        <a:t>dia</a:t>
                      </a:r>
                      <a:r>
                        <a:rPr lang="en-US" sz="2400" dirty="0"/>
                        <a:t>)</a:t>
                      </a:r>
                    </a:p>
                  </a:txBody>
                  <a:tcPr/>
                </a:tc>
                <a:tc>
                  <a:txBody>
                    <a:bodyPr/>
                    <a:lstStyle/>
                    <a:p>
                      <a:pPr algn="ctr"/>
                      <a:r>
                        <a:rPr lang="en-US" sz="2400" dirty="0"/>
                        <a:t>1.28  m/sec</a:t>
                      </a:r>
                    </a:p>
                  </a:txBody>
                  <a:tcPr/>
                </a:tc>
                <a:extLst>
                  <a:ext uri="{0D108BD9-81ED-4DB2-BD59-A6C34878D82A}">
                    <a16:rowId xmlns:a16="http://schemas.microsoft.com/office/drawing/2014/main" val="434954071"/>
                  </a:ext>
                </a:extLst>
              </a:tr>
              <a:tr h="370840">
                <a:tc>
                  <a:txBody>
                    <a:bodyPr/>
                    <a:lstStyle/>
                    <a:p>
                      <a:r>
                        <a:rPr lang="en-US" sz="2400" dirty="0"/>
                        <a:t>Small Opening (1.0 cm </a:t>
                      </a:r>
                      <a:r>
                        <a:rPr lang="en-US" sz="2400" dirty="0" err="1"/>
                        <a:t>dia</a:t>
                      </a:r>
                      <a:r>
                        <a:rPr lang="en-US" sz="2400" dirty="0"/>
                        <a:t>)</a:t>
                      </a:r>
                    </a:p>
                  </a:txBody>
                  <a:tcPr/>
                </a:tc>
                <a:tc>
                  <a:txBody>
                    <a:bodyPr/>
                    <a:lstStyle/>
                    <a:p>
                      <a:pPr algn="ctr"/>
                      <a:r>
                        <a:rPr lang="en-US" sz="2400" dirty="0"/>
                        <a:t>2.56  m/sec</a:t>
                      </a:r>
                    </a:p>
                  </a:txBody>
                  <a:tcPr/>
                </a:tc>
                <a:extLst>
                  <a:ext uri="{0D108BD9-81ED-4DB2-BD59-A6C34878D82A}">
                    <a16:rowId xmlns:a16="http://schemas.microsoft.com/office/drawing/2014/main" val="1225540952"/>
                  </a:ext>
                </a:extLst>
              </a:tr>
            </a:tbl>
          </a:graphicData>
        </a:graphic>
      </p:graphicFrame>
      <p:sp>
        <p:nvSpPr>
          <p:cNvPr id="3" name="TextBox 2">
            <a:extLst>
              <a:ext uri="{FF2B5EF4-FFF2-40B4-BE49-F238E27FC236}">
                <a16:creationId xmlns:a16="http://schemas.microsoft.com/office/drawing/2014/main" id="{F154E5D9-8EB2-4F56-8DAD-45BBE2EDDB56}"/>
              </a:ext>
            </a:extLst>
          </p:cNvPr>
          <p:cNvSpPr txBox="1"/>
          <p:nvPr/>
        </p:nvSpPr>
        <p:spPr>
          <a:xfrm>
            <a:off x="3802964" y="1311100"/>
            <a:ext cx="4586067" cy="461665"/>
          </a:xfrm>
          <a:prstGeom prst="rect">
            <a:avLst/>
          </a:prstGeom>
          <a:noFill/>
        </p:spPr>
        <p:txBody>
          <a:bodyPr wrap="square" rtlCol="0">
            <a:spAutoFit/>
          </a:bodyPr>
          <a:lstStyle/>
          <a:p>
            <a:r>
              <a:rPr lang="en-US" sz="2400" dirty="0"/>
              <a:t>Velocity</a:t>
            </a:r>
            <a:r>
              <a:rPr lang="en-US" sz="2400" baseline="-25000" dirty="0"/>
              <a:t>Ave</a:t>
            </a:r>
            <a:r>
              <a:rPr lang="en-US" sz="2400" dirty="0"/>
              <a:t>  =  Distance  /  Time                     </a:t>
            </a:r>
          </a:p>
        </p:txBody>
      </p:sp>
      <p:sp>
        <p:nvSpPr>
          <p:cNvPr id="4" name="TextBox 3">
            <a:extLst>
              <a:ext uri="{FF2B5EF4-FFF2-40B4-BE49-F238E27FC236}">
                <a16:creationId xmlns:a16="http://schemas.microsoft.com/office/drawing/2014/main" id="{1789366C-7004-435F-8A77-C6F215841C08}"/>
              </a:ext>
            </a:extLst>
          </p:cNvPr>
          <p:cNvSpPr txBox="1"/>
          <p:nvPr/>
        </p:nvSpPr>
        <p:spPr>
          <a:xfrm>
            <a:off x="1200443" y="5064369"/>
            <a:ext cx="9791113" cy="830997"/>
          </a:xfrm>
          <a:prstGeom prst="rect">
            <a:avLst/>
          </a:prstGeom>
          <a:noFill/>
        </p:spPr>
        <p:txBody>
          <a:bodyPr wrap="square" rtlCol="0">
            <a:spAutoFit/>
          </a:bodyPr>
          <a:lstStyle/>
          <a:p>
            <a:r>
              <a:rPr lang="en-US" sz="2400" dirty="0"/>
              <a:t>From the </a:t>
            </a:r>
            <a:r>
              <a:rPr lang="en-US" sz="2400" u="sng" dirty="0"/>
              <a:t>experiment</a:t>
            </a:r>
            <a:r>
              <a:rPr lang="en-US" sz="2400" dirty="0"/>
              <a:t>, we see that cutting the exit area in half will double the velocity of the water stream.  </a:t>
            </a:r>
            <a:r>
              <a:rPr lang="en-US" sz="2400" dirty="0">
                <a:solidFill>
                  <a:srgbClr val="FF0000"/>
                </a:solidFill>
              </a:rPr>
              <a:t>Is this what the Continuity Equation predicts?</a:t>
            </a:r>
          </a:p>
        </p:txBody>
      </p:sp>
      <p:sp>
        <p:nvSpPr>
          <p:cNvPr id="7" name="TextBox 6">
            <a:extLst>
              <a:ext uri="{FF2B5EF4-FFF2-40B4-BE49-F238E27FC236}">
                <a16:creationId xmlns:a16="http://schemas.microsoft.com/office/drawing/2014/main" id="{51C3288F-BE38-4CBE-8AB0-2B6E64EC43AA}"/>
              </a:ext>
            </a:extLst>
          </p:cNvPr>
          <p:cNvSpPr txBox="1"/>
          <p:nvPr/>
        </p:nvSpPr>
        <p:spPr>
          <a:xfrm>
            <a:off x="1200443" y="168004"/>
            <a:ext cx="9791113" cy="584775"/>
          </a:xfrm>
          <a:prstGeom prst="rect">
            <a:avLst/>
          </a:prstGeom>
          <a:noFill/>
        </p:spPr>
        <p:txBody>
          <a:bodyPr wrap="square" rtlCol="0">
            <a:spAutoFit/>
          </a:bodyPr>
          <a:lstStyle/>
          <a:p>
            <a:pPr algn="ctr"/>
            <a:r>
              <a:rPr lang="en-US" sz="3200" dirty="0">
                <a:solidFill>
                  <a:srgbClr val="FF0000"/>
                </a:solidFill>
              </a:rPr>
              <a:t>Calculating Flow Velocity</a:t>
            </a:r>
          </a:p>
        </p:txBody>
      </p:sp>
      <p:sp>
        <p:nvSpPr>
          <p:cNvPr id="9" name="TextBox 8">
            <a:extLst>
              <a:ext uri="{FF2B5EF4-FFF2-40B4-BE49-F238E27FC236}">
                <a16:creationId xmlns:a16="http://schemas.microsoft.com/office/drawing/2014/main" id="{4C153DA9-EBED-4F2C-B2B8-1621B40CB5E4}"/>
              </a:ext>
            </a:extLst>
          </p:cNvPr>
          <p:cNvSpPr txBox="1"/>
          <p:nvPr/>
        </p:nvSpPr>
        <p:spPr>
          <a:xfrm>
            <a:off x="5209734" y="1730561"/>
            <a:ext cx="3179298" cy="461665"/>
          </a:xfrm>
          <a:prstGeom prst="rect">
            <a:avLst/>
          </a:prstGeom>
          <a:noFill/>
        </p:spPr>
        <p:txBody>
          <a:bodyPr wrap="square" rtlCol="0">
            <a:spAutoFit/>
          </a:bodyPr>
          <a:lstStyle/>
          <a:p>
            <a:r>
              <a:rPr lang="en-US" sz="2400" dirty="0"/>
              <a:t>=  0.5 m  /  0.39  sec</a:t>
            </a:r>
          </a:p>
        </p:txBody>
      </p:sp>
      <p:sp>
        <p:nvSpPr>
          <p:cNvPr id="10" name="TextBox 9">
            <a:extLst>
              <a:ext uri="{FF2B5EF4-FFF2-40B4-BE49-F238E27FC236}">
                <a16:creationId xmlns:a16="http://schemas.microsoft.com/office/drawing/2014/main" id="{F658B425-98C1-4E1C-9AA9-687ACB75DE7A}"/>
              </a:ext>
            </a:extLst>
          </p:cNvPr>
          <p:cNvSpPr txBox="1"/>
          <p:nvPr/>
        </p:nvSpPr>
        <p:spPr>
          <a:xfrm>
            <a:off x="5209735" y="2150258"/>
            <a:ext cx="2836986" cy="461665"/>
          </a:xfrm>
          <a:prstGeom prst="rect">
            <a:avLst/>
          </a:prstGeom>
          <a:noFill/>
        </p:spPr>
        <p:txBody>
          <a:bodyPr wrap="square" rtlCol="0">
            <a:spAutoFit/>
          </a:bodyPr>
          <a:lstStyle/>
          <a:p>
            <a:r>
              <a:rPr lang="en-US" sz="2400" dirty="0"/>
              <a:t>=  1.28  m/sec   </a:t>
            </a:r>
          </a:p>
        </p:txBody>
      </p:sp>
      <p:sp>
        <p:nvSpPr>
          <p:cNvPr id="5" name="Slide Number Placeholder 4">
            <a:extLst>
              <a:ext uri="{FF2B5EF4-FFF2-40B4-BE49-F238E27FC236}">
                <a16:creationId xmlns:a16="http://schemas.microsoft.com/office/drawing/2014/main" id="{045EA4F2-A4D0-474A-B0AF-F9876EDAED25}"/>
              </a:ext>
            </a:extLst>
          </p:cNvPr>
          <p:cNvSpPr>
            <a:spLocks noGrp="1"/>
          </p:cNvSpPr>
          <p:nvPr>
            <p:ph type="sldNum" sz="quarter" idx="12"/>
          </p:nvPr>
        </p:nvSpPr>
        <p:spPr/>
        <p:txBody>
          <a:bodyPr/>
          <a:lstStyle/>
          <a:p>
            <a:fld id="{70F590C6-BFDA-46BA-8593-EB8341455ED1}" type="slidenum">
              <a:rPr lang="en-US" smtClean="0"/>
              <a:t>23</a:t>
            </a:fld>
            <a:endParaRPr lang="en-US"/>
          </a:p>
        </p:txBody>
      </p:sp>
    </p:spTree>
    <p:extLst>
      <p:ext uri="{BB962C8B-B14F-4D97-AF65-F5344CB8AC3E}">
        <p14:creationId xmlns:p14="http://schemas.microsoft.com/office/powerpoint/2010/main" val="342420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171412-1462-4F03-B113-48A0B80F7A74}"/>
              </a:ext>
            </a:extLst>
          </p:cNvPr>
          <p:cNvPicPr>
            <a:picLocks noChangeAspect="1"/>
          </p:cNvPicPr>
          <p:nvPr/>
        </p:nvPicPr>
        <p:blipFill>
          <a:blip r:embed="rId2"/>
          <a:stretch>
            <a:fillRect/>
          </a:stretch>
        </p:blipFill>
        <p:spPr>
          <a:xfrm>
            <a:off x="1821803" y="825464"/>
            <a:ext cx="3544676" cy="2406421"/>
          </a:xfrm>
          <a:prstGeom prst="rect">
            <a:avLst/>
          </a:prstGeom>
        </p:spPr>
      </p:pic>
      <p:pic>
        <p:nvPicPr>
          <p:cNvPr id="3" name="Picture 2">
            <a:extLst>
              <a:ext uri="{FF2B5EF4-FFF2-40B4-BE49-F238E27FC236}">
                <a16:creationId xmlns:a16="http://schemas.microsoft.com/office/drawing/2014/main" id="{97A158AC-A46F-40AD-B955-124B7D4DCB90}"/>
              </a:ext>
            </a:extLst>
          </p:cNvPr>
          <p:cNvPicPr>
            <a:picLocks noChangeAspect="1"/>
          </p:cNvPicPr>
          <p:nvPr/>
        </p:nvPicPr>
        <p:blipFill>
          <a:blip r:embed="rId3"/>
          <a:stretch>
            <a:fillRect/>
          </a:stretch>
        </p:blipFill>
        <p:spPr>
          <a:xfrm>
            <a:off x="1821802" y="4108378"/>
            <a:ext cx="3544677" cy="2402230"/>
          </a:xfrm>
          <a:prstGeom prst="rect">
            <a:avLst/>
          </a:prstGeom>
        </p:spPr>
      </p:pic>
      <p:cxnSp>
        <p:nvCxnSpPr>
          <p:cNvPr id="5" name="Straight Connector 4">
            <a:extLst>
              <a:ext uri="{FF2B5EF4-FFF2-40B4-BE49-F238E27FC236}">
                <a16:creationId xmlns:a16="http://schemas.microsoft.com/office/drawing/2014/main" id="{83C06CAB-F6C4-4113-8559-C6901EDAF98D}"/>
              </a:ext>
            </a:extLst>
          </p:cNvPr>
          <p:cNvCxnSpPr>
            <a:cxnSpLocks/>
          </p:cNvCxnSpPr>
          <p:nvPr/>
        </p:nvCxnSpPr>
        <p:spPr>
          <a:xfrm>
            <a:off x="2067951" y="520505"/>
            <a:ext cx="0" cy="62292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9B960B9-FDA3-4E4B-A450-0AAC71A0C9C1}"/>
              </a:ext>
            </a:extLst>
          </p:cNvPr>
          <p:cNvCxnSpPr/>
          <p:nvPr/>
        </p:nvCxnSpPr>
        <p:spPr>
          <a:xfrm>
            <a:off x="2067951" y="3503782"/>
            <a:ext cx="1885071"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B5C3145-8BF3-4434-BF4C-669D27322511}"/>
              </a:ext>
            </a:extLst>
          </p:cNvPr>
          <p:cNvCxnSpPr>
            <a:cxnSpLocks/>
          </p:cNvCxnSpPr>
          <p:nvPr/>
        </p:nvCxnSpPr>
        <p:spPr>
          <a:xfrm>
            <a:off x="2067951" y="3836064"/>
            <a:ext cx="3298528"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A254488-9088-4ECC-BBD8-87664B9D50FD}"/>
              </a:ext>
            </a:extLst>
          </p:cNvPr>
          <p:cNvSpPr txBox="1"/>
          <p:nvPr/>
        </p:nvSpPr>
        <p:spPr>
          <a:xfrm>
            <a:off x="2515238" y="3285397"/>
            <a:ext cx="990497" cy="461665"/>
          </a:xfrm>
          <a:prstGeom prst="rect">
            <a:avLst/>
          </a:prstGeom>
          <a:solidFill>
            <a:schemeClr val="bg1"/>
          </a:solidFill>
        </p:spPr>
        <p:txBody>
          <a:bodyPr wrap="square" rtlCol="0">
            <a:spAutoFit/>
          </a:bodyPr>
          <a:lstStyle/>
          <a:p>
            <a:pPr algn="ctr"/>
            <a:r>
              <a:rPr lang="en-US" sz="2400" dirty="0"/>
              <a:t>0.5 m</a:t>
            </a:r>
          </a:p>
        </p:txBody>
      </p:sp>
      <p:sp>
        <p:nvSpPr>
          <p:cNvPr id="12" name="TextBox 11">
            <a:extLst>
              <a:ext uri="{FF2B5EF4-FFF2-40B4-BE49-F238E27FC236}">
                <a16:creationId xmlns:a16="http://schemas.microsoft.com/office/drawing/2014/main" id="{FF6D7A71-9A02-488A-BDF3-8685862B649F}"/>
              </a:ext>
            </a:extLst>
          </p:cNvPr>
          <p:cNvSpPr txBox="1"/>
          <p:nvPr/>
        </p:nvSpPr>
        <p:spPr>
          <a:xfrm>
            <a:off x="3252072" y="3633973"/>
            <a:ext cx="990497" cy="461665"/>
          </a:xfrm>
          <a:prstGeom prst="rect">
            <a:avLst/>
          </a:prstGeom>
          <a:solidFill>
            <a:schemeClr val="bg1"/>
          </a:solidFill>
        </p:spPr>
        <p:txBody>
          <a:bodyPr wrap="square" rtlCol="0">
            <a:spAutoFit/>
          </a:bodyPr>
          <a:lstStyle/>
          <a:p>
            <a:pPr algn="ctr"/>
            <a:r>
              <a:rPr lang="en-US" sz="2400" dirty="0"/>
              <a:t>1.0 m</a:t>
            </a:r>
          </a:p>
        </p:txBody>
      </p:sp>
      <p:sp>
        <p:nvSpPr>
          <p:cNvPr id="13" name="TextBox 12">
            <a:extLst>
              <a:ext uri="{FF2B5EF4-FFF2-40B4-BE49-F238E27FC236}">
                <a16:creationId xmlns:a16="http://schemas.microsoft.com/office/drawing/2014/main" id="{502ED37D-D2CB-4675-9D3D-A9927EE188C9}"/>
              </a:ext>
            </a:extLst>
          </p:cNvPr>
          <p:cNvSpPr txBox="1"/>
          <p:nvPr/>
        </p:nvSpPr>
        <p:spPr>
          <a:xfrm>
            <a:off x="6262198" y="1070842"/>
            <a:ext cx="4527721" cy="1569660"/>
          </a:xfrm>
          <a:prstGeom prst="rect">
            <a:avLst/>
          </a:prstGeom>
          <a:noFill/>
        </p:spPr>
        <p:txBody>
          <a:bodyPr wrap="square" rtlCol="0">
            <a:spAutoFit/>
          </a:bodyPr>
          <a:lstStyle/>
          <a:p>
            <a:r>
              <a:rPr lang="en-US" sz="2400" b="1" dirty="0"/>
              <a:t>Small Opening:</a:t>
            </a:r>
          </a:p>
          <a:p>
            <a:r>
              <a:rPr lang="en-US" sz="2400" dirty="0"/>
              <a:t>Diameter  =  1.05 cm  =  0.0105 m</a:t>
            </a:r>
          </a:p>
          <a:p>
            <a:r>
              <a:rPr lang="en-US" sz="2400" dirty="0"/>
              <a:t>Area  =  3.1416  x  (0.00525 m)</a:t>
            </a:r>
            <a:r>
              <a:rPr lang="en-US" sz="2400" baseline="30000" dirty="0"/>
              <a:t>2</a:t>
            </a:r>
          </a:p>
          <a:p>
            <a:r>
              <a:rPr lang="en-US" sz="2400" b="1" dirty="0"/>
              <a:t>Area  =  0.000087 m</a:t>
            </a:r>
            <a:r>
              <a:rPr lang="en-US" sz="2400" b="1" baseline="30000" dirty="0"/>
              <a:t>2</a:t>
            </a:r>
          </a:p>
        </p:txBody>
      </p:sp>
      <p:sp>
        <p:nvSpPr>
          <p:cNvPr id="14" name="TextBox 13">
            <a:extLst>
              <a:ext uri="{FF2B5EF4-FFF2-40B4-BE49-F238E27FC236}">
                <a16:creationId xmlns:a16="http://schemas.microsoft.com/office/drawing/2014/main" id="{5E32C51A-A4B3-429F-8F5D-15F93F604AD0}"/>
              </a:ext>
            </a:extLst>
          </p:cNvPr>
          <p:cNvSpPr txBox="1"/>
          <p:nvPr/>
        </p:nvSpPr>
        <p:spPr>
          <a:xfrm>
            <a:off x="6262198" y="4373437"/>
            <a:ext cx="4710601" cy="1569660"/>
          </a:xfrm>
          <a:prstGeom prst="rect">
            <a:avLst/>
          </a:prstGeom>
          <a:noFill/>
        </p:spPr>
        <p:txBody>
          <a:bodyPr wrap="square" rtlCol="0">
            <a:spAutoFit/>
          </a:bodyPr>
          <a:lstStyle/>
          <a:p>
            <a:r>
              <a:rPr lang="en-US" sz="2400" b="1" dirty="0"/>
              <a:t>Large Opening:</a:t>
            </a:r>
          </a:p>
          <a:p>
            <a:r>
              <a:rPr lang="en-US" sz="2400" dirty="0"/>
              <a:t>Diameter  =  1.5 cm  =  0.015 m</a:t>
            </a:r>
          </a:p>
          <a:p>
            <a:r>
              <a:rPr lang="en-US" sz="2400" dirty="0"/>
              <a:t>Area  =  3.1416  x  (0.0075 m)</a:t>
            </a:r>
            <a:r>
              <a:rPr lang="en-US" sz="2400" baseline="30000" dirty="0"/>
              <a:t>2</a:t>
            </a:r>
          </a:p>
          <a:p>
            <a:r>
              <a:rPr lang="en-US" sz="2400" b="1" dirty="0"/>
              <a:t>Area  =  0.000177 m</a:t>
            </a:r>
            <a:r>
              <a:rPr lang="en-US" sz="2400" b="1" baseline="30000" dirty="0"/>
              <a:t>2</a:t>
            </a:r>
          </a:p>
        </p:txBody>
      </p:sp>
      <p:sp>
        <p:nvSpPr>
          <p:cNvPr id="15" name="TextBox 14">
            <a:extLst>
              <a:ext uri="{FF2B5EF4-FFF2-40B4-BE49-F238E27FC236}">
                <a16:creationId xmlns:a16="http://schemas.microsoft.com/office/drawing/2014/main" id="{5D53BF8C-8678-4288-9D85-45A601EDC2A4}"/>
              </a:ext>
            </a:extLst>
          </p:cNvPr>
          <p:cNvSpPr txBox="1"/>
          <p:nvPr/>
        </p:nvSpPr>
        <p:spPr>
          <a:xfrm>
            <a:off x="6255526" y="3020865"/>
            <a:ext cx="5054897" cy="830997"/>
          </a:xfrm>
          <a:prstGeom prst="rect">
            <a:avLst/>
          </a:prstGeom>
          <a:noFill/>
        </p:spPr>
        <p:txBody>
          <a:bodyPr wrap="square" rtlCol="0">
            <a:spAutoFit/>
          </a:bodyPr>
          <a:lstStyle/>
          <a:p>
            <a:r>
              <a:rPr lang="en-US" sz="2400" dirty="0">
                <a:solidFill>
                  <a:srgbClr val="FF0000"/>
                </a:solidFill>
              </a:rPr>
              <a:t>The large opening has approximately twice the area of the small opening.</a:t>
            </a:r>
          </a:p>
        </p:txBody>
      </p:sp>
      <p:sp>
        <p:nvSpPr>
          <p:cNvPr id="16" name="TextBox 15">
            <a:extLst>
              <a:ext uri="{FF2B5EF4-FFF2-40B4-BE49-F238E27FC236}">
                <a16:creationId xmlns:a16="http://schemas.microsoft.com/office/drawing/2014/main" id="{3457AAC8-5764-4309-909F-F0FC7A06CD27}"/>
              </a:ext>
            </a:extLst>
          </p:cNvPr>
          <p:cNvSpPr txBox="1"/>
          <p:nvPr/>
        </p:nvSpPr>
        <p:spPr>
          <a:xfrm>
            <a:off x="1200443" y="168004"/>
            <a:ext cx="9791113" cy="584775"/>
          </a:xfrm>
          <a:prstGeom prst="rect">
            <a:avLst/>
          </a:prstGeom>
          <a:noFill/>
        </p:spPr>
        <p:txBody>
          <a:bodyPr wrap="square" rtlCol="0">
            <a:spAutoFit/>
          </a:bodyPr>
          <a:lstStyle/>
          <a:p>
            <a:pPr algn="ctr"/>
            <a:r>
              <a:rPr lang="en-US" sz="3200" dirty="0">
                <a:solidFill>
                  <a:srgbClr val="FF0000"/>
                </a:solidFill>
              </a:rPr>
              <a:t>Applying the Continuity Equation</a:t>
            </a:r>
          </a:p>
        </p:txBody>
      </p:sp>
      <p:sp>
        <p:nvSpPr>
          <p:cNvPr id="4" name="Slide Number Placeholder 3">
            <a:extLst>
              <a:ext uri="{FF2B5EF4-FFF2-40B4-BE49-F238E27FC236}">
                <a16:creationId xmlns:a16="http://schemas.microsoft.com/office/drawing/2014/main" id="{BB4E0F4B-9BCD-406B-A5ED-4BF1290AFB1F}"/>
              </a:ext>
            </a:extLst>
          </p:cNvPr>
          <p:cNvSpPr>
            <a:spLocks noGrp="1"/>
          </p:cNvSpPr>
          <p:nvPr>
            <p:ph type="sldNum" sz="quarter" idx="12"/>
          </p:nvPr>
        </p:nvSpPr>
        <p:spPr/>
        <p:txBody>
          <a:bodyPr/>
          <a:lstStyle/>
          <a:p>
            <a:fld id="{70F590C6-BFDA-46BA-8593-EB8341455ED1}" type="slidenum">
              <a:rPr lang="en-US" smtClean="0"/>
              <a:t>24</a:t>
            </a:fld>
            <a:endParaRPr lang="en-US"/>
          </a:p>
        </p:txBody>
      </p:sp>
    </p:spTree>
    <p:extLst>
      <p:ext uri="{BB962C8B-B14F-4D97-AF65-F5344CB8AC3E}">
        <p14:creationId xmlns:p14="http://schemas.microsoft.com/office/powerpoint/2010/main" val="33227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E01B0-B401-443D-BE7A-1D2AC81E4DA0}"/>
              </a:ext>
            </a:extLst>
          </p:cNvPr>
          <p:cNvSpPr txBox="1"/>
          <p:nvPr/>
        </p:nvSpPr>
        <p:spPr>
          <a:xfrm>
            <a:off x="3271370" y="1502421"/>
            <a:ext cx="5958115" cy="461665"/>
          </a:xfrm>
          <a:prstGeom prst="rect">
            <a:avLst/>
          </a:prstGeom>
          <a:noFill/>
        </p:spPr>
        <p:txBody>
          <a:bodyPr wrap="square" rtlCol="0">
            <a:spAutoFit/>
          </a:bodyPr>
          <a:lstStyle/>
          <a:p>
            <a:r>
              <a:rPr lang="en-US" sz="2400" b="1" dirty="0"/>
              <a:t>Area</a:t>
            </a:r>
            <a:r>
              <a:rPr lang="en-US" sz="2400" b="1" baseline="-25000" dirty="0"/>
              <a:t>1</a:t>
            </a:r>
            <a:r>
              <a:rPr lang="en-US" sz="2400" b="1" dirty="0"/>
              <a:t>  x   Velocity</a:t>
            </a:r>
            <a:r>
              <a:rPr lang="en-US" sz="2400" b="1" baseline="-25000" dirty="0"/>
              <a:t>1</a:t>
            </a:r>
            <a:r>
              <a:rPr lang="en-US" sz="2400" b="1" dirty="0"/>
              <a:t>    =   Area</a:t>
            </a:r>
            <a:r>
              <a:rPr lang="en-US" sz="2400" b="1" baseline="-25000" dirty="0"/>
              <a:t>2</a:t>
            </a:r>
            <a:r>
              <a:rPr lang="en-US" sz="2400" b="1" dirty="0"/>
              <a:t>  x   Velocity</a:t>
            </a:r>
            <a:r>
              <a:rPr lang="en-US" sz="2400" b="1" baseline="-25000" dirty="0"/>
              <a:t>2</a:t>
            </a:r>
            <a:r>
              <a:rPr lang="en-US" sz="2400" b="1" dirty="0"/>
              <a:t> </a:t>
            </a:r>
          </a:p>
        </p:txBody>
      </p:sp>
      <p:sp>
        <p:nvSpPr>
          <p:cNvPr id="6" name="TextBox 5">
            <a:extLst>
              <a:ext uri="{FF2B5EF4-FFF2-40B4-BE49-F238E27FC236}">
                <a16:creationId xmlns:a16="http://schemas.microsoft.com/office/drawing/2014/main" id="{7CE80D15-CB37-4019-A089-A4005B511E5F}"/>
              </a:ext>
            </a:extLst>
          </p:cNvPr>
          <p:cNvSpPr txBox="1"/>
          <p:nvPr/>
        </p:nvSpPr>
        <p:spPr>
          <a:xfrm>
            <a:off x="2255742" y="2268014"/>
            <a:ext cx="7680514" cy="461665"/>
          </a:xfrm>
          <a:prstGeom prst="rect">
            <a:avLst/>
          </a:prstGeom>
          <a:noFill/>
        </p:spPr>
        <p:txBody>
          <a:bodyPr wrap="square" rtlCol="0">
            <a:spAutoFit/>
          </a:bodyPr>
          <a:lstStyle/>
          <a:p>
            <a:r>
              <a:rPr lang="en-US" sz="2400" dirty="0"/>
              <a:t> 0.000177 m</a:t>
            </a:r>
            <a:r>
              <a:rPr lang="en-US" sz="2400" baseline="30000" dirty="0"/>
              <a:t>2</a:t>
            </a:r>
            <a:r>
              <a:rPr lang="en-US" sz="2400" dirty="0"/>
              <a:t>   x   1.28 m/sec   =   0.000087 m</a:t>
            </a:r>
            <a:r>
              <a:rPr lang="en-US" sz="2400" baseline="30000" dirty="0"/>
              <a:t>2</a:t>
            </a:r>
            <a:r>
              <a:rPr lang="en-US" sz="2400" dirty="0"/>
              <a:t>   x   Velocity</a:t>
            </a:r>
            <a:r>
              <a:rPr lang="en-US" sz="2400" baseline="-25000" dirty="0"/>
              <a:t>2</a:t>
            </a:r>
            <a:r>
              <a:rPr lang="en-US" sz="2400" dirty="0"/>
              <a:t>  </a:t>
            </a:r>
          </a:p>
        </p:txBody>
      </p:sp>
      <p:sp>
        <p:nvSpPr>
          <p:cNvPr id="10" name="TextBox 9">
            <a:extLst>
              <a:ext uri="{FF2B5EF4-FFF2-40B4-BE49-F238E27FC236}">
                <a16:creationId xmlns:a16="http://schemas.microsoft.com/office/drawing/2014/main" id="{0A854374-BC44-4227-89EA-50B0F1E70FA3}"/>
              </a:ext>
            </a:extLst>
          </p:cNvPr>
          <p:cNvSpPr txBox="1"/>
          <p:nvPr/>
        </p:nvSpPr>
        <p:spPr>
          <a:xfrm>
            <a:off x="2942398" y="3033607"/>
            <a:ext cx="6616058" cy="884538"/>
          </a:xfrm>
          <a:prstGeom prst="rect">
            <a:avLst/>
          </a:prstGeom>
          <a:noFill/>
        </p:spPr>
        <p:txBody>
          <a:bodyPr wrap="square" rtlCol="0">
            <a:spAutoFit/>
          </a:bodyPr>
          <a:lstStyle/>
          <a:p>
            <a:pPr>
              <a:lnSpc>
                <a:spcPct val="70000"/>
              </a:lnSpc>
            </a:pPr>
            <a:r>
              <a:rPr lang="en-US" sz="2400" dirty="0"/>
              <a:t>  0.000177 m</a:t>
            </a:r>
            <a:r>
              <a:rPr lang="en-US" sz="2400" baseline="30000" dirty="0"/>
              <a:t>2 </a:t>
            </a:r>
            <a:r>
              <a:rPr lang="en-US" sz="2400" dirty="0"/>
              <a:t>  x  1.28 m/sec</a:t>
            </a:r>
          </a:p>
          <a:p>
            <a:pPr>
              <a:lnSpc>
                <a:spcPct val="70000"/>
              </a:lnSpc>
            </a:pPr>
            <a:r>
              <a:rPr lang="en-US" sz="2400" dirty="0"/>
              <a:t>-------------------------------------   =    Velocity</a:t>
            </a:r>
            <a:r>
              <a:rPr lang="en-US" sz="2400" baseline="-25000" dirty="0"/>
              <a:t>2</a:t>
            </a:r>
            <a:r>
              <a:rPr lang="en-US" sz="2400" dirty="0"/>
              <a:t> </a:t>
            </a:r>
            <a:endParaRPr lang="en-US" sz="2400" baseline="30000" dirty="0"/>
          </a:p>
          <a:p>
            <a:pPr>
              <a:lnSpc>
                <a:spcPct val="70000"/>
              </a:lnSpc>
            </a:pPr>
            <a:r>
              <a:rPr lang="en-US" sz="2400" dirty="0"/>
              <a:t>               0.000087 m</a:t>
            </a:r>
            <a:r>
              <a:rPr lang="en-US" sz="2400" baseline="30000" dirty="0"/>
              <a:t>2</a:t>
            </a:r>
          </a:p>
        </p:txBody>
      </p:sp>
      <p:sp>
        <p:nvSpPr>
          <p:cNvPr id="11" name="TextBox 10">
            <a:extLst>
              <a:ext uri="{FF2B5EF4-FFF2-40B4-BE49-F238E27FC236}">
                <a16:creationId xmlns:a16="http://schemas.microsoft.com/office/drawing/2014/main" id="{ED3A93BC-9A7C-498F-B969-FC2D724B6CBC}"/>
              </a:ext>
            </a:extLst>
          </p:cNvPr>
          <p:cNvSpPr txBox="1"/>
          <p:nvPr/>
        </p:nvSpPr>
        <p:spPr>
          <a:xfrm>
            <a:off x="4013479" y="4222073"/>
            <a:ext cx="3943193" cy="461665"/>
          </a:xfrm>
          <a:prstGeom prst="rect">
            <a:avLst/>
          </a:prstGeom>
          <a:noFill/>
        </p:spPr>
        <p:txBody>
          <a:bodyPr wrap="square" rtlCol="0">
            <a:spAutoFit/>
          </a:bodyPr>
          <a:lstStyle/>
          <a:p>
            <a:r>
              <a:rPr lang="en-US" sz="2400" dirty="0"/>
              <a:t> 2.6 m/sec     =    Velocity</a:t>
            </a:r>
            <a:r>
              <a:rPr lang="en-US" sz="2400" baseline="-25000" dirty="0"/>
              <a:t>2</a:t>
            </a:r>
            <a:r>
              <a:rPr lang="en-US" sz="2400" dirty="0"/>
              <a:t>    </a:t>
            </a:r>
          </a:p>
        </p:txBody>
      </p:sp>
      <p:sp>
        <p:nvSpPr>
          <p:cNvPr id="8" name="TextBox 7">
            <a:extLst>
              <a:ext uri="{FF2B5EF4-FFF2-40B4-BE49-F238E27FC236}">
                <a16:creationId xmlns:a16="http://schemas.microsoft.com/office/drawing/2014/main" id="{F5981388-001C-4FBA-9A68-50FE249E5804}"/>
              </a:ext>
            </a:extLst>
          </p:cNvPr>
          <p:cNvSpPr txBox="1"/>
          <p:nvPr/>
        </p:nvSpPr>
        <p:spPr>
          <a:xfrm>
            <a:off x="1089518" y="247984"/>
            <a:ext cx="9791113" cy="584775"/>
          </a:xfrm>
          <a:prstGeom prst="rect">
            <a:avLst/>
          </a:prstGeom>
          <a:noFill/>
        </p:spPr>
        <p:txBody>
          <a:bodyPr wrap="square" rtlCol="0">
            <a:spAutoFit/>
          </a:bodyPr>
          <a:lstStyle/>
          <a:p>
            <a:pPr algn="ctr"/>
            <a:r>
              <a:rPr lang="en-US" sz="3200" dirty="0">
                <a:solidFill>
                  <a:srgbClr val="FF0000"/>
                </a:solidFill>
              </a:rPr>
              <a:t>Applying the Continuity Equation</a:t>
            </a:r>
          </a:p>
        </p:txBody>
      </p:sp>
      <p:sp>
        <p:nvSpPr>
          <p:cNvPr id="2" name="Slide Number Placeholder 1">
            <a:extLst>
              <a:ext uri="{FF2B5EF4-FFF2-40B4-BE49-F238E27FC236}">
                <a16:creationId xmlns:a16="http://schemas.microsoft.com/office/drawing/2014/main" id="{FFAFF07C-D6D7-4E44-B1FE-3A4371E8482E}"/>
              </a:ext>
            </a:extLst>
          </p:cNvPr>
          <p:cNvSpPr>
            <a:spLocks noGrp="1"/>
          </p:cNvSpPr>
          <p:nvPr>
            <p:ph type="sldNum" sz="quarter" idx="12"/>
          </p:nvPr>
        </p:nvSpPr>
        <p:spPr/>
        <p:txBody>
          <a:bodyPr/>
          <a:lstStyle/>
          <a:p>
            <a:fld id="{70F590C6-BFDA-46BA-8593-EB8341455ED1}" type="slidenum">
              <a:rPr lang="en-US" smtClean="0"/>
              <a:t>25</a:t>
            </a:fld>
            <a:endParaRPr lang="en-US"/>
          </a:p>
        </p:txBody>
      </p:sp>
    </p:spTree>
    <p:extLst>
      <p:ext uri="{BB962C8B-B14F-4D97-AF65-F5344CB8AC3E}">
        <p14:creationId xmlns:p14="http://schemas.microsoft.com/office/powerpoint/2010/main" val="9666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7B842D-41AB-4A75-A586-D5237DAFC385}"/>
              </a:ext>
            </a:extLst>
          </p:cNvPr>
          <p:cNvSpPr txBox="1"/>
          <p:nvPr/>
        </p:nvSpPr>
        <p:spPr>
          <a:xfrm>
            <a:off x="1218563" y="4372852"/>
            <a:ext cx="9791113" cy="830997"/>
          </a:xfrm>
          <a:prstGeom prst="rect">
            <a:avLst/>
          </a:prstGeom>
          <a:noFill/>
        </p:spPr>
        <p:txBody>
          <a:bodyPr wrap="square" rtlCol="0">
            <a:spAutoFit/>
          </a:bodyPr>
          <a:lstStyle/>
          <a:p>
            <a:r>
              <a:rPr lang="en-US" sz="2400" dirty="0"/>
              <a:t>It is safe to say that the simple hose experiment confirms the concept of Conservation of Mass in association with fluid flows.</a:t>
            </a:r>
          </a:p>
        </p:txBody>
      </p:sp>
      <p:graphicFrame>
        <p:nvGraphicFramePr>
          <p:cNvPr id="4" name="Table 3">
            <a:extLst>
              <a:ext uri="{FF2B5EF4-FFF2-40B4-BE49-F238E27FC236}">
                <a16:creationId xmlns:a16="http://schemas.microsoft.com/office/drawing/2014/main" id="{66D223E4-1F03-4D7A-BF42-EEC5BEC255AF}"/>
              </a:ext>
            </a:extLst>
          </p:cNvPr>
          <p:cNvGraphicFramePr>
            <a:graphicFrameLocks noGrp="1"/>
          </p:cNvGraphicFramePr>
          <p:nvPr>
            <p:extLst>
              <p:ext uri="{D42A27DB-BD31-4B8C-83A1-F6EECF244321}">
                <p14:modId xmlns:p14="http://schemas.microsoft.com/office/powerpoint/2010/main" val="3831244609"/>
              </p:ext>
            </p:extLst>
          </p:nvPr>
        </p:nvGraphicFramePr>
        <p:xfrm>
          <a:off x="1863186" y="1513474"/>
          <a:ext cx="8128000" cy="1371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75627991"/>
                    </a:ext>
                  </a:extLst>
                </a:gridCol>
                <a:gridCol w="4064000">
                  <a:extLst>
                    <a:ext uri="{9D8B030D-6E8A-4147-A177-3AD203B41FA5}">
                      <a16:colId xmlns:a16="http://schemas.microsoft.com/office/drawing/2014/main" val="682078952"/>
                    </a:ext>
                  </a:extLst>
                </a:gridCol>
              </a:tblGrid>
              <a:tr h="370840">
                <a:tc>
                  <a:txBody>
                    <a:bodyPr/>
                    <a:lstStyle/>
                    <a:p>
                      <a:pPr algn="ctr"/>
                      <a:endParaRPr lang="en-US" sz="2400" dirty="0"/>
                    </a:p>
                  </a:txBody>
                  <a:tcPr/>
                </a:tc>
                <a:tc>
                  <a:txBody>
                    <a:bodyPr/>
                    <a:lstStyle/>
                    <a:p>
                      <a:pPr algn="ctr"/>
                      <a:r>
                        <a:rPr lang="en-US" sz="2400" dirty="0"/>
                        <a:t>Velocity2</a:t>
                      </a:r>
                    </a:p>
                  </a:txBody>
                  <a:tcPr/>
                </a:tc>
                <a:extLst>
                  <a:ext uri="{0D108BD9-81ED-4DB2-BD59-A6C34878D82A}">
                    <a16:rowId xmlns:a16="http://schemas.microsoft.com/office/drawing/2014/main" val="2905762253"/>
                  </a:ext>
                </a:extLst>
              </a:tr>
              <a:tr h="370840">
                <a:tc>
                  <a:txBody>
                    <a:bodyPr/>
                    <a:lstStyle/>
                    <a:p>
                      <a:r>
                        <a:rPr lang="en-US" sz="2400" dirty="0"/>
                        <a:t>Experimental </a:t>
                      </a:r>
                    </a:p>
                  </a:txBody>
                  <a:tcPr/>
                </a:tc>
                <a:tc>
                  <a:txBody>
                    <a:bodyPr/>
                    <a:lstStyle/>
                    <a:p>
                      <a:pPr algn="ctr"/>
                      <a:r>
                        <a:rPr lang="en-US" sz="2400" dirty="0"/>
                        <a:t>2.56  m/sec</a:t>
                      </a:r>
                    </a:p>
                  </a:txBody>
                  <a:tcPr/>
                </a:tc>
                <a:extLst>
                  <a:ext uri="{0D108BD9-81ED-4DB2-BD59-A6C34878D82A}">
                    <a16:rowId xmlns:a16="http://schemas.microsoft.com/office/drawing/2014/main" val="434954071"/>
                  </a:ext>
                </a:extLst>
              </a:tr>
              <a:tr h="370840">
                <a:tc>
                  <a:txBody>
                    <a:bodyPr/>
                    <a:lstStyle/>
                    <a:p>
                      <a:r>
                        <a:rPr lang="en-US" sz="2400" dirty="0"/>
                        <a:t>Theoretical</a:t>
                      </a:r>
                    </a:p>
                  </a:txBody>
                  <a:tcPr/>
                </a:tc>
                <a:tc>
                  <a:txBody>
                    <a:bodyPr/>
                    <a:lstStyle/>
                    <a:p>
                      <a:pPr algn="ctr"/>
                      <a:r>
                        <a:rPr lang="en-US" sz="2400" dirty="0"/>
                        <a:t>2.60  m/sec</a:t>
                      </a:r>
                    </a:p>
                  </a:txBody>
                  <a:tcPr/>
                </a:tc>
                <a:extLst>
                  <a:ext uri="{0D108BD9-81ED-4DB2-BD59-A6C34878D82A}">
                    <a16:rowId xmlns:a16="http://schemas.microsoft.com/office/drawing/2014/main" val="1225540952"/>
                  </a:ext>
                </a:extLst>
              </a:tr>
            </a:tbl>
          </a:graphicData>
        </a:graphic>
      </p:graphicFrame>
      <p:sp>
        <p:nvSpPr>
          <p:cNvPr id="5" name="TextBox 4">
            <a:extLst>
              <a:ext uri="{FF2B5EF4-FFF2-40B4-BE49-F238E27FC236}">
                <a16:creationId xmlns:a16="http://schemas.microsoft.com/office/drawing/2014/main" id="{82A0C4A5-37FA-4A87-B85C-B1DE1FFF89CF}"/>
              </a:ext>
            </a:extLst>
          </p:cNvPr>
          <p:cNvSpPr txBox="1"/>
          <p:nvPr/>
        </p:nvSpPr>
        <p:spPr>
          <a:xfrm>
            <a:off x="1218564" y="3283803"/>
            <a:ext cx="9791114" cy="830997"/>
          </a:xfrm>
          <a:prstGeom prst="rect">
            <a:avLst/>
          </a:prstGeom>
          <a:noFill/>
        </p:spPr>
        <p:txBody>
          <a:bodyPr wrap="square" rtlCol="0">
            <a:spAutoFit/>
          </a:bodyPr>
          <a:lstStyle/>
          <a:p>
            <a:r>
              <a:rPr lang="en-US" sz="2400" dirty="0"/>
              <a:t>While the experimental and theoretical values are not exactly the same, they are certainly within measurement and round-off errors.</a:t>
            </a:r>
          </a:p>
        </p:txBody>
      </p:sp>
      <p:sp>
        <p:nvSpPr>
          <p:cNvPr id="6" name="TextBox 5">
            <a:extLst>
              <a:ext uri="{FF2B5EF4-FFF2-40B4-BE49-F238E27FC236}">
                <a16:creationId xmlns:a16="http://schemas.microsoft.com/office/drawing/2014/main" id="{3A30622D-08D3-497A-A90B-9822A3BCAD36}"/>
              </a:ext>
            </a:extLst>
          </p:cNvPr>
          <p:cNvSpPr txBox="1"/>
          <p:nvPr/>
        </p:nvSpPr>
        <p:spPr>
          <a:xfrm>
            <a:off x="1089518" y="247984"/>
            <a:ext cx="9791113" cy="584775"/>
          </a:xfrm>
          <a:prstGeom prst="rect">
            <a:avLst/>
          </a:prstGeom>
          <a:noFill/>
        </p:spPr>
        <p:txBody>
          <a:bodyPr wrap="square" rtlCol="0">
            <a:spAutoFit/>
          </a:bodyPr>
          <a:lstStyle/>
          <a:p>
            <a:pPr algn="ctr"/>
            <a:r>
              <a:rPr lang="en-US" sz="3200" dirty="0">
                <a:solidFill>
                  <a:srgbClr val="FF0000"/>
                </a:solidFill>
              </a:rPr>
              <a:t>Experimental vs. Theoretical</a:t>
            </a:r>
          </a:p>
        </p:txBody>
      </p:sp>
      <p:sp>
        <p:nvSpPr>
          <p:cNvPr id="7" name="Slide Number Placeholder 6">
            <a:extLst>
              <a:ext uri="{FF2B5EF4-FFF2-40B4-BE49-F238E27FC236}">
                <a16:creationId xmlns:a16="http://schemas.microsoft.com/office/drawing/2014/main" id="{192B6738-3A4E-42CD-AC1B-5297BE6EA03E}"/>
              </a:ext>
            </a:extLst>
          </p:cNvPr>
          <p:cNvSpPr>
            <a:spLocks noGrp="1"/>
          </p:cNvSpPr>
          <p:nvPr>
            <p:ph type="sldNum" sz="quarter" idx="12"/>
          </p:nvPr>
        </p:nvSpPr>
        <p:spPr/>
        <p:txBody>
          <a:bodyPr/>
          <a:lstStyle/>
          <a:p>
            <a:fld id="{70F590C6-BFDA-46BA-8593-EB8341455ED1}" type="slidenum">
              <a:rPr lang="en-US" smtClean="0"/>
              <a:t>26</a:t>
            </a:fld>
            <a:endParaRPr lang="en-US"/>
          </a:p>
        </p:txBody>
      </p:sp>
    </p:spTree>
    <p:extLst>
      <p:ext uri="{BB962C8B-B14F-4D97-AF65-F5344CB8AC3E}">
        <p14:creationId xmlns:p14="http://schemas.microsoft.com/office/powerpoint/2010/main" val="256744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D8387D-3B01-4B18-B2F7-37443637DB81}"/>
              </a:ext>
            </a:extLst>
          </p:cNvPr>
          <p:cNvSpPr txBox="1"/>
          <p:nvPr/>
        </p:nvSpPr>
        <p:spPr>
          <a:xfrm>
            <a:off x="1237957" y="1603717"/>
            <a:ext cx="9608234" cy="1200329"/>
          </a:xfrm>
          <a:prstGeom prst="rect">
            <a:avLst/>
          </a:prstGeom>
          <a:noFill/>
        </p:spPr>
        <p:txBody>
          <a:bodyPr wrap="square" rtlCol="0">
            <a:spAutoFit/>
          </a:bodyPr>
          <a:lstStyle/>
          <a:p>
            <a:r>
              <a:rPr lang="en-US" sz="2400" dirty="0"/>
              <a:t>Now that we know a fluid’s velocity will increase as the area through which it is moving decreases, the next step is to examine how the pressure of the flow is affected.</a:t>
            </a:r>
          </a:p>
        </p:txBody>
      </p:sp>
      <p:sp>
        <p:nvSpPr>
          <p:cNvPr id="3" name="TextBox 2">
            <a:extLst>
              <a:ext uri="{FF2B5EF4-FFF2-40B4-BE49-F238E27FC236}">
                <a16:creationId xmlns:a16="http://schemas.microsoft.com/office/drawing/2014/main" id="{5AB46132-0B87-46D1-B0E5-B2A0AE3C656D}"/>
              </a:ext>
            </a:extLst>
          </p:cNvPr>
          <p:cNvSpPr txBox="1"/>
          <p:nvPr/>
        </p:nvSpPr>
        <p:spPr>
          <a:xfrm>
            <a:off x="1237957" y="3198167"/>
            <a:ext cx="9411286" cy="461665"/>
          </a:xfrm>
          <a:prstGeom prst="rect">
            <a:avLst/>
          </a:prstGeom>
          <a:noFill/>
        </p:spPr>
        <p:txBody>
          <a:bodyPr wrap="square" rtlCol="0">
            <a:spAutoFit/>
          </a:bodyPr>
          <a:lstStyle/>
          <a:p>
            <a:r>
              <a:rPr lang="en-US" sz="2400" dirty="0"/>
              <a:t>To do this, we need to examine the </a:t>
            </a:r>
            <a:r>
              <a:rPr lang="en-US" sz="2400" b="1" dirty="0"/>
              <a:t>Bernoulli Principle</a:t>
            </a:r>
            <a:r>
              <a:rPr lang="en-US" sz="2400" dirty="0"/>
              <a:t>…</a:t>
            </a:r>
          </a:p>
        </p:txBody>
      </p:sp>
      <p:sp>
        <p:nvSpPr>
          <p:cNvPr id="4" name="Slide Number Placeholder 3">
            <a:extLst>
              <a:ext uri="{FF2B5EF4-FFF2-40B4-BE49-F238E27FC236}">
                <a16:creationId xmlns:a16="http://schemas.microsoft.com/office/drawing/2014/main" id="{B0C01BCB-0638-42B1-9CB7-F1911A7FE7B1}"/>
              </a:ext>
            </a:extLst>
          </p:cNvPr>
          <p:cNvSpPr>
            <a:spLocks noGrp="1"/>
          </p:cNvSpPr>
          <p:nvPr>
            <p:ph type="sldNum" sz="quarter" idx="12"/>
          </p:nvPr>
        </p:nvSpPr>
        <p:spPr/>
        <p:txBody>
          <a:bodyPr/>
          <a:lstStyle/>
          <a:p>
            <a:fld id="{70F590C6-BFDA-46BA-8593-EB8341455ED1}" type="slidenum">
              <a:rPr lang="en-US" smtClean="0"/>
              <a:t>27</a:t>
            </a:fld>
            <a:endParaRPr lang="en-US"/>
          </a:p>
        </p:txBody>
      </p:sp>
    </p:spTree>
    <p:extLst>
      <p:ext uri="{BB962C8B-B14F-4D97-AF65-F5344CB8AC3E}">
        <p14:creationId xmlns:p14="http://schemas.microsoft.com/office/powerpoint/2010/main" val="237440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4D38CD-053E-4AF3-9F71-99D223DFAC40}"/>
              </a:ext>
            </a:extLst>
          </p:cNvPr>
          <p:cNvSpPr txBox="1"/>
          <p:nvPr/>
        </p:nvSpPr>
        <p:spPr>
          <a:xfrm>
            <a:off x="1176996" y="1153551"/>
            <a:ext cx="9612923" cy="461665"/>
          </a:xfrm>
          <a:prstGeom prst="rect">
            <a:avLst/>
          </a:prstGeom>
          <a:noFill/>
        </p:spPr>
        <p:txBody>
          <a:bodyPr wrap="square" rtlCol="0">
            <a:spAutoFit/>
          </a:bodyPr>
          <a:lstStyle/>
          <a:p>
            <a:r>
              <a:rPr lang="en-US" sz="2400" b="1" dirty="0"/>
              <a:t>Bernoulli’s Principle</a:t>
            </a:r>
            <a:r>
              <a:rPr lang="en-US" sz="2400" dirty="0"/>
              <a:t> states:</a:t>
            </a:r>
          </a:p>
        </p:txBody>
      </p:sp>
      <p:sp>
        <p:nvSpPr>
          <p:cNvPr id="3" name="TextBox 2">
            <a:extLst>
              <a:ext uri="{FF2B5EF4-FFF2-40B4-BE49-F238E27FC236}">
                <a16:creationId xmlns:a16="http://schemas.microsoft.com/office/drawing/2014/main" id="{F9CD46F3-0AFF-4102-B56F-8BFDBE7E5046}"/>
              </a:ext>
            </a:extLst>
          </p:cNvPr>
          <p:cNvSpPr txBox="1"/>
          <p:nvPr/>
        </p:nvSpPr>
        <p:spPr>
          <a:xfrm>
            <a:off x="1176996" y="1803234"/>
            <a:ext cx="10105293" cy="830997"/>
          </a:xfrm>
          <a:prstGeom prst="rect">
            <a:avLst/>
          </a:prstGeom>
          <a:noFill/>
        </p:spPr>
        <p:txBody>
          <a:bodyPr wrap="square" rtlCol="0">
            <a:spAutoFit/>
          </a:bodyPr>
          <a:lstStyle/>
          <a:p>
            <a:r>
              <a:rPr lang="en-US" sz="2400" dirty="0"/>
              <a:t>“The static pressure of a fluid (gas) decreases as the velocity of the fluid</a:t>
            </a:r>
          </a:p>
          <a:p>
            <a:r>
              <a:rPr lang="en-US" sz="2400" dirty="0"/>
              <a:t>  increases.”</a:t>
            </a:r>
          </a:p>
        </p:txBody>
      </p:sp>
      <p:sp>
        <p:nvSpPr>
          <p:cNvPr id="4" name="TextBox 3">
            <a:extLst>
              <a:ext uri="{FF2B5EF4-FFF2-40B4-BE49-F238E27FC236}">
                <a16:creationId xmlns:a16="http://schemas.microsoft.com/office/drawing/2014/main" id="{74166E83-517B-4183-890D-DBBF282D76BB}"/>
              </a:ext>
            </a:extLst>
          </p:cNvPr>
          <p:cNvSpPr txBox="1"/>
          <p:nvPr/>
        </p:nvSpPr>
        <p:spPr>
          <a:xfrm>
            <a:off x="1176996" y="3438940"/>
            <a:ext cx="7296444" cy="1569660"/>
          </a:xfrm>
          <a:prstGeom prst="rect">
            <a:avLst/>
          </a:prstGeom>
          <a:noFill/>
        </p:spPr>
        <p:txBody>
          <a:bodyPr wrap="square" rtlCol="0">
            <a:spAutoFit/>
          </a:bodyPr>
          <a:lstStyle/>
          <a:p>
            <a:r>
              <a:rPr lang="en-US" sz="2400" dirty="0"/>
              <a:t>Bernoulli (1700 – 1782) experimented with liquids flowing through pipes and he created the concept of “hydrodynamics”.  His experiments were not related to flight, but air is a fluid, and so the principle applies…</a:t>
            </a:r>
          </a:p>
        </p:txBody>
      </p:sp>
      <p:pic>
        <p:nvPicPr>
          <p:cNvPr id="6" name="Picture 5">
            <a:extLst>
              <a:ext uri="{FF2B5EF4-FFF2-40B4-BE49-F238E27FC236}">
                <a16:creationId xmlns:a16="http://schemas.microsoft.com/office/drawing/2014/main" id="{7E6156C7-F909-4801-9523-E5D15B82F142}"/>
              </a:ext>
            </a:extLst>
          </p:cNvPr>
          <p:cNvPicPr>
            <a:picLocks noChangeAspect="1"/>
          </p:cNvPicPr>
          <p:nvPr/>
        </p:nvPicPr>
        <p:blipFill>
          <a:blip r:embed="rId2"/>
          <a:stretch>
            <a:fillRect/>
          </a:stretch>
        </p:blipFill>
        <p:spPr>
          <a:xfrm>
            <a:off x="8753305" y="3217985"/>
            <a:ext cx="1888903" cy="2198292"/>
          </a:xfrm>
          <a:prstGeom prst="rect">
            <a:avLst/>
          </a:prstGeom>
        </p:spPr>
      </p:pic>
      <p:sp>
        <p:nvSpPr>
          <p:cNvPr id="5" name="Slide Number Placeholder 4">
            <a:extLst>
              <a:ext uri="{FF2B5EF4-FFF2-40B4-BE49-F238E27FC236}">
                <a16:creationId xmlns:a16="http://schemas.microsoft.com/office/drawing/2014/main" id="{96FF6533-39EB-4A36-8DD2-335DF57F4A8F}"/>
              </a:ext>
            </a:extLst>
          </p:cNvPr>
          <p:cNvSpPr>
            <a:spLocks noGrp="1"/>
          </p:cNvSpPr>
          <p:nvPr>
            <p:ph type="sldNum" sz="quarter" idx="12"/>
          </p:nvPr>
        </p:nvSpPr>
        <p:spPr/>
        <p:txBody>
          <a:bodyPr/>
          <a:lstStyle/>
          <a:p>
            <a:fld id="{70F590C6-BFDA-46BA-8593-EB8341455ED1}" type="slidenum">
              <a:rPr lang="en-US" smtClean="0"/>
              <a:t>28</a:t>
            </a:fld>
            <a:endParaRPr lang="en-US"/>
          </a:p>
        </p:txBody>
      </p:sp>
    </p:spTree>
    <p:extLst>
      <p:ext uri="{BB962C8B-B14F-4D97-AF65-F5344CB8AC3E}">
        <p14:creationId xmlns:p14="http://schemas.microsoft.com/office/powerpoint/2010/main" val="14963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30E30E-E66E-4B27-94FD-EBB4756096E1}"/>
              </a:ext>
            </a:extLst>
          </p:cNvPr>
          <p:cNvSpPr txBox="1"/>
          <p:nvPr/>
        </p:nvSpPr>
        <p:spPr>
          <a:xfrm>
            <a:off x="821313" y="758571"/>
            <a:ext cx="10489111" cy="830997"/>
          </a:xfrm>
          <a:prstGeom prst="rect">
            <a:avLst/>
          </a:prstGeom>
          <a:noFill/>
        </p:spPr>
        <p:txBody>
          <a:bodyPr wrap="square" rtlCol="0">
            <a:spAutoFit/>
          </a:bodyPr>
          <a:lstStyle/>
          <a:p>
            <a:r>
              <a:rPr lang="en-US" sz="2400" dirty="0"/>
              <a:t>Before we begin, we need to understand the distinction between the pressure and density of a fluid/gas in a close vessel (static) and an open-ended tube (dynamic).</a:t>
            </a:r>
          </a:p>
        </p:txBody>
      </p:sp>
      <p:grpSp>
        <p:nvGrpSpPr>
          <p:cNvPr id="16" name="Group 15">
            <a:extLst>
              <a:ext uri="{FF2B5EF4-FFF2-40B4-BE49-F238E27FC236}">
                <a16:creationId xmlns:a16="http://schemas.microsoft.com/office/drawing/2014/main" id="{40FFE278-AD3B-429B-A471-5F2E7DA2B0AB}"/>
              </a:ext>
            </a:extLst>
          </p:cNvPr>
          <p:cNvGrpSpPr/>
          <p:nvPr/>
        </p:nvGrpSpPr>
        <p:grpSpPr>
          <a:xfrm rot="16200000">
            <a:off x="2984396" y="1685596"/>
            <a:ext cx="1109414" cy="1764779"/>
            <a:chOff x="2589913" y="1106205"/>
            <a:chExt cx="1885071" cy="3040628"/>
          </a:xfrm>
        </p:grpSpPr>
        <p:sp>
          <p:nvSpPr>
            <p:cNvPr id="3" name="Rectangle: Rounded Corners 2">
              <a:extLst>
                <a:ext uri="{FF2B5EF4-FFF2-40B4-BE49-F238E27FC236}">
                  <a16:creationId xmlns:a16="http://schemas.microsoft.com/office/drawing/2014/main" id="{A1B4D922-E04F-4674-8CCA-F61E82D49188}"/>
                </a:ext>
              </a:extLst>
            </p:cNvPr>
            <p:cNvSpPr/>
            <p:nvPr/>
          </p:nvSpPr>
          <p:spPr>
            <a:xfrm>
              <a:off x="2589913" y="1106205"/>
              <a:ext cx="1885071" cy="304062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ED89B44-0A75-4F1C-A3F2-C6E544EF18E6}"/>
                </a:ext>
              </a:extLst>
            </p:cNvPr>
            <p:cNvSpPr/>
            <p:nvPr/>
          </p:nvSpPr>
          <p:spPr>
            <a:xfrm>
              <a:off x="3278974" y="121758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A5F755-7C5B-4B6C-899B-55C1EF56A77B}"/>
                </a:ext>
              </a:extLst>
            </p:cNvPr>
            <p:cNvSpPr/>
            <p:nvPr/>
          </p:nvSpPr>
          <p:spPr>
            <a:xfrm>
              <a:off x="3159972" y="220004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AF3E30C-C0BE-4510-90A7-7FBDB058EACE}"/>
                </a:ext>
              </a:extLst>
            </p:cNvPr>
            <p:cNvSpPr/>
            <p:nvPr/>
          </p:nvSpPr>
          <p:spPr>
            <a:xfrm>
              <a:off x="2842281" y="147079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40154F2-24F5-4BC1-8090-10E3CDE8FC60}"/>
                </a:ext>
              </a:extLst>
            </p:cNvPr>
            <p:cNvSpPr/>
            <p:nvPr/>
          </p:nvSpPr>
          <p:spPr>
            <a:xfrm>
              <a:off x="2716831" y="245518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56E960F-7F8B-4D32-89C6-0F7799F8C39E}"/>
                </a:ext>
              </a:extLst>
            </p:cNvPr>
            <p:cNvSpPr/>
            <p:nvPr/>
          </p:nvSpPr>
          <p:spPr>
            <a:xfrm>
              <a:off x="3391772" y="308819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0313B58-7D33-4F7F-8F83-AA9A60EC6248}"/>
                </a:ext>
              </a:extLst>
            </p:cNvPr>
            <p:cNvSpPr/>
            <p:nvPr/>
          </p:nvSpPr>
          <p:spPr>
            <a:xfrm>
              <a:off x="2997588" y="374524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ADBE41F-9B83-40D8-8712-7BA7F804BB0B}"/>
                </a:ext>
              </a:extLst>
            </p:cNvPr>
            <p:cNvSpPr/>
            <p:nvPr/>
          </p:nvSpPr>
          <p:spPr>
            <a:xfrm>
              <a:off x="3869184" y="138827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1F98CD2-19FB-4782-8B9E-2F21E421449C}"/>
                </a:ext>
              </a:extLst>
            </p:cNvPr>
            <p:cNvSpPr/>
            <p:nvPr/>
          </p:nvSpPr>
          <p:spPr>
            <a:xfrm>
              <a:off x="3913758" y="188070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4FE489-5564-46AC-882F-E06EA36CD111}"/>
                </a:ext>
              </a:extLst>
            </p:cNvPr>
            <p:cNvSpPr/>
            <p:nvPr/>
          </p:nvSpPr>
          <p:spPr>
            <a:xfrm>
              <a:off x="2912881" y="308153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799073-E5C3-4BDB-B556-51DD1AD5B0B0}"/>
                </a:ext>
              </a:extLst>
            </p:cNvPr>
            <p:cNvSpPr/>
            <p:nvPr/>
          </p:nvSpPr>
          <p:spPr>
            <a:xfrm>
              <a:off x="3842252" y="241876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77AE928-AF12-4F7E-B3E4-420B8B7A1CA9}"/>
                </a:ext>
              </a:extLst>
            </p:cNvPr>
            <p:cNvSpPr/>
            <p:nvPr/>
          </p:nvSpPr>
          <p:spPr>
            <a:xfrm>
              <a:off x="3913758" y="37962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1377983-5788-4C46-B0A2-62B22215E05A}"/>
                </a:ext>
              </a:extLst>
            </p:cNvPr>
            <p:cNvSpPr/>
            <p:nvPr/>
          </p:nvSpPr>
          <p:spPr>
            <a:xfrm>
              <a:off x="3947318" y="29797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0F919B1-660F-4376-8203-C49F8E8C07D5}"/>
              </a:ext>
            </a:extLst>
          </p:cNvPr>
          <p:cNvGrpSpPr/>
          <p:nvPr/>
        </p:nvGrpSpPr>
        <p:grpSpPr>
          <a:xfrm>
            <a:off x="5828177" y="2212561"/>
            <a:ext cx="3495504" cy="652083"/>
            <a:chOff x="3555581" y="1951992"/>
            <a:chExt cx="5080838" cy="1181529"/>
          </a:xfrm>
        </p:grpSpPr>
        <p:sp>
          <p:nvSpPr>
            <p:cNvPr id="17" name="Cylinder 16">
              <a:extLst>
                <a:ext uri="{FF2B5EF4-FFF2-40B4-BE49-F238E27FC236}">
                  <a16:creationId xmlns:a16="http://schemas.microsoft.com/office/drawing/2014/main" id="{63A18192-078A-4D87-88FC-9FA800942626}"/>
                </a:ext>
              </a:extLst>
            </p:cNvPr>
            <p:cNvSpPr/>
            <p:nvPr/>
          </p:nvSpPr>
          <p:spPr>
            <a:xfrm rot="5400000">
              <a:off x="5512190" y="9293"/>
              <a:ext cx="1167619" cy="508083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4745C1-B450-4466-BEAC-602E46C0D840}"/>
                </a:ext>
              </a:extLst>
            </p:cNvPr>
            <p:cNvSpPr/>
            <p:nvPr/>
          </p:nvSpPr>
          <p:spPr>
            <a:xfrm>
              <a:off x="5389692" y="256278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67287A2-60EE-476F-9A6A-61BF9E94E9C2}"/>
                </a:ext>
              </a:extLst>
            </p:cNvPr>
            <p:cNvSpPr/>
            <p:nvPr/>
          </p:nvSpPr>
          <p:spPr>
            <a:xfrm>
              <a:off x="6372191" y="20998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19CE73-6BA6-4808-ACD7-CB7C6C064E87}"/>
                </a:ext>
              </a:extLst>
            </p:cNvPr>
            <p:cNvSpPr/>
            <p:nvPr/>
          </p:nvSpPr>
          <p:spPr>
            <a:xfrm>
              <a:off x="3940178" y="242310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D4D9E35-FA79-44F7-82A6-7602FB893B72}"/>
                </a:ext>
              </a:extLst>
            </p:cNvPr>
            <p:cNvSpPr/>
            <p:nvPr/>
          </p:nvSpPr>
          <p:spPr>
            <a:xfrm>
              <a:off x="6769073" y="242310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6A9C33-E1DE-439F-8AA6-9126BC69C13F}"/>
                </a:ext>
              </a:extLst>
            </p:cNvPr>
            <p:cNvSpPr/>
            <p:nvPr/>
          </p:nvSpPr>
          <p:spPr>
            <a:xfrm>
              <a:off x="5817718" y="275563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CC003F-FEC4-428A-B3D5-9020B0C7026D}"/>
                </a:ext>
              </a:extLst>
            </p:cNvPr>
            <p:cNvSpPr/>
            <p:nvPr/>
          </p:nvSpPr>
          <p:spPr>
            <a:xfrm>
              <a:off x="6302016" y="264484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214820-4BC3-458B-9EB1-7301C80C0524}"/>
                </a:ext>
              </a:extLst>
            </p:cNvPr>
            <p:cNvSpPr/>
            <p:nvPr/>
          </p:nvSpPr>
          <p:spPr>
            <a:xfrm>
              <a:off x="5473093" y="210787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5169817-8FAF-4BC3-88F4-3711D9F451F6}"/>
                </a:ext>
              </a:extLst>
            </p:cNvPr>
            <p:cNvSpPr/>
            <p:nvPr/>
          </p:nvSpPr>
          <p:spPr>
            <a:xfrm>
              <a:off x="4433318" y="209134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07DB9F-8EA9-4FBF-9A80-E152DDAC66FA}"/>
                </a:ext>
              </a:extLst>
            </p:cNvPr>
            <p:cNvSpPr/>
            <p:nvPr/>
          </p:nvSpPr>
          <p:spPr>
            <a:xfrm>
              <a:off x="5934133" y="231887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DA5B7B-F76C-42E5-AAC4-96B7EDD4AD77}"/>
                </a:ext>
              </a:extLst>
            </p:cNvPr>
            <p:cNvSpPr/>
            <p:nvPr/>
          </p:nvSpPr>
          <p:spPr>
            <a:xfrm>
              <a:off x="4433318" y="262902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699934C-8A4D-4032-BE1D-164FC23FA304}"/>
                </a:ext>
              </a:extLst>
            </p:cNvPr>
            <p:cNvSpPr/>
            <p:nvPr/>
          </p:nvSpPr>
          <p:spPr>
            <a:xfrm>
              <a:off x="4914046" y="266800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E5F6AD6-9647-4DCD-9BF6-9C53B3E0CD92}"/>
                </a:ext>
              </a:extLst>
            </p:cNvPr>
            <p:cNvSpPr/>
            <p:nvPr/>
          </p:nvSpPr>
          <p:spPr>
            <a:xfrm>
              <a:off x="4959169" y="232664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155B2A95-D1D6-4B68-A2B5-693F5A48E698}"/>
                </a:ext>
              </a:extLst>
            </p:cNvPr>
            <p:cNvCxnSpPr>
              <a:cxnSpLocks/>
            </p:cNvCxnSpPr>
            <p:nvPr/>
          </p:nvCxnSpPr>
          <p:spPr>
            <a:xfrm>
              <a:off x="4573995" y="2745660"/>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29F096D-D253-44AB-B56D-CF11946A8D68}"/>
                </a:ext>
              </a:extLst>
            </p:cNvPr>
            <p:cNvCxnSpPr>
              <a:cxnSpLocks/>
            </p:cNvCxnSpPr>
            <p:nvPr/>
          </p:nvCxnSpPr>
          <p:spPr>
            <a:xfrm flipV="1">
              <a:off x="4080855" y="2344554"/>
              <a:ext cx="316908" cy="1994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9D1039D-4FF7-495D-967A-6064AC8FE05B}"/>
                </a:ext>
              </a:extLst>
            </p:cNvPr>
            <p:cNvCxnSpPr>
              <a:cxnSpLocks/>
            </p:cNvCxnSpPr>
            <p:nvPr/>
          </p:nvCxnSpPr>
          <p:spPr>
            <a:xfrm>
              <a:off x="4561583" y="2228177"/>
              <a:ext cx="293766" cy="18400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139D752-A83F-43BF-8296-0CC8EBA8C644}"/>
                </a:ext>
              </a:extLst>
            </p:cNvPr>
            <p:cNvCxnSpPr>
              <a:cxnSpLocks/>
            </p:cNvCxnSpPr>
            <p:nvPr/>
          </p:nvCxnSpPr>
          <p:spPr>
            <a:xfrm flipV="1">
              <a:off x="5613770" y="2107872"/>
              <a:ext cx="203948" cy="11867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7228E64-D646-4D71-8E59-6B940132DD2B}"/>
                </a:ext>
              </a:extLst>
            </p:cNvPr>
            <p:cNvCxnSpPr>
              <a:cxnSpLocks/>
            </p:cNvCxnSpPr>
            <p:nvPr/>
          </p:nvCxnSpPr>
          <p:spPr>
            <a:xfrm flipV="1">
              <a:off x="5098726" y="2184249"/>
              <a:ext cx="141797" cy="25672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F1678F4-FDCA-4905-A015-D02687A3B79F}"/>
                </a:ext>
              </a:extLst>
            </p:cNvPr>
            <p:cNvCxnSpPr>
              <a:cxnSpLocks/>
            </p:cNvCxnSpPr>
            <p:nvPr/>
          </p:nvCxnSpPr>
          <p:spPr>
            <a:xfrm>
              <a:off x="5064291" y="2775244"/>
              <a:ext cx="269129" cy="14596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4122727-B2EF-4CCF-AD87-779E09708370}"/>
                </a:ext>
              </a:extLst>
            </p:cNvPr>
            <p:cNvCxnSpPr>
              <a:cxnSpLocks/>
            </p:cNvCxnSpPr>
            <p:nvPr/>
          </p:nvCxnSpPr>
          <p:spPr>
            <a:xfrm flipH="1">
              <a:off x="5517361" y="2689388"/>
              <a:ext cx="12004" cy="31945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7902AAA-F639-4240-A395-6580471904BD}"/>
                </a:ext>
              </a:extLst>
            </p:cNvPr>
            <p:cNvCxnSpPr>
              <a:cxnSpLocks/>
            </p:cNvCxnSpPr>
            <p:nvPr/>
          </p:nvCxnSpPr>
          <p:spPr>
            <a:xfrm flipV="1">
              <a:off x="5934133" y="2676315"/>
              <a:ext cx="281354" cy="19595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556FE88-164F-404F-91A7-9AD27DDCBBE2}"/>
                </a:ext>
              </a:extLst>
            </p:cNvPr>
            <p:cNvCxnSpPr>
              <a:cxnSpLocks/>
            </p:cNvCxnSpPr>
            <p:nvPr/>
          </p:nvCxnSpPr>
          <p:spPr>
            <a:xfrm>
              <a:off x="6090230" y="2466759"/>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62BBCD0-257F-44E4-96EB-D3D9EE55AE90}"/>
                </a:ext>
              </a:extLst>
            </p:cNvPr>
            <p:cNvCxnSpPr>
              <a:cxnSpLocks/>
            </p:cNvCxnSpPr>
            <p:nvPr/>
          </p:nvCxnSpPr>
          <p:spPr>
            <a:xfrm>
              <a:off x="6485957" y="2774951"/>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3CD8C3C-FBEC-420E-A516-72D0651AA2FC}"/>
                </a:ext>
              </a:extLst>
            </p:cNvPr>
            <p:cNvCxnSpPr>
              <a:cxnSpLocks/>
            </p:cNvCxnSpPr>
            <p:nvPr/>
          </p:nvCxnSpPr>
          <p:spPr>
            <a:xfrm flipV="1">
              <a:off x="6909750" y="2326647"/>
              <a:ext cx="287349" cy="21730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88EB02A-044F-4EF3-B10D-69191C120493}"/>
                </a:ext>
              </a:extLst>
            </p:cNvPr>
            <p:cNvCxnSpPr>
              <a:cxnSpLocks/>
            </p:cNvCxnSpPr>
            <p:nvPr/>
          </p:nvCxnSpPr>
          <p:spPr>
            <a:xfrm>
              <a:off x="6509403" y="2205339"/>
              <a:ext cx="259670" cy="1899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2" name="Cloud 41">
              <a:extLst>
                <a:ext uri="{FF2B5EF4-FFF2-40B4-BE49-F238E27FC236}">
                  <a16:creationId xmlns:a16="http://schemas.microsoft.com/office/drawing/2014/main" id="{8D74EED0-E225-42C0-924F-8EB21B65E7A7}"/>
                </a:ext>
              </a:extLst>
            </p:cNvPr>
            <p:cNvSpPr/>
            <p:nvPr/>
          </p:nvSpPr>
          <p:spPr>
            <a:xfrm>
              <a:off x="3682189" y="1951992"/>
              <a:ext cx="3845904" cy="1181491"/>
            </a:xfrm>
            <a:prstGeom prst="cloud">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5BAADB6C-7B28-4A38-9C5B-9C2C798A9B4E}"/>
                </a:ext>
              </a:extLst>
            </p:cNvPr>
            <p:cNvSpPr/>
            <p:nvPr/>
          </p:nvSpPr>
          <p:spPr>
            <a:xfrm rot="16200000">
              <a:off x="7624964" y="2206518"/>
              <a:ext cx="645970" cy="727169"/>
            </a:xfrm>
            <a:prstGeom prst="downArrow">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F3252AFB-E675-4CAC-A6B2-250F9B90CB59}"/>
              </a:ext>
            </a:extLst>
          </p:cNvPr>
          <p:cNvSpPr txBox="1"/>
          <p:nvPr/>
        </p:nvSpPr>
        <p:spPr>
          <a:xfrm>
            <a:off x="821313" y="4220836"/>
            <a:ext cx="10489110" cy="1938992"/>
          </a:xfrm>
          <a:prstGeom prst="rect">
            <a:avLst/>
          </a:prstGeom>
          <a:noFill/>
        </p:spPr>
        <p:txBody>
          <a:bodyPr wrap="square" rtlCol="0">
            <a:spAutoFit/>
          </a:bodyPr>
          <a:lstStyle/>
          <a:p>
            <a:r>
              <a:rPr lang="en-US" sz="2400" dirty="0"/>
              <a:t>In aerodynamics, when a flow is </a:t>
            </a:r>
            <a:r>
              <a:rPr lang="en-US" sz="2400" b="1" dirty="0"/>
              <a:t>subsonic</a:t>
            </a:r>
            <a:r>
              <a:rPr lang="en-US" sz="2400" dirty="0"/>
              <a:t> (below the speed of sound) the air can be considered to be “</a:t>
            </a:r>
            <a:r>
              <a:rPr lang="en-US" sz="2400" b="1" dirty="0"/>
              <a:t>incompressible</a:t>
            </a:r>
            <a:r>
              <a:rPr lang="en-US" sz="2400" dirty="0"/>
              <a:t>” – meaning its density doesn’t change.  </a:t>
            </a:r>
            <a:r>
              <a:rPr lang="en-US" sz="2400" dirty="0">
                <a:solidFill>
                  <a:srgbClr val="FF0000"/>
                </a:solidFill>
              </a:rPr>
              <a:t>Confusion can emerge due to the fact that we know there are “air compressors” which are used to fill things like SCUBA tanks and car tires.  If we used air compressors on a daily basis, how can we say air in incompressible?</a:t>
            </a:r>
          </a:p>
        </p:txBody>
      </p:sp>
      <p:sp>
        <p:nvSpPr>
          <p:cNvPr id="46" name="TextBox 45">
            <a:extLst>
              <a:ext uri="{FF2B5EF4-FFF2-40B4-BE49-F238E27FC236}">
                <a16:creationId xmlns:a16="http://schemas.microsoft.com/office/drawing/2014/main" id="{F7B4F523-47E5-482D-B0B4-CF597297F100}"/>
              </a:ext>
            </a:extLst>
          </p:cNvPr>
          <p:cNvSpPr txBox="1"/>
          <p:nvPr/>
        </p:nvSpPr>
        <p:spPr>
          <a:xfrm>
            <a:off x="2355661" y="3412941"/>
            <a:ext cx="2419643" cy="369332"/>
          </a:xfrm>
          <a:prstGeom prst="rect">
            <a:avLst/>
          </a:prstGeom>
          <a:noFill/>
        </p:spPr>
        <p:txBody>
          <a:bodyPr wrap="square" rtlCol="0">
            <a:spAutoFit/>
          </a:bodyPr>
          <a:lstStyle/>
          <a:p>
            <a:pPr algn="ctr"/>
            <a:r>
              <a:rPr lang="en-US" dirty="0"/>
              <a:t>Enclosed Container</a:t>
            </a:r>
          </a:p>
        </p:txBody>
      </p:sp>
      <p:sp>
        <p:nvSpPr>
          <p:cNvPr id="47" name="TextBox 46">
            <a:extLst>
              <a:ext uri="{FF2B5EF4-FFF2-40B4-BE49-F238E27FC236}">
                <a16:creationId xmlns:a16="http://schemas.microsoft.com/office/drawing/2014/main" id="{DBCE49B5-01C1-4FFC-AA23-1BDFA1EFDF0D}"/>
              </a:ext>
            </a:extLst>
          </p:cNvPr>
          <p:cNvSpPr txBox="1"/>
          <p:nvPr/>
        </p:nvSpPr>
        <p:spPr>
          <a:xfrm>
            <a:off x="6254746" y="3412941"/>
            <a:ext cx="2419643" cy="369332"/>
          </a:xfrm>
          <a:prstGeom prst="rect">
            <a:avLst/>
          </a:prstGeom>
          <a:noFill/>
        </p:spPr>
        <p:txBody>
          <a:bodyPr wrap="square" rtlCol="0">
            <a:spAutoFit/>
          </a:bodyPr>
          <a:lstStyle/>
          <a:p>
            <a:pPr algn="ctr"/>
            <a:r>
              <a:rPr lang="en-US" dirty="0"/>
              <a:t>Pipe</a:t>
            </a:r>
          </a:p>
        </p:txBody>
      </p:sp>
      <p:sp>
        <p:nvSpPr>
          <p:cNvPr id="48" name="Slide Number Placeholder 47">
            <a:extLst>
              <a:ext uri="{FF2B5EF4-FFF2-40B4-BE49-F238E27FC236}">
                <a16:creationId xmlns:a16="http://schemas.microsoft.com/office/drawing/2014/main" id="{1C626513-1FAD-465E-BBB6-A7B55B8C45A1}"/>
              </a:ext>
            </a:extLst>
          </p:cNvPr>
          <p:cNvSpPr>
            <a:spLocks noGrp="1"/>
          </p:cNvSpPr>
          <p:nvPr>
            <p:ph type="sldNum" sz="quarter" idx="12"/>
          </p:nvPr>
        </p:nvSpPr>
        <p:spPr/>
        <p:txBody>
          <a:bodyPr/>
          <a:lstStyle/>
          <a:p>
            <a:fld id="{70F590C6-BFDA-46BA-8593-EB8341455ED1}" type="slidenum">
              <a:rPr lang="en-US" smtClean="0"/>
              <a:t>29</a:t>
            </a:fld>
            <a:endParaRPr lang="en-US"/>
          </a:p>
        </p:txBody>
      </p:sp>
    </p:spTree>
    <p:extLst>
      <p:ext uri="{BB962C8B-B14F-4D97-AF65-F5344CB8AC3E}">
        <p14:creationId xmlns:p14="http://schemas.microsoft.com/office/powerpoint/2010/main" val="39445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A21065-4861-4811-BE29-480A126B3E12}"/>
              </a:ext>
            </a:extLst>
          </p:cNvPr>
          <p:cNvSpPr txBox="1"/>
          <p:nvPr/>
        </p:nvSpPr>
        <p:spPr>
          <a:xfrm>
            <a:off x="1819421" y="210752"/>
            <a:ext cx="8553157" cy="584775"/>
          </a:xfrm>
          <a:prstGeom prst="rect">
            <a:avLst/>
          </a:prstGeom>
          <a:noFill/>
        </p:spPr>
        <p:txBody>
          <a:bodyPr wrap="square" rtlCol="0">
            <a:spAutoFit/>
          </a:bodyPr>
          <a:lstStyle/>
          <a:p>
            <a:pPr algn="ctr"/>
            <a:r>
              <a:rPr lang="en-US" sz="3200" dirty="0">
                <a:solidFill>
                  <a:srgbClr val="FF0000"/>
                </a:solidFill>
              </a:rPr>
              <a:t>Theoretical Ground Rules</a:t>
            </a:r>
          </a:p>
        </p:txBody>
      </p:sp>
      <p:sp>
        <p:nvSpPr>
          <p:cNvPr id="10" name="TextBox 9">
            <a:extLst>
              <a:ext uri="{FF2B5EF4-FFF2-40B4-BE49-F238E27FC236}">
                <a16:creationId xmlns:a16="http://schemas.microsoft.com/office/drawing/2014/main" id="{C340AA3C-66D3-4085-8E7D-E457975FDE0C}"/>
              </a:ext>
            </a:extLst>
          </p:cNvPr>
          <p:cNvSpPr txBox="1"/>
          <p:nvPr/>
        </p:nvSpPr>
        <p:spPr>
          <a:xfrm>
            <a:off x="1181686" y="2416771"/>
            <a:ext cx="9875520"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t>Steady</a:t>
            </a:r>
            <a:r>
              <a:rPr lang="en-US" sz="2400" dirty="0"/>
              <a:t> – When a fluid particle passes a specific point on a streamline its velocity and direction will be the same as the particle that previously passed that same point</a:t>
            </a:r>
          </a:p>
        </p:txBody>
      </p:sp>
      <p:sp>
        <p:nvSpPr>
          <p:cNvPr id="6" name="TextBox 5">
            <a:extLst>
              <a:ext uri="{FF2B5EF4-FFF2-40B4-BE49-F238E27FC236}">
                <a16:creationId xmlns:a16="http://schemas.microsoft.com/office/drawing/2014/main" id="{7C73637C-8850-4088-AD06-56C6671A5983}"/>
              </a:ext>
            </a:extLst>
          </p:cNvPr>
          <p:cNvSpPr txBox="1"/>
          <p:nvPr/>
        </p:nvSpPr>
        <p:spPr>
          <a:xfrm>
            <a:off x="1181686" y="3676234"/>
            <a:ext cx="9318242"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t>Incompressible</a:t>
            </a:r>
            <a:r>
              <a:rPr lang="en-US" sz="2400" dirty="0"/>
              <a:t> – the density of the fluid/gas does not change as it moves through the system</a:t>
            </a:r>
          </a:p>
        </p:txBody>
      </p:sp>
      <p:sp>
        <p:nvSpPr>
          <p:cNvPr id="7" name="TextBox 6">
            <a:extLst>
              <a:ext uri="{FF2B5EF4-FFF2-40B4-BE49-F238E27FC236}">
                <a16:creationId xmlns:a16="http://schemas.microsoft.com/office/drawing/2014/main" id="{FBC439E5-89BB-40D3-97BE-B6F43B9E7C38}"/>
              </a:ext>
            </a:extLst>
          </p:cNvPr>
          <p:cNvSpPr txBox="1"/>
          <p:nvPr/>
        </p:nvSpPr>
        <p:spPr>
          <a:xfrm>
            <a:off x="1181686" y="4598333"/>
            <a:ext cx="9318242"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Nonviscous</a:t>
            </a:r>
            <a:r>
              <a:rPr lang="en-US" sz="2400" dirty="0"/>
              <a:t> – the fluid/gas particles slip past one another with no friction</a:t>
            </a:r>
          </a:p>
        </p:txBody>
      </p:sp>
      <p:sp>
        <p:nvSpPr>
          <p:cNvPr id="8" name="TextBox 7">
            <a:extLst>
              <a:ext uri="{FF2B5EF4-FFF2-40B4-BE49-F238E27FC236}">
                <a16:creationId xmlns:a16="http://schemas.microsoft.com/office/drawing/2014/main" id="{EB7F9AD8-5F47-4314-A178-B2CE48B0FA96}"/>
              </a:ext>
            </a:extLst>
          </p:cNvPr>
          <p:cNvSpPr txBox="1"/>
          <p:nvPr/>
        </p:nvSpPr>
        <p:spPr>
          <a:xfrm>
            <a:off x="1181686" y="5525091"/>
            <a:ext cx="9318242"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Irrotational</a:t>
            </a:r>
            <a:r>
              <a:rPr lang="en-US" sz="2400" dirty="0"/>
              <a:t> – the flow is not swirling or turbulent</a:t>
            </a:r>
          </a:p>
        </p:txBody>
      </p:sp>
      <p:sp>
        <p:nvSpPr>
          <p:cNvPr id="2" name="TextBox 1">
            <a:extLst>
              <a:ext uri="{FF2B5EF4-FFF2-40B4-BE49-F238E27FC236}">
                <a16:creationId xmlns:a16="http://schemas.microsoft.com/office/drawing/2014/main" id="{50488802-FAF7-4A7C-9247-38E3290BA245}"/>
              </a:ext>
            </a:extLst>
          </p:cNvPr>
          <p:cNvSpPr txBox="1"/>
          <p:nvPr/>
        </p:nvSpPr>
        <p:spPr>
          <a:xfrm>
            <a:off x="1181686" y="900330"/>
            <a:ext cx="9650437" cy="830997"/>
          </a:xfrm>
          <a:prstGeom prst="rect">
            <a:avLst/>
          </a:prstGeom>
          <a:noFill/>
        </p:spPr>
        <p:txBody>
          <a:bodyPr wrap="square" rtlCol="0">
            <a:spAutoFit/>
          </a:bodyPr>
          <a:lstStyle/>
          <a:p>
            <a:r>
              <a:rPr lang="en-US" sz="2400" dirty="0"/>
              <a:t>This lesson requires that we assume some basic characteristics for the airflow:</a:t>
            </a:r>
          </a:p>
        </p:txBody>
      </p:sp>
      <p:sp>
        <p:nvSpPr>
          <p:cNvPr id="13" name="TextBox 12">
            <a:extLst>
              <a:ext uri="{FF2B5EF4-FFF2-40B4-BE49-F238E27FC236}">
                <a16:creationId xmlns:a16="http://schemas.microsoft.com/office/drawing/2014/main" id="{2DBDB37C-8B33-400C-BE4C-8E2546B26AB1}"/>
              </a:ext>
            </a:extLst>
          </p:cNvPr>
          <p:cNvSpPr txBox="1"/>
          <p:nvPr/>
        </p:nvSpPr>
        <p:spPr>
          <a:xfrm>
            <a:off x="1181686" y="1836130"/>
            <a:ext cx="9318242"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Subsonic</a:t>
            </a:r>
            <a:r>
              <a:rPr lang="en-US" sz="2400" dirty="0"/>
              <a:t> – the velocity of the fluid/gas is less than the speed of sound  </a:t>
            </a:r>
          </a:p>
        </p:txBody>
      </p:sp>
      <p:sp>
        <p:nvSpPr>
          <p:cNvPr id="4" name="Slide Number Placeholder 3">
            <a:extLst>
              <a:ext uri="{FF2B5EF4-FFF2-40B4-BE49-F238E27FC236}">
                <a16:creationId xmlns:a16="http://schemas.microsoft.com/office/drawing/2014/main" id="{C31736CE-CE9D-4184-BC45-25725CE2CC63}"/>
              </a:ext>
            </a:extLst>
          </p:cNvPr>
          <p:cNvSpPr>
            <a:spLocks noGrp="1"/>
          </p:cNvSpPr>
          <p:nvPr>
            <p:ph type="sldNum" sz="quarter" idx="12"/>
          </p:nvPr>
        </p:nvSpPr>
        <p:spPr/>
        <p:txBody>
          <a:bodyPr/>
          <a:lstStyle/>
          <a:p>
            <a:fld id="{70F590C6-BFDA-46BA-8593-EB8341455ED1}" type="slidenum">
              <a:rPr lang="en-US" smtClean="0"/>
              <a:t>3</a:t>
            </a:fld>
            <a:endParaRPr lang="en-US"/>
          </a:p>
        </p:txBody>
      </p:sp>
    </p:spTree>
    <p:extLst>
      <p:ext uri="{BB962C8B-B14F-4D97-AF65-F5344CB8AC3E}">
        <p14:creationId xmlns:p14="http://schemas.microsoft.com/office/powerpoint/2010/main" val="87201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3F9808-2521-4C83-9090-A058A95A358E}"/>
              </a:ext>
            </a:extLst>
          </p:cNvPr>
          <p:cNvSpPr txBox="1"/>
          <p:nvPr/>
        </p:nvSpPr>
        <p:spPr>
          <a:xfrm>
            <a:off x="1425524" y="1392702"/>
            <a:ext cx="9340947" cy="1200329"/>
          </a:xfrm>
          <a:prstGeom prst="rect">
            <a:avLst/>
          </a:prstGeom>
          <a:noFill/>
        </p:spPr>
        <p:txBody>
          <a:bodyPr wrap="square" rtlCol="0">
            <a:spAutoFit/>
          </a:bodyPr>
          <a:lstStyle/>
          <a:p>
            <a:r>
              <a:rPr lang="en-US" sz="2400" dirty="0"/>
              <a:t>First, let’s look at the case of a sealed container.  In this situation the fluid/gas is considered to be </a:t>
            </a:r>
            <a:r>
              <a:rPr lang="en-US" sz="2400" b="1" dirty="0"/>
              <a:t>static</a:t>
            </a:r>
            <a:r>
              <a:rPr lang="en-US" sz="2400" dirty="0"/>
              <a:t> – which means the fluid is not moving of flowing…</a:t>
            </a:r>
          </a:p>
        </p:txBody>
      </p:sp>
      <p:sp>
        <p:nvSpPr>
          <p:cNvPr id="3" name="TextBox 2">
            <a:extLst>
              <a:ext uri="{FF2B5EF4-FFF2-40B4-BE49-F238E27FC236}">
                <a16:creationId xmlns:a16="http://schemas.microsoft.com/office/drawing/2014/main" id="{9960D98F-ABA4-4FC7-A5B4-022FE10B2462}"/>
              </a:ext>
            </a:extLst>
          </p:cNvPr>
          <p:cNvSpPr txBox="1"/>
          <p:nvPr/>
        </p:nvSpPr>
        <p:spPr>
          <a:xfrm>
            <a:off x="2881531" y="267287"/>
            <a:ext cx="6428935" cy="646331"/>
          </a:xfrm>
          <a:prstGeom prst="rect">
            <a:avLst/>
          </a:prstGeom>
          <a:noFill/>
        </p:spPr>
        <p:txBody>
          <a:bodyPr wrap="square" rtlCol="0">
            <a:spAutoFit/>
          </a:bodyPr>
          <a:lstStyle/>
          <a:p>
            <a:pPr algn="ctr"/>
            <a:r>
              <a:rPr lang="en-US" sz="3600" dirty="0"/>
              <a:t>Static Pressure</a:t>
            </a:r>
          </a:p>
        </p:txBody>
      </p:sp>
      <p:sp>
        <p:nvSpPr>
          <p:cNvPr id="4" name="Slide Number Placeholder 3">
            <a:extLst>
              <a:ext uri="{FF2B5EF4-FFF2-40B4-BE49-F238E27FC236}">
                <a16:creationId xmlns:a16="http://schemas.microsoft.com/office/drawing/2014/main" id="{C4C13CBB-875F-4365-8A28-3416819028E6}"/>
              </a:ext>
            </a:extLst>
          </p:cNvPr>
          <p:cNvSpPr>
            <a:spLocks noGrp="1"/>
          </p:cNvSpPr>
          <p:nvPr>
            <p:ph type="sldNum" sz="quarter" idx="12"/>
          </p:nvPr>
        </p:nvSpPr>
        <p:spPr/>
        <p:txBody>
          <a:bodyPr/>
          <a:lstStyle/>
          <a:p>
            <a:fld id="{70F590C6-BFDA-46BA-8593-EB8341455ED1}" type="slidenum">
              <a:rPr lang="en-US" smtClean="0"/>
              <a:t>30</a:t>
            </a:fld>
            <a:endParaRPr lang="en-US"/>
          </a:p>
        </p:txBody>
      </p:sp>
      <p:sp>
        <p:nvSpPr>
          <p:cNvPr id="5" name="TextBox 4">
            <a:extLst>
              <a:ext uri="{FF2B5EF4-FFF2-40B4-BE49-F238E27FC236}">
                <a16:creationId xmlns:a16="http://schemas.microsoft.com/office/drawing/2014/main" id="{C5E61FF1-1635-4FFD-B536-7D3AA3434484}"/>
              </a:ext>
            </a:extLst>
          </p:cNvPr>
          <p:cNvSpPr txBox="1"/>
          <p:nvPr/>
        </p:nvSpPr>
        <p:spPr>
          <a:xfrm>
            <a:off x="1425524" y="2828835"/>
            <a:ext cx="9505073" cy="830997"/>
          </a:xfrm>
          <a:prstGeom prst="rect">
            <a:avLst/>
          </a:prstGeom>
          <a:noFill/>
        </p:spPr>
        <p:txBody>
          <a:bodyPr wrap="square" rtlCol="0">
            <a:spAutoFit/>
          </a:bodyPr>
          <a:lstStyle/>
          <a:p>
            <a:r>
              <a:rPr lang="en-US" sz="2400" dirty="0"/>
              <a:t>A simple experiment can be conducted to prove that air can be compressed.  </a:t>
            </a:r>
          </a:p>
        </p:txBody>
      </p:sp>
    </p:spTree>
    <p:extLst>
      <p:ext uri="{BB962C8B-B14F-4D97-AF65-F5344CB8AC3E}">
        <p14:creationId xmlns:p14="http://schemas.microsoft.com/office/powerpoint/2010/main" val="268035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50F7FC4-B3F0-4D10-80EE-F7892815579E}"/>
              </a:ext>
            </a:extLst>
          </p:cNvPr>
          <p:cNvGrpSpPr/>
          <p:nvPr/>
        </p:nvGrpSpPr>
        <p:grpSpPr>
          <a:xfrm>
            <a:off x="2785241" y="1200132"/>
            <a:ext cx="1380092" cy="2103629"/>
            <a:chOff x="2589913" y="1106205"/>
            <a:chExt cx="1885071" cy="3040628"/>
          </a:xfrm>
        </p:grpSpPr>
        <p:sp>
          <p:nvSpPr>
            <p:cNvPr id="2" name="Rectangle: Rounded Corners 1">
              <a:extLst>
                <a:ext uri="{FF2B5EF4-FFF2-40B4-BE49-F238E27FC236}">
                  <a16:creationId xmlns:a16="http://schemas.microsoft.com/office/drawing/2014/main" id="{BCCA4121-C2A6-4605-8181-CE697F33EF18}"/>
                </a:ext>
              </a:extLst>
            </p:cNvPr>
            <p:cNvSpPr/>
            <p:nvPr/>
          </p:nvSpPr>
          <p:spPr>
            <a:xfrm>
              <a:off x="2589913" y="1106205"/>
              <a:ext cx="1885071" cy="304062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F5FD30C-B46A-4430-9452-4FB507D65072}"/>
                </a:ext>
              </a:extLst>
            </p:cNvPr>
            <p:cNvSpPr/>
            <p:nvPr/>
          </p:nvSpPr>
          <p:spPr>
            <a:xfrm>
              <a:off x="3278974" y="121758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09E6196-A58B-4174-9492-B8F5F8C24843}"/>
                </a:ext>
              </a:extLst>
            </p:cNvPr>
            <p:cNvSpPr/>
            <p:nvPr/>
          </p:nvSpPr>
          <p:spPr>
            <a:xfrm>
              <a:off x="3159972" y="220004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381EBEE-9093-4849-BCC5-4235C61AEF3E}"/>
                </a:ext>
              </a:extLst>
            </p:cNvPr>
            <p:cNvSpPr/>
            <p:nvPr/>
          </p:nvSpPr>
          <p:spPr>
            <a:xfrm>
              <a:off x="2842281" y="147079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8CCF915-A81B-45C4-9085-63CBE8B55CCC}"/>
                </a:ext>
              </a:extLst>
            </p:cNvPr>
            <p:cNvSpPr/>
            <p:nvPr/>
          </p:nvSpPr>
          <p:spPr>
            <a:xfrm>
              <a:off x="2716831" y="245518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B109773-EBB7-4E69-BD7D-EF2C9FFDB23C}"/>
                </a:ext>
              </a:extLst>
            </p:cNvPr>
            <p:cNvSpPr/>
            <p:nvPr/>
          </p:nvSpPr>
          <p:spPr>
            <a:xfrm>
              <a:off x="3391772" y="308819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21C6875-84C0-46D3-9AEC-2EDB14F9759E}"/>
                </a:ext>
              </a:extLst>
            </p:cNvPr>
            <p:cNvSpPr/>
            <p:nvPr/>
          </p:nvSpPr>
          <p:spPr>
            <a:xfrm>
              <a:off x="2997588" y="374524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29D9CE2-64DA-4012-9030-5B498CDDBD00}"/>
                </a:ext>
              </a:extLst>
            </p:cNvPr>
            <p:cNvSpPr/>
            <p:nvPr/>
          </p:nvSpPr>
          <p:spPr>
            <a:xfrm>
              <a:off x="3869184" y="138827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FA8666-928D-4D01-B7E5-5CB095EB00AC}"/>
                </a:ext>
              </a:extLst>
            </p:cNvPr>
            <p:cNvSpPr/>
            <p:nvPr/>
          </p:nvSpPr>
          <p:spPr>
            <a:xfrm>
              <a:off x="3913758" y="188070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6F7C7B7-9B4C-46BF-8B92-5814C9AA2088}"/>
                </a:ext>
              </a:extLst>
            </p:cNvPr>
            <p:cNvSpPr/>
            <p:nvPr/>
          </p:nvSpPr>
          <p:spPr>
            <a:xfrm>
              <a:off x="2912881" y="308153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E37BD6A-75AF-49DF-A043-7DFE98747DD7}"/>
                </a:ext>
              </a:extLst>
            </p:cNvPr>
            <p:cNvSpPr/>
            <p:nvPr/>
          </p:nvSpPr>
          <p:spPr>
            <a:xfrm>
              <a:off x="3842252" y="241876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00A4468-6CDE-4C48-8CCC-93E7AD9F1D24}"/>
                </a:ext>
              </a:extLst>
            </p:cNvPr>
            <p:cNvSpPr/>
            <p:nvPr/>
          </p:nvSpPr>
          <p:spPr>
            <a:xfrm>
              <a:off x="3913758" y="37962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12AD751-283C-4763-B4C8-7641826234CC}"/>
                </a:ext>
              </a:extLst>
            </p:cNvPr>
            <p:cNvSpPr/>
            <p:nvPr/>
          </p:nvSpPr>
          <p:spPr>
            <a:xfrm>
              <a:off x="3947318" y="29797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2EFB54CA-D3CC-472F-A799-1B03DE851476}"/>
              </a:ext>
            </a:extLst>
          </p:cNvPr>
          <p:cNvSpPr txBox="1"/>
          <p:nvPr/>
        </p:nvSpPr>
        <p:spPr>
          <a:xfrm>
            <a:off x="2658670" y="3538677"/>
            <a:ext cx="2461847" cy="400110"/>
          </a:xfrm>
          <a:prstGeom prst="rect">
            <a:avLst/>
          </a:prstGeom>
          <a:noFill/>
        </p:spPr>
        <p:txBody>
          <a:bodyPr wrap="square" rtlCol="0">
            <a:spAutoFit/>
          </a:bodyPr>
          <a:lstStyle/>
          <a:p>
            <a:r>
              <a:rPr lang="en-US" sz="2000" dirty="0"/>
              <a:t>Low Pressure</a:t>
            </a:r>
          </a:p>
        </p:txBody>
      </p:sp>
      <p:sp>
        <p:nvSpPr>
          <p:cNvPr id="56" name="TextBox 55">
            <a:extLst>
              <a:ext uri="{FF2B5EF4-FFF2-40B4-BE49-F238E27FC236}">
                <a16:creationId xmlns:a16="http://schemas.microsoft.com/office/drawing/2014/main" id="{1239CC1B-4C65-4CAC-A959-9904EDAA64EC}"/>
              </a:ext>
            </a:extLst>
          </p:cNvPr>
          <p:cNvSpPr txBox="1"/>
          <p:nvPr/>
        </p:nvSpPr>
        <p:spPr>
          <a:xfrm>
            <a:off x="6922940" y="3512992"/>
            <a:ext cx="2461847" cy="400110"/>
          </a:xfrm>
          <a:prstGeom prst="rect">
            <a:avLst/>
          </a:prstGeom>
          <a:noFill/>
        </p:spPr>
        <p:txBody>
          <a:bodyPr wrap="square" rtlCol="0">
            <a:spAutoFit/>
          </a:bodyPr>
          <a:lstStyle/>
          <a:p>
            <a:r>
              <a:rPr lang="en-US" sz="2000" dirty="0"/>
              <a:t>High Pressure</a:t>
            </a:r>
          </a:p>
        </p:txBody>
      </p:sp>
      <p:sp>
        <p:nvSpPr>
          <p:cNvPr id="57" name="TextBox 56">
            <a:extLst>
              <a:ext uri="{FF2B5EF4-FFF2-40B4-BE49-F238E27FC236}">
                <a16:creationId xmlns:a16="http://schemas.microsoft.com/office/drawing/2014/main" id="{80465F2A-F002-40CC-8E06-EBBD6EAF18F8}"/>
              </a:ext>
            </a:extLst>
          </p:cNvPr>
          <p:cNvSpPr txBox="1"/>
          <p:nvPr/>
        </p:nvSpPr>
        <p:spPr>
          <a:xfrm>
            <a:off x="1736668" y="3911465"/>
            <a:ext cx="4114165" cy="400110"/>
          </a:xfrm>
          <a:prstGeom prst="rect">
            <a:avLst/>
          </a:prstGeom>
          <a:noFill/>
        </p:spPr>
        <p:txBody>
          <a:bodyPr wrap="square" rtlCol="0">
            <a:spAutoFit/>
          </a:bodyPr>
          <a:lstStyle/>
          <a:p>
            <a:r>
              <a:rPr lang="en-US" sz="2000" dirty="0"/>
              <a:t>Density = 12 Units / Container</a:t>
            </a:r>
          </a:p>
        </p:txBody>
      </p:sp>
      <p:sp>
        <p:nvSpPr>
          <p:cNvPr id="58" name="TextBox 57">
            <a:extLst>
              <a:ext uri="{FF2B5EF4-FFF2-40B4-BE49-F238E27FC236}">
                <a16:creationId xmlns:a16="http://schemas.microsoft.com/office/drawing/2014/main" id="{DF887F0E-39C0-49A5-9144-7B23C41691D9}"/>
              </a:ext>
            </a:extLst>
          </p:cNvPr>
          <p:cNvSpPr txBox="1"/>
          <p:nvPr/>
        </p:nvSpPr>
        <p:spPr>
          <a:xfrm>
            <a:off x="6047567" y="3907842"/>
            <a:ext cx="4114165" cy="400110"/>
          </a:xfrm>
          <a:prstGeom prst="rect">
            <a:avLst/>
          </a:prstGeom>
          <a:noFill/>
        </p:spPr>
        <p:txBody>
          <a:bodyPr wrap="square" rtlCol="0">
            <a:spAutoFit/>
          </a:bodyPr>
          <a:lstStyle/>
          <a:p>
            <a:r>
              <a:rPr lang="en-US" sz="2000" dirty="0"/>
              <a:t>Density = 36 Units / Container</a:t>
            </a:r>
          </a:p>
        </p:txBody>
      </p:sp>
      <p:sp>
        <p:nvSpPr>
          <p:cNvPr id="59" name="TextBox 58">
            <a:extLst>
              <a:ext uri="{FF2B5EF4-FFF2-40B4-BE49-F238E27FC236}">
                <a16:creationId xmlns:a16="http://schemas.microsoft.com/office/drawing/2014/main" id="{939B6AF3-C4E3-4709-9436-E9FBC1A47CC4}"/>
              </a:ext>
            </a:extLst>
          </p:cNvPr>
          <p:cNvSpPr txBox="1"/>
          <p:nvPr/>
        </p:nvSpPr>
        <p:spPr>
          <a:xfrm>
            <a:off x="1819421" y="168608"/>
            <a:ext cx="8553157" cy="584775"/>
          </a:xfrm>
          <a:prstGeom prst="rect">
            <a:avLst/>
          </a:prstGeom>
          <a:noFill/>
        </p:spPr>
        <p:txBody>
          <a:bodyPr wrap="square" rtlCol="0">
            <a:spAutoFit/>
          </a:bodyPr>
          <a:lstStyle/>
          <a:p>
            <a:pPr algn="ctr"/>
            <a:r>
              <a:rPr lang="en-US" sz="3200" dirty="0">
                <a:solidFill>
                  <a:srgbClr val="FF0000"/>
                </a:solidFill>
              </a:rPr>
              <a:t>Pressure and Density in a Closed Container</a:t>
            </a:r>
          </a:p>
        </p:txBody>
      </p:sp>
      <p:sp>
        <p:nvSpPr>
          <p:cNvPr id="60" name="TextBox 59">
            <a:extLst>
              <a:ext uri="{FF2B5EF4-FFF2-40B4-BE49-F238E27FC236}">
                <a16:creationId xmlns:a16="http://schemas.microsoft.com/office/drawing/2014/main" id="{A01F3B4F-CAE5-4659-BCEB-0A1A55738A52}"/>
              </a:ext>
            </a:extLst>
          </p:cNvPr>
          <p:cNvSpPr txBox="1"/>
          <p:nvPr/>
        </p:nvSpPr>
        <p:spPr>
          <a:xfrm>
            <a:off x="932557" y="4760391"/>
            <a:ext cx="10361666" cy="1200329"/>
          </a:xfrm>
          <a:prstGeom prst="rect">
            <a:avLst/>
          </a:prstGeom>
          <a:noFill/>
        </p:spPr>
        <p:txBody>
          <a:bodyPr wrap="square" rtlCol="0">
            <a:spAutoFit/>
          </a:bodyPr>
          <a:lstStyle/>
          <a:p>
            <a:r>
              <a:rPr lang="en-US" sz="2400" dirty="0"/>
              <a:t>More gas molecules are pumped into the container on the right so the pressure is higher.  Also, </a:t>
            </a:r>
            <a:r>
              <a:rPr lang="en-US" sz="2400" b="1" dirty="0"/>
              <a:t>more molecules = more mass</a:t>
            </a:r>
            <a:r>
              <a:rPr lang="en-US" sz="2400" dirty="0"/>
              <a:t> and </a:t>
            </a:r>
            <a:r>
              <a:rPr lang="en-US" sz="2400" b="1" dirty="0"/>
              <a:t>more mass per volume = higher density</a:t>
            </a:r>
            <a:r>
              <a:rPr lang="en-US" sz="2400" dirty="0"/>
              <a:t>.</a:t>
            </a:r>
          </a:p>
        </p:txBody>
      </p:sp>
      <p:grpSp>
        <p:nvGrpSpPr>
          <p:cNvPr id="62" name="Group 61">
            <a:extLst>
              <a:ext uri="{FF2B5EF4-FFF2-40B4-BE49-F238E27FC236}">
                <a16:creationId xmlns:a16="http://schemas.microsoft.com/office/drawing/2014/main" id="{6B31467A-1C49-4583-A651-FB3F71C648D5}"/>
              </a:ext>
            </a:extLst>
          </p:cNvPr>
          <p:cNvGrpSpPr/>
          <p:nvPr/>
        </p:nvGrpSpPr>
        <p:grpSpPr>
          <a:xfrm>
            <a:off x="6027157" y="1217775"/>
            <a:ext cx="3251668" cy="2103629"/>
            <a:chOff x="6889654" y="1091116"/>
            <a:chExt cx="4375172" cy="3040628"/>
          </a:xfrm>
        </p:grpSpPr>
        <p:sp>
          <p:nvSpPr>
            <p:cNvPr id="3" name="Rectangle: Rounded Corners 2">
              <a:extLst>
                <a:ext uri="{FF2B5EF4-FFF2-40B4-BE49-F238E27FC236}">
                  <a16:creationId xmlns:a16="http://schemas.microsoft.com/office/drawing/2014/main" id="{C2BEA6C0-C579-4172-8D1C-9CF5074AC248}"/>
                </a:ext>
              </a:extLst>
            </p:cNvPr>
            <p:cNvSpPr/>
            <p:nvPr/>
          </p:nvSpPr>
          <p:spPr>
            <a:xfrm>
              <a:off x="6889654" y="1091116"/>
              <a:ext cx="1885071" cy="304062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0C01B52-ED39-4ACA-AC63-C13E75929B13}"/>
                </a:ext>
              </a:extLst>
            </p:cNvPr>
            <p:cNvSpPr/>
            <p:nvPr/>
          </p:nvSpPr>
          <p:spPr>
            <a:xfrm>
              <a:off x="7514474" y="118780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02DC41-3FB4-4A79-8069-5AAA7F1F1EB4}"/>
                </a:ext>
              </a:extLst>
            </p:cNvPr>
            <p:cNvSpPr/>
            <p:nvPr/>
          </p:nvSpPr>
          <p:spPr>
            <a:xfrm>
              <a:off x="7702073" y="144073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1BE37D-CD4F-4561-871F-DFF52561F907}"/>
                </a:ext>
              </a:extLst>
            </p:cNvPr>
            <p:cNvSpPr/>
            <p:nvPr/>
          </p:nvSpPr>
          <p:spPr>
            <a:xfrm>
              <a:off x="6958819" y="122396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F38AC4-AE47-4579-9933-4BD8BE4C9057}"/>
                </a:ext>
              </a:extLst>
            </p:cNvPr>
            <p:cNvSpPr/>
            <p:nvPr/>
          </p:nvSpPr>
          <p:spPr>
            <a:xfrm>
              <a:off x="6958819" y="167097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D064EB6-A9AF-4BBA-895D-D3800DB38D52}"/>
                </a:ext>
              </a:extLst>
            </p:cNvPr>
            <p:cNvSpPr/>
            <p:nvPr/>
          </p:nvSpPr>
          <p:spPr>
            <a:xfrm>
              <a:off x="7397258" y="179643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8446D0-1AAE-4DFE-92E5-AF9BBE82EC6F}"/>
                </a:ext>
              </a:extLst>
            </p:cNvPr>
            <p:cNvSpPr/>
            <p:nvPr/>
          </p:nvSpPr>
          <p:spPr>
            <a:xfrm>
              <a:off x="7100674" y="193433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730718-AF90-4094-A781-E6FF451766BF}"/>
                </a:ext>
              </a:extLst>
            </p:cNvPr>
            <p:cNvSpPr/>
            <p:nvPr/>
          </p:nvSpPr>
          <p:spPr>
            <a:xfrm>
              <a:off x="8054929" y="132228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3B8C1A6-CEBA-4D44-8047-8D37CF1F0114}"/>
                </a:ext>
              </a:extLst>
            </p:cNvPr>
            <p:cNvSpPr/>
            <p:nvPr/>
          </p:nvSpPr>
          <p:spPr>
            <a:xfrm>
              <a:off x="8365594" y="137247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036D7E-805A-41D7-BD36-3BFA93316486}"/>
                </a:ext>
              </a:extLst>
            </p:cNvPr>
            <p:cNvSpPr/>
            <p:nvPr/>
          </p:nvSpPr>
          <p:spPr>
            <a:xfrm>
              <a:off x="7266566" y="139461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71014DC-05D7-422B-B2BB-F998F18EEED3}"/>
                </a:ext>
              </a:extLst>
            </p:cNvPr>
            <p:cNvSpPr/>
            <p:nvPr/>
          </p:nvSpPr>
          <p:spPr>
            <a:xfrm>
              <a:off x="8084240" y="163455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43CCC25-7D27-43B3-8080-801EAE51BF10}"/>
                </a:ext>
              </a:extLst>
            </p:cNvPr>
            <p:cNvSpPr/>
            <p:nvPr/>
          </p:nvSpPr>
          <p:spPr>
            <a:xfrm>
              <a:off x="8421864" y="184769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19FCA9-92A8-4A99-B6C6-67C17FB41825}"/>
                </a:ext>
              </a:extLst>
            </p:cNvPr>
            <p:cNvSpPr/>
            <p:nvPr/>
          </p:nvSpPr>
          <p:spPr>
            <a:xfrm>
              <a:off x="7782954" y="179643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CDD32B5-A2DB-4A88-90E4-F886DC39E2FD}"/>
                </a:ext>
              </a:extLst>
            </p:cNvPr>
            <p:cNvSpPr/>
            <p:nvPr/>
          </p:nvSpPr>
          <p:spPr>
            <a:xfrm>
              <a:off x="7580125" y="214398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C840CCB-D9DF-4A23-8D3C-3F5B5399FC20}"/>
                </a:ext>
              </a:extLst>
            </p:cNvPr>
            <p:cNvSpPr/>
            <p:nvPr/>
          </p:nvSpPr>
          <p:spPr>
            <a:xfrm>
              <a:off x="7678612" y="243942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BD1C663-890A-4032-93A5-F5007E76BDBE}"/>
                </a:ext>
              </a:extLst>
            </p:cNvPr>
            <p:cNvSpPr/>
            <p:nvPr/>
          </p:nvSpPr>
          <p:spPr>
            <a:xfrm>
              <a:off x="7005682" y="22246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D88AFC-7D40-40C4-8A9F-797728EC2CA0}"/>
                </a:ext>
              </a:extLst>
            </p:cNvPr>
            <p:cNvSpPr/>
            <p:nvPr/>
          </p:nvSpPr>
          <p:spPr>
            <a:xfrm>
              <a:off x="7036180" y="258592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E731A78-056C-4930-AF8B-F661E949D233}"/>
                </a:ext>
              </a:extLst>
            </p:cNvPr>
            <p:cNvSpPr/>
            <p:nvPr/>
          </p:nvSpPr>
          <p:spPr>
            <a:xfrm>
              <a:off x="7373797" y="279512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014AFF3-9B50-41FF-98D8-7B5A8329BC0F}"/>
                </a:ext>
              </a:extLst>
            </p:cNvPr>
            <p:cNvSpPr/>
            <p:nvPr/>
          </p:nvSpPr>
          <p:spPr>
            <a:xfrm>
              <a:off x="7077213" y="293302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2D9E246-87B6-4320-B4B0-6EC76719F8E3}"/>
                </a:ext>
              </a:extLst>
            </p:cNvPr>
            <p:cNvSpPr/>
            <p:nvPr/>
          </p:nvSpPr>
          <p:spPr>
            <a:xfrm>
              <a:off x="7992777" y="213726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6BD55DF-AC2C-413A-BA50-4B08540D25DC}"/>
                </a:ext>
              </a:extLst>
            </p:cNvPr>
            <p:cNvSpPr/>
            <p:nvPr/>
          </p:nvSpPr>
          <p:spPr>
            <a:xfrm>
              <a:off x="8346292" y="237330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208D98A-4783-4B95-BC19-E22CF01FB8DB}"/>
                </a:ext>
              </a:extLst>
            </p:cNvPr>
            <p:cNvSpPr/>
            <p:nvPr/>
          </p:nvSpPr>
          <p:spPr>
            <a:xfrm>
              <a:off x="7298771" y="243803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90D6D2D-E6AF-4BE6-BE3E-A912C1AB1370}"/>
                </a:ext>
              </a:extLst>
            </p:cNvPr>
            <p:cNvSpPr/>
            <p:nvPr/>
          </p:nvSpPr>
          <p:spPr>
            <a:xfrm>
              <a:off x="8060779" y="263324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8DB7757-80FC-4B30-8A45-C0EAA7EC92B3}"/>
                </a:ext>
              </a:extLst>
            </p:cNvPr>
            <p:cNvSpPr/>
            <p:nvPr/>
          </p:nvSpPr>
          <p:spPr>
            <a:xfrm>
              <a:off x="8426543" y="285749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94D7EB1-DB23-4442-B473-4606324033E1}"/>
                </a:ext>
              </a:extLst>
            </p:cNvPr>
            <p:cNvSpPr/>
            <p:nvPr/>
          </p:nvSpPr>
          <p:spPr>
            <a:xfrm>
              <a:off x="7747766" y="290601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AD84534-7575-40AA-9D07-620CABECE677}"/>
                </a:ext>
              </a:extLst>
            </p:cNvPr>
            <p:cNvSpPr/>
            <p:nvPr/>
          </p:nvSpPr>
          <p:spPr>
            <a:xfrm>
              <a:off x="7547322" y="3209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5F82A44-D4BB-4D4F-8DD3-3D5947343DD8}"/>
                </a:ext>
              </a:extLst>
            </p:cNvPr>
            <p:cNvSpPr/>
            <p:nvPr/>
          </p:nvSpPr>
          <p:spPr>
            <a:xfrm>
              <a:off x="7842750" y="33239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7AC16FC-3ABD-45C1-A067-22E1A2127C1D}"/>
                </a:ext>
              </a:extLst>
            </p:cNvPr>
            <p:cNvSpPr/>
            <p:nvPr/>
          </p:nvSpPr>
          <p:spPr>
            <a:xfrm>
              <a:off x="6958819" y="329217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B0424C6-3CE1-4E2A-A896-9B733B4516F5}"/>
                </a:ext>
              </a:extLst>
            </p:cNvPr>
            <p:cNvSpPr/>
            <p:nvPr/>
          </p:nvSpPr>
          <p:spPr>
            <a:xfrm>
              <a:off x="6958819" y="366819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AB08718-FE17-4E59-9756-A08E109C93B0}"/>
                </a:ext>
              </a:extLst>
            </p:cNvPr>
            <p:cNvSpPr/>
            <p:nvPr/>
          </p:nvSpPr>
          <p:spPr>
            <a:xfrm>
              <a:off x="7271223" y="335810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BAE179B-6142-44E3-80AA-162029AAAF11}"/>
                </a:ext>
              </a:extLst>
            </p:cNvPr>
            <p:cNvSpPr/>
            <p:nvPr/>
          </p:nvSpPr>
          <p:spPr>
            <a:xfrm>
              <a:off x="7304632" y="375147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63C47A3-F154-488E-8DBA-6880E0651E5A}"/>
                </a:ext>
              </a:extLst>
            </p:cNvPr>
            <p:cNvSpPr/>
            <p:nvPr/>
          </p:nvSpPr>
          <p:spPr>
            <a:xfrm>
              <a:off x="8071356" y="305048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8633458-5AC6-4588-92C1-739749A7A2AB}"/>
                </a:ext>
              </a:extLst>
            </p:cNvPr>
            <p:cNvSpPr/>
            <p:nvPr/>
          </p:nvSpPr>
          <p:spPr>
            <a:xfrm>
              <a:off x="8336283" y="341729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44BD96B-B51D-4BED-8BAF-F001BDB784BE}"/>
                </a:ext>
              </a:extLst>
            </p:cNvPr>
            <p:cNvSpPr/>
            <p:nvPr/>
          </p:nvSpPr>
          <p:spPr>
            <a:xfrm>
              <a:off x="7606536" y="361734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8002991-482F-48E1-B63F-CA5536E23E2B}"/>
                </a:ext>
              </a:extLst>
            </p:cNvPr>
            <p:cNvSpPr/>
            <p:nvPr/>
          </p:nvSpPr>
          <p:spPr>
            <a:xfrm>
              <a:off x="8101249" y="361657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69CCC3A-604B-4B3F-A2D8-D6CF97E437CB}"/>
                </a:ext>
              </a:extLst>
            </p:cNvPr>
            <p:cNvSpPr/>
            <p:nvPr/>
          </p:nvSpPr>
          <p:spPr>
            <a:xfrm>
              <a:off x="8378487" y="3797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E5A7AAB-7AFB-42A5-AD05-DD2931E37273}"/>
                </a:ext>
              </a:extLst>
            </p:cNvPr>
            <p:cNvSpPr/>
            <p:nvPr/>
          </p:nvSpPr>
          <p:spPr>
            <a:xfrm>
              <a:off x="7843908" y="379087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27021416-4358-4DF2-B95C-17F1A02AF41A}"/>
                </a:ext>
              </a:extLst>
            </p:cNvPr>
            <p:cNvSpPr/>
            <p:nvPr/>
          </p:nvSpPr>
          <p:spPr>
            <a:xfrm>
              <a:off x="9791114" y="2937935"/>
              <a:ext cx="1463040" cy="1004535"/>
            </a:xfrm>
            <a:prstGeom prst="round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447555E-91A9-4897-8FA3-887D584852F0}"/>
                </a:ext>
              </a:extLst>
            </p:cNvPr>
            <p:cNvSpPr/>
            <p:nvPr/>
          </p:nvSpPr>
          <p:spPr>
            <a:xfrm>
              <a:off x="10410091" y="2983132"/>
              <a:ext cx="787791" cy="684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ECE3A11-B159-4406-8138-2BADD349DDC0}"/>
                </a:ext>
              </a:extLst>
            </p:cNvPr>
            <p:cNvSpPr/>
            <p:nvPr/>
          </p:nvSpPr>
          <p:spPr>
            <a:xfrm>
              <a:off x="8567826" y="3259109"/>
              <a:ext cx="1223288" cy="8459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11D21199-1CC3-4CE4-A66D-D0DE973B85A9}"/>
                </a:ext>
              </a:extLst>
            </p:cNvPr>
            <p:cNvSpPr txBox="1"/>
            <p:nvPr/>
          </p:nvSpPr>
          <p:spPr>
            <a:xfrm>
              <a:off x="9686902" y="2449231"/>
              <a:ext cx="1577924" cy="400110"/>
            </a:xfrm>
            <a:prstGeom prst="rect">
              <a:avLst/>
            </a:prstGeom>
            <a:noFill/>
          </p:spPr>
          <p:txBody>
            <a:bodyPr wrap="square" rtlCol="0">
              <a:spAutoFit/>
            </a:bodyPr>
            <a:lstStyle/>
            <a:p>
              <a:pPr algn="ctr"/>
              <a:r>
                <a:rPr lang="en-US" sz="2000" dirty="0"/>
                <a:t>Air Pump</a:t>
              </a:r>
            </a:p>
          </p:txBody>
        </p:sp>
      </p:grpSp>
      <p:sp>
        <p:nvSpPr>
          <p:cNvPr id="65" name="Slide Number Placeholder 64">
            <a:extLst>
              <a:ext uri="{FF2B5EF4-FFF2-40B4-BE49-F238E27FC236}">
                <a16:creationId xmlns:a16="http://schemas.microsoft.com/office/drawing/2014/main" id="{58892E75-78E8-4046-BD41-665DDE1F5CE1}"/>
              </a:ext>
            </a:extLst>
          </p:cNvPr>
          <p:cNvSpPr>
            <a:spLocks noGrp="1"/>
          </p:cNvSpPr>
          <p:nvPr>
            <p:ph type="sldNum" sz="quarter" idx="12"/>
          </p:nvPr>
        </p:nvSpPr>
        <p:spPr/>
        <p:txBody>
          <a:bodyPr/>
          <a:lstStyle/>
          <a:p>
            <a:fld id="{70F590C6-BFDA-46BA-8593-EB8341455ED1}" type="slidenum">
              <a:rPr lang="en-US" smtClean="0"/>
              <a:t>31</a:t>
            </a:fld>
            <a:endParaRPr lang="en-US"/>
          </a:p>
        </p:txBody>
      </p:sp>
    </p:spTree>
    <p:extLst>
      <p:ext uri="{BB962C8B-B14F-4D97-AF65-F5344CB8AC3E}">
        <p14:creationId xmlns:p14="http://schemas.microsoft.com/office/powerpoint/2010/main" val="352134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EFAED4-703A-41F0-BFF3-FBD654E449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1" y="1076180"/>
            <a:ext cx="3423138" cy="2567353"/>
          </a:xfrm>
          <a:prstGeom prst="rect">
            <a:avLst/>
          </a:prstGeom>
        </p:spPr>
      </p:pic>
      <p:pic>
        <p:nvPicPr>
          <p:cNvPr id="5" name="Picture 4">
            <a:extLst>
              <a:ext uri="{FF2B5EF4-FFF2-40B4-BE49-F238E27FC236}">
                <a16:creationId xmlns:a16="http://schemas.microsoft.com/office/drawing/2014/main" id="{868A0339-BA63-425A-87AA-5AA380758E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3861582"/>
            <a:ext cx="3423138" cy="2567354"/>
          </a:xfrm>
          <a:prstGeom prst="rect">
            <a:avLst/>
          </a:prstGeom>
        </p:spPr>
      </p:pic>
      <p:sp>
        <p:nvSpPr>
          <p:cNvPr id="6" name="TextBox 5">
            <a:extLst>
              <a:ext uri="{FF2B5EF4-FFF2-40B4-BE49-F238E27FC236}">
                <a16:creationId xmlns:a16="http://schemas.microsoft.com/office/drawing/2014/main" id="{9540353A-A0D4-4BCB-A641-8B10504DBBD3}"/>
              </a:ext>
            </a:extLst>
          </p:cNvPr>
          <p:cNvSpPr txBox="1"/>
          <p:nvPr/>
        </p:nvSpPr>
        <p:spPr>
          <a:xfrm>
            <a:off x="5514535" y="1319264"/>
            <a:ext cx="5584874"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t>Two nearly identical containers.  The only difference is that one was outfitted with a Shrader Valve to allow pressurized air to be added.</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325CF125-0D3A-4580-A716-FB791C3EC022}"/>
              </a:ext>
            </a:extLst>
          </p:cNvPr>
          <p:cNvSpPr txBox="1"/>
          <p:nvPr/>
        </p:nvSpPr>
        <p:spPr>
          <a:xfrm>
            <a:off x="5514535" y="3075437"/>
            <a:ext cx="559894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A compressor was used to pump air into one of the sealed containers to a pressure of 20 PSI.</a:t>
            </a:r>
            <a:endParaRPr lang="en-US" dirty="0"/>
          </a:p>
        </p:txBody>
      </p:sp>
      <p:sp>
        <p:nvSpPr>
          <p:cNvPr id="8" name="TextBox 7">
            <a:extLst>
              <a:ext uri="{FF2B5EF4-FFF2-40B4-BE49-F238E27FC236}">
                <a16:creationId xmlns:a16="http://schemas.microsoft.com/office/drawing/2014/main" id="{369B5277-F8C2-4D80-8175-FA61AE36F0B2}"/>
              </a:ext>
            </a:extLst>
          </p:cNvPr>
          <p:cNvSpPr txBox="1"/>
          <p:nvPr/>
        </p:nvSpPr>
        <p:spPr>
          <a:xfrm>
            <a:off x="1819421" y="168608"/>
            <a:ext cx="8553157" cy="584775"/>
          </a:xfrm>
          <a:prstGeom prst="rect">
            <a:avLst/>
          </a:prstGeom>
          <a:noFill/>
        </p:spPr>
        <p:txBody>
          <a:bodyPr wrap="square" rtlCol="0">
            <a:spAutoFit/>
          </a:bodyPr>
          <a:lstStyle/>
          <a:p>
            <a:pPr algn="ctr"/>
            <a:r>
              <a:rPr lang="en-US" sz="3200" dirty="0">
                <a:solidFill>
                  <a:srgbClr val="FF0000"/>
                </a:solidFill>
              </a:rPr>
              <a:t>Experimental Verification</a:t>
            </a:r>
          </a:p>
        </p:txBody>
      </p:sp>
      <p:sp>
        <p:nvSpPr>
          <p:cNvPr id="2" name="Slide Number Placeholder 1">
            <a:extLst>
              <a:ext uri="{FF2B5EF4-FFF2-40B4-BE49-F238E27FC236}">
                <a16:creationId xmlns:a16="http://schemas.microsoft.com/office/drawing/2014/main" id="{26E5D063-024C-4869-8D52-DDF791199BB8}"/>
              </a:ext>
            </a:extLst>
          </p:cNvPr>
          <p:cNvSpPr>
            <a:spLocks noGrp="1"/>
          </p:cNvSpPr>
          <p:nvPr>
            <p:ph type="sldNum" sz="quarter" idx="12"/>
          </p:nvPr>
        </p:nvSpPr>
        <p:spPr/>
        <p:txBody>
          <a:bodyPr/>
          <a:lstStyle/>
          <a:p>
            <a:fld id="{70F590C6-BFDA-46BA-8593-EB8341455ED1}" type="slidenum">
              <a:rPr lang="en-US" smtClean="0"/>
              <a:t>32</a:t>
            </a:fld>
            <a:endParaRPr lang="en-US"/>
          </a:p>
        </p:txBody>
      </p:sp>
      <p:sp>
        <p:nvSpPr>
          <p:cNvPr id="4" name="TextBox 3">
            <a:extLst>
              <a:ext uri="{FF2B5EF4-FFF2-40B4-BE49-F238E27FC236}">
                <a16:creationId xmlns:a16="http://schemas.microsoft.com/office/drawing/2014/main" id="{D1636D6E-780B-4122-957D-6E02D18EDCFF}"/>
              </a:ext>
            </a:extLst>
          </p:cNvPr>
          <p:cNvSpPr txBox="1"/>
          <p:nvPr/>
        </p:nvSpPr>
        <p:spPr>
          <a:xfrm>
            <a:off x="5781821" y="4572223"/>
            <a:ext cx="5317587" cy="1323439"/>
          </a:xfrm>
          <a:prstGeom prst="rect">
            <a:avLst/>
          </a:prstGeom>
          <a:noFill/>
        </p:spPr>
        <p:txBody>
          <a:bodyPr wrap="square" rtlCol="0">
            <a:spAutoFit/>
          </a:bodyPr>
          <a:lstStyle/>
          <a:p>
            <a:r>
              <a:rPr lang="en-US" sz="2000" b="1" dirty="0">
                <a:solidFill>
                  <a:srgbClr val="FF0000"/>
                </a:solidFill>
              </a:rPr>
              <a:t>Warning:</a:t>
            </a:r>
            <a:r>
              <a:rPr lang="en-US" sz="2000" dirty="0"/>
              <a:t>  Pressurized containers can contain significant potential energy that can cause harm if rupture occurs.  Do not handle pressurized containers without proper training.</a:t>
            </a:r>
          </a:p>
        </p:txBody>
      </p:sp>
    </p:spTree>
    <p:extLst>
      <p:ext uri="{BB962C8B-B14F-4D97-AF65-F5344CB8AC3E}">
        <p14:creationId xmlns:p14="http://schemas.microsoft.com/office/powerpoint/2010/main" val="214944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B0F14-C563-4336-8BD4-0CAAA657EB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970085" y="1548325"/>
            <a:ext cx="4065563" cy="3761349"/>
          </a:xfrm>
          <a:prstGeom prst="rect">
            <a:avLst/>
          </a:prstGeom>
        </p:spPr>
      </p:pic>
      <p:sp>
        <p:nvSpPr>
          <p:cNvPr id="5" name="TextBox 4">
            <a:extLst>
              <a:ext uri="{FF2B5EF4-FFF2-40B4-BE49-F238E27FC236}">
                <a16:creationId xmlns:a16="http://schemas.microsoft.com/office/drawing/2014/main" id="{C4304169-B60A-4597-83FC-E39460CE47A1}"/>
              </a:ext>
            </a:extLst>
          </p:cNvPr>
          <p:cNvSpPr txBox="1"/>
          <p:nvPr/>
        </p:nvSpPr>
        <p:spPr>
          <a:xfrm>
            <a:off x="5458264" y="1620914"/>
            <a:ext cx="5611544"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Using a sensitive balance, it was determined that the pressurized container had approximately 0.7 grams more air than the unpressurized container.</a:t>
            </a:r>
          </a:p>
        </p:txBody>
      </p:sp>
      <p:sp>
        <p:nvSpPr>
          <p:cNvPr id="6" name="TextBox 5">
            <a:extLst>
              <a:ext uri="{FF2B5EF4-FFF2-40B4-BE49-F238E27FC236}">
                <a16:creationId xmlns:a16="http://schemas.microsoft.com/office/drawing/2014/main" id="{9A8096EA-EBB3-42D6-AA23-29453F9FB15C}"/>
              </a:ext>
            </a:extLst>
          </p:cNvPr>
          <p:cNvSpPr txBox="1"/>
          <p:nvPr/>
        </p:nvSpPr>
        <p:spPr>
          <a:xfrm>
            <a:off x="2028688" y="168549"/>
            <a:ext cx="8553157" cy="584775"/>
          </a:xfrm>
          <a:prstGeom prst="rect">
            <a:avLst/>
          </a:prstGeom>
          <a:noFill/>
        </p:spPr>
        <p:txBody>
          <a:bodyPr wrap="square" rtlCol="0">
            <a:spAutoFit/>
          </a:bodyPr>
          <a:lstStyle/>
          <a:p>
            <a:pPr algn="ctr"/>
            <a:r>
              <a:rPr lang="en-US" sz="3200" dirty="0">
                <a:solidFill>
                  <a:srgbClr val="FF0000"/>
                </a:solidFill>
              </a:rPr>
              <a:t>Experimental Results</a:t>
            </a:r>
          </a:p>
        </p:txBody>
      </p:sp>
      <p:sp>
        <p:nvSpPr>
          <p:cNvPr id="7" name="TextBox 6">
            <a:extLst>
              <a:ext uri="{FF2B5EF4-FFF2-40B4-BE49-F238E27FC236}">
                <a16:creationId xmlns:a16="http://schemas.microsoft.com/office/drawing/2014/main" id="{66F3243E-40B7-450C-AF4C-DDD6AE5358C6}"/>
              </a:ext>
            </a:extLst>
          </p:cNvPr>
          <p:cNvSpPr txBox="1"/>
          <p:nvPr/>
        </p:nvSpPr>
        <p:spPr>
          <a:xfrm>
            <a:off x="5458264" y="3724477"/>
            <a:ext cx="561154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Since the containers hold the same volume of air, the pressurized container has a higher density since there was more air mass contained in the volume.</a:t>
            </a:r>
          </a:p>
        </p:txBody>
      </p:sp>
      <p:sp>
        <p:nvSpPr>
          <p:cNvPr id="2" name="Slide Number Placeholder 1">
            <a:extLst>
              <a:ext uri="{FF2B5EF4-FFF2-40B4-BE49-F238E27FC236}">
                <a16:creationId xmlns:a16="http://schemas.microsoft.com/office/drawing/2014/main" id="{CA470D2F-903F-4055-971D-F738CFEEC53F}"/>
              </a:ext>
            </a:extLst>
          </p:cNvPr>
          <p:cNvSpPr>
            <a:spLocks noGrp="1"/>
          </p:cNvSpPr>
          <p:nvPr>
            <p:ph type="sldNum" sz="quarter" idx="12"/>
          </p:nvPr>
        </p:nvSpPr>
        <p:spPr/>
        <p:txBody>
          <a:bodyPr/>
          <a:lstStyle/>
          <a:p>
            <a:fld id="{70F590C6-BFDA-46BA-8593-EB8341455ED1}" type="slidenum">
              <a:rPr lang="en-US" smtClean="0"/>
              <a:t>33</a:t>
            </a:fld>
            <a:endParaRPr lang="en-US"/>
          </a:p>
        </p:txBody>
      </p:sp>
    </p:spTree>
    <p:extLst>
      <p:ext uri="{BB962C8B-B14F-4D97-AF65-F5344CB8AC3E}">
        <p14:creationId xmlns:p14="http://schemas.microsoft.com/office/powerpoint/2010/main" val="5048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B0F14-C563-4336-8BD4-0CAAA657EB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66688" y="3710632"/>
            <a:ext cx="2558013" cy="2570121"/>
          </a:xfrm>
          <a:prstGeom prst="rect">
            <a:avLst/>
          </a:prstGeom>
        </p:spPr>
      </p:pic>
      <p:sp>
        <p:nvSpPr>
          <p:cNvPr id="5" name="TextBox 4">
            <a:extLst>
              <a:ext uri="{FF2B5EF4-FFF2-40B4-BE49-F238E27FC236}">
                <a16:creationId xmlns:a16="http://schemas.microsoft.com/office/drawing/2014/main" id="{C4304169-B60A-4597-83FC-E39460CE47A1}"/>
              </a:ext>
            </a:extLst>
          </p:cNvPr>
          <p:cNvSpPr txBox="1"/>
          <p:nvPr/>
        </p:nvSpPr>
        <p:spPr>
          <a:xfrm>
            <a:off x="3742006" y="1613297"/>
            <a:ext cx="7555914" cy="1200329"/>
          </a:xfrm>
          <a:prstGeom prst="rect">
            <a:avLst/>
          </a:prstGeom>
          <a:noFill/>
        </p:spPr>
        <p:txBody>
          <a:bodyPr wrap="square" rtlCol="0">
            <a:spAutoFit/>
          </a:bodyPr>
          <a:lstStyle/>
          <a:p>
            <a:r>
              <a:rPr lang="en-US" sz="2400" b="1" dirty="0"/>
              <a:t>Unpressurized Container:</a:t>
            </a:r>
          </a:p>
          <a:p>
            <a:r>
              <a:rPr lang="en-US" sz="2400" dirty="0"/>
              <a:t>     Volume = 0.24 m x (3.1416 x (0.025 m)</a:t>
            </a:r>
            <a:r>
              <a:rPr lang="en-US" sz="2400" baseline="30000" dirty="0"/>
              <a:t>2</a:t>
            </a:r>
            <a:r>
              <a:rPr lang="en-US" sz="2400" dirty="0"/>
              <a:t>) = 0.0005 m3</a:t>
            </a:r>
          </a:p>
          <a:p>
            <a:r>
              <a:rPr lang="en-US" sz="2400" dirty="0"/>
              <a:t>     Air Mass =  0.0005 m</a:t>
            </a:r>
            <a:r>
              <a:rPr lang="en-US" sz="2400" baseline="-25000" dirty="0"/>
              <a:t>3</a:t>
            </a:r>
            <a:r>
              <a:rPr lang="en-US" sz="2400" dirty="0"/>
              <a:t>  x  1.225 kg/m</a:t>
            </a:r>
            <a:r>
              <a:rPr lang="en-US" sz="2400" baseline="30000" dirty="0"/>
              <a:t>3</a:t>
            </a:r>
            <a:r>
              <a:rPr lang="en-US" sz="2400" dirty="0"/>
              <a:t>  =  </a:t>
            </a:r>
            <a:r>
              <a:rPr lang="en-US" sz="2400" b="1" dirty="0"/>
              <a:t>0.0006  kg</a:t>
            </a:r>
          </a:p>
        </p:txBody>
      </p:sp>
      <p:sp>
        <p:nvSpPr>
          <p:cNvPr id="6" name="TextBox 5">
            <a:extLst>
              <a:ext uri="{FF2B5EF4-FFF2-40B4-BE49-F238E27FC236}">
                <a16:creationId xmlns:a16="http://schemas.microsoft.com/office/drawing/2014/main" id="{9A8096EA-EBB3-42D6-AA23-29453F9FB15C}"/>
              </a:ext>
            </a:extLst>
          </p:cNvPr>
          <p:cNvSpPr txBox="1"/>
          <p:nvPr/>
        </p:nvSpPr>
        <p:spPr>
          <a:xfrm>
            <a:off x="2028688" y="168549"/>
            <a:ext cx="8553157" cy="584775"/>
          </a:xfrm>
          <a:prstGeom prst="rect">
            <a:avLst/>
          </a:prstGeom>
          <a:noFill/>
        </p:spPr>
        <p:txBody>
          <a:bodyPr wrap="square" rtlCol="0">
            <a:spAutoFit/>
          </a:bodyPr>
          <a:lstStyle/>
          <a:p>
            <a:pPr algn="ctr"/>
            <a:r>
              <a:rPr lang="en-US" sz="3200" dirty="0">
                <a:solidFill>
                  <a:srgbClr val="FF0000"/>
                </a:solidFill>
              </a:rPr>
              <a:t>Experimental Results</a:t>
            </a:r>
          </a:p>
        </p:txBody>
      </p:sp>
      <p:pic>
        <p:nvPicPr>
          <p:cNvPr id="8" name="Picture 7">
            <a:extLst>
              <a:ext uri="{FF2B5EF4-FFF2-40B4-BE49-F238E27FC236}">
                <a16:creationId xmlns:a16="http://schemas.microsoft.com/office/drawing/2014/main" id="{418EF3B6-283A-44F3-AEFB-DDC2662EB4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34691" y="949945"/>
            <a:ext cx="2387991" cy="2570120"/>
          </a:xfrm>
          <a:prstGeom prst="rect">
            <a:avLst/>
          </a:prstGeom>
        </p:spPr>
      </p:pic>
      <p:sp>
        <p:nvSpPr>
          <p:cNvPr id="7" name="TextBox 6">
            <a:extLst>
              <a:ext uri="{FF2B5EF4-FFF2-40B4-BE49-F238E27FC236}">
                <a16:creationId xmlns:a16="http://schemas.microsoft.com/office/drawing/2014/main" id="{9A332514-6A9F-4A3B-92A9-7B9BBC7C1B8A}"/>
              </a:ext>
            </a:extLst>
          </p:cNvPr>
          <p:cNvSpPr txBox="1"/>
          <p:nvPr/>
        </p:nvSpPr>
        <p:spPr>
          <a:xfrm>
            <a:off x="3742006" y="3899059"/>
            <a:ext cx="7555914" cy="1569660"/>
          </a:xfrm>
          <a:prstGeom prst="rect">
            <a:avLst/>
          </a:prstGeom>
          <a:noFill/>
        </p:spPr>
        <p:txBody>
          <a:bodyPr wrap="square" rtlCol="0">
            <a:spAutoFit/>
          </a:bodyPr>
          <a:lstStyle/>
          <a:p>
            <a:r>
              <a:rPr lang="en-US" sz="2400" b="1" dirty="0"/>
              <a:t>Pressurized Container:</a:t>
            </a:r>
          </a:p>
          <a:p>
            <a:r>
              <a:rPr lang="en-US" sz="2400" dirty="0"/>
              <a:t>     Pressurized with 20 PSI of air     </a:t>
            </a:r>
          </a:p>
          <a:p>
            <a:r>
              <a:rPr lang="en-US" sz="2400" dirty="0"/>
              <a:t>     Volume = Same as ambient container</a:t>
            </a:r>
          </a:p>
          <a:p>
            <a:r>
              <a:rPr lang="en-US" sz="2400" dirty="0"/>
              <a:t>     Air Mass =    Ambient Mass  +  0.0007 kg  =  </a:t>
            </a:r>
            <a:r>
              <a:rPr lang="en-US" sz="2400" b="1" dirty="0"/>
              <a:t>0.0013 kg   </a:t>
            </a:r>
          </a:p>
        </p:txBody>
      </p:sp>
      <p:sp>
        <p:nvSpPr>
          <p:cNvPr id="2" name="Slide Number Placeholder 1">
            <a:extLst>
              <a:ext uri="{FF2B5EF4-FFF2-40B4-BE49-F238E27FC236}">
                <a16:creationId xmlns:a16="http://schemas.microsoft.com/office/drawing/2014/main" id="{EFEFF95F-3C3E-492A-A848-05B641D298A1}"/>
              </a:ext>
            </a:extLst>
          </p:cNvPr>
          <p:cNvSpPr>
            <a:spLocks noGrp="1"/>
          </p:cNvSpPr>
          <p:nvPr>
            <p:ph type="sldNum" sz="quarter" idx="12"/>
          </p:nvPr>
        </p:nvSpPr>
        <p:spPr/>
        <p:txBody>
          <a:bodyPr/>
          <a:lstStyle/>
          <a:p>
            <a:fld id="{70F590C6-BFDA-46BA-8593-EB8341455ED1}" type="slidenum">
              <a:rPr lang="en-US" smtClean="0"/>
              <a:t>34</a:t>
            </a:fld>
            <a:endParaRPr lang="en-US"/>
          </a:p>
        </p:txBody>
      </p:sp>
    </p:spTree>
    <p:extLst>
      <p:ext uri="{BB962C8B-B14F-4D97-AF65-F5344CB8AC3E}">
        <p14:creationId xmlns:p14="http://schemas.microsoft.com/office/powerpoint/2010/main" val="147536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04E274-83D3-4DC2-8895-99BAB87FCC9F}"/>
              </a:ext>
            </a:extLst>
          </p:cNvPr>
          <p:cNvSpPr txBox="1"/>
          <p:nvPr/>
        </p:nvSpPr>
        <p:spPr>
          <a:xfrm>
            <a:off x="1456181" y="973685"/>
            <a:ext cx="9483237" cy="1200329"/>
          </a:xfrm>
          <a:prstGeom prst="rect">
            <a:avLst/>
          </a:prstGeom>
          <a:noFill/>
        </p:spPr>
        <p:txBody>
          <a:bodyPr wrap="square" rtlCol="0">
            <a:spAutoFit/>
          </a:bodyPr>
          <a:lstStyle/>
          <a:p>
            <a:r>
              <a:rPr lang="en-US" sz="2400" dirty="0"/>
              <a:t>From this simple experiment we can see that the density of the air in the  pressurized container was essentially twice that of the of the air in the ambient container.</a:t>
            </a:r>
          </a:p>
        </p:txBody>
      </p:sp>
      <p:sp>
        <p:nvSpPr>
          <p:cNvPr id="3" name="TextBox 2">
            <a:extLst>
              <a:ext uri="{FF2B5EF4-FFF2-40B4-BE49-F238E27FC236}">
                <a16:creationId xmlns:a16="http://schemas.microsoft.com/office/drawing/2014/main" id="{278FF5CC-2DAA-4AC2-A303-95F189C981D9}"/>
              </a:ext>
            </a:extLst>
          </p:cNvPr>
          <p:cNvSpPr txBox="1"/>
          <p:nvPr/>
        </p:nvSpPr>
        <p:spPr>
          <a:xfrm>
            <a:off x="1456181" y="2362760"/>
            <a:ext cx="9601025" cy="1200329"/>
          </a:xfrm>
          <a:prstGeom prst="rect">
            <a:avLst/>
          </a:prstGeom>
          <a:noFill/>
        </p:spPr>
        <p:txBody>
          <a:bodyPr wrap="square" rtlCol="0">
            <a:spAutoFit/>
          </a:bodyPr>
          <a:lstStyle/>
          <a:p>
            <a:r>
              <a:rPr lang="en-US" sz="2400" b="1" dirty="0"/>
              <a:t>This confirms that air is actually compressible.  </a:t>
            </a:r>
            <a:r>
              <a:rPr lang="en-US" sz="2400" dirty="0"/>
              <a:t>As such, its understandable that there is some confusion when we state that air flowing through a tube or over an airfoil is incompressible.   </a:t>
            </a:r>
          </a:p>
        </p:txBody>
      </p:sp>
      <p:sp>
        <p:nvSpPr>
          <p:cNvPr id="5" name="TextBox 4">
            <a:extLst>
              <a:ext uri="{FF2B5EF4-FFF2-40B4-BE49-F238E27FC236}">
                <a16:creationId xmlns:a16="http://schemas.microsoft.com/office/drawing/2014/main" id="{ED76EB9E-B33F-4904-A0C3-55DB808D41DB}"/>
              </a:ext>
            </a:extLst>
          </p:cNvPr>
          <p:cNvSpPr txBox="1"/>
          <p:nvPr/>
        </p:nvSpPr>
        <p:spPr>
          <a:xfrm>
            <a:off x="1456181" y="3751835"/>
            <a:ext cx="9483237" cy="1569660"/>
          </a:xfrm>
          <a:prstGeom prst="rect">
            <a:avLst/>
          </a:prstGeom>
          <a:noFill/>
        </p:spPr>
        <p:txBody>
          <a:bodyPr wrap="square" rtlCol="0">
            <a:spAutoFit/>
          </a:bodyPr>
          <a:lstStyle/>
          <a:p>
            <a:r>
              <a:rPr lang="en-US" sz="2400" dirty="0"/>
              <a:t>The thing to remember is that flow through a tube is not the same thing as gas contained in a pressure vessel.  When flow is moving through an open-ended tube, the pressure and fluid velocity can adjust such that the fluid density remains constant.</a:t>
            </a:r>
          </a:p>
        </p:txBody>
      </p:sp>
      <p:sp>
        <p:nvSpPr>
          <p:cNvPr id="6" name="Slide Number Placeholder 5">
            <a:extLst>
              <a:ext uri="{FF2B5EF4-FFF2-40B4-BE49-F238E27FC236}">
                <a16:creationId xmlns:a16="http://schemas.microsoft.com/office/drawing/2014/main" id="{BDE67A06-A59B-4BC5-86FF-71373400012B}"/>
              </a:ext>
            </a:extLst>
          </p:cNvPr>
          <p:cNvSpPr>
            <a:spLocks noGrp="1"/>
          </p:cNvSpPr>
          <p:nvPr>
            <p:ph type="sldNum" sz="quarter" idx="12"/>
          </p:nvPr>
        </p:nvSpPr>
        <p:spPr/>
        <p:txBody>
          <a:bodyPr/>
          <a:lstStyle/>
          <a:p>
            <a:fld id="{70F590C6-BFDA-46BA-8593-EB8341455ED1}" type="slidenum">
              <a:rPr lang="en-US" smtClean="0"/>
              <a:t>35</a:t>
            </a:fld>
            <a:endParaRPr lang="en-US"/>
          </a:p>
        </p:txBody>
      </p:sp>
    </p:spTree>
    <p:extLst>
      <p:ext uri="{BB962C8B-B14F-4D97-AF65-F5344CB8AC3E}">
        <p14:creationId xmlns:p14="http://schemas.microsoft.com/office/powerpoint/2010/main" val="15727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81C462-E6C0-4FCF-8B5A-81185E31CA26}"/>
              </a:ext>
            </a:extLst>
          </p:cNvPr>
          <p:cNvSpPr txBox="1"/>
          <p:nvPr/>
        </p:nvSpPr>
        <p:spPr>
          <a:xfrm>
            <a:off x="1209822" y="3118508"/>
            <a:ext cx="9791113" cy="1200329"/>
          </a:xfrm>
          <a:prstGeom prst="rect">
            <a:avLst/>
          </a:prstGeom>
          <a:noFill/>
        </p:spPr>
        <p:txBody>
          <a:bodyPr wrap="square" rtlCol="0">
            <a:spAutoFit/>
          </a:bodyPr>
          <a:lstStyle/>
          <a:p>
            <a:r>
              <a:rPr lang="en-US" sz="2400" dirty="0"/>
              <a:t>When we consider air flowing through an open-ended tube it is a “</a:t>
            </a:r>
            <a:r>
              <a:rPr lang="en-US" sz="2400" b="1" dirty="0"/>
              <a:t>dynamic</a:t>
            </a:r>
            <a:r>
              <a:rPr lang="en-US" sz="2400" dirty="0"/>
              <a:t>” situation.  When a dynamic situation exists and the air is moving there are two types of pressure - static </a:t>
            </a:r>
            <a:r>
              <a:rPr lang="en-US" sz="2400" u="sng" dirty="0"/>
              <a:t>and</a:t>
            </a:r>
            <a:r>
              <a:rPr lang="en-US" sz="2400" dirty="0"/>
              <a:t> dynamic… </a:t>
            </a:r>
          </a:p>
        </p:txBody>
      </p:sp>
      <p:sp>
        <p:nvSpPr>
          <p:cNvPr id="3" name="TextBox 2">
            <a:extLst>
              <a:ext uri="{FF2B5EF4-FFF2-40B4-BE49-F238E27FC236}">
                <a16:creationId xmlns:a16="http://schemas.microsoft.com/office/drawing/2014/main" id="{C0013E0F-0406-4268-9719-6E26D63AA7BA}"/>
              </a:ext>
            </a:extLst>
          </p:cNvPr>
          <p:cNvSpPr txBox="1"/>
          <p:nvPr/>
        </p:nvSpPr>
        <p:spPr>
          <a:xfrm>
            <a:off x="1209822" y="1291883"/>
            <a:ext cx="9791113" cy="1569660"/>
          </a:xfrm>
          <a:prstGeom prst="rect">
            <a:avLst/>
          </a:prstGeom>
          <a:noFill/>
        </p:spPr>
        <p:txBody>
          <a:bodyPr wrap="square" rtlCol="0">
            <a:spAutoFit/>
          </a:bodyPr>
          <a:lstStyle/>
          <a:p>
            <a:r>
              <a:rPr lang="en-US" sz="2400" dirty="0"/>
              <a:t>In the case of an enclosed container, we have a “</a:t>
            </a:r>
            <a:r>
              <a:rPr lang="en-US" sz="2400" b="1" dirty="0"/>
              <a:t>static</a:t>
            </a:r>
            <a:r>
              <a:rPr lang="en-US" sz="2400" dirty="0"/>
              <a:t>” situation where the air is not moving in any particular direction – the molecules are just randomly bouncing around.  The air pressure within the container is known as “static pressure”</a:t>
            </a:r>
          </a:p>
        </p:txBody>
      </p:sp>
      <p:sp>
        <p:nvSpPr>
          <p:cNvPr id="4" name="Slide Number Placeholder 3">
            <a:extLst>
              <a:ext uri="{FF2B5EF4-FFF2-40B4-BE49-F238E27FC236}">
                <a16:creationId xmlns:a16="http://schemas.microsoft.com/office/drawing/2014/main" id="{F01903E3-D292-4B57-B41A-64946DA1C2CB}"/>
              </a:ext>
            </a:extLst>
          </p:cNvPr>
          <p:cNvSpPr>
            <a:spLocks noGrp="1"/>
          </p:cNvSpPr>
          <p:nvPr>
            <p:ph type="sldNum" sz="quarter" idx="12"/>
          </p:nvPr>
        </p:nvSpPr>
        <p:spPr/>
        <p:txBody>
          <a:bodyPr/>
          <a:lstStyle/>
          <a:p>
            <a:fld id="{70F590C6-BFDA-46BA-8593-EB8341455ED1}" type="slidenum">
              <a:rPr lang="en-US" smtClean="0"/>
              <a:t>36</a:t>
            </a:fld>
            <a:endParaRPr lang="en-US"/>
          </a:p>
        </p:txBody>
      </p:sp>
    </p:spTree>
    <p:extLst>
      <p:ext uri="{BB962C8B-B14F-4D97-AF65-F5344CB8AC3E}">
        <p14:creationId xmlns:p14="http://schemas.microsoft.com/office/powerpoint/2010/main" val="261870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A74F70-6EFF-4CAB-B5B0-0B383DB8FA47}"/>
              </a:ext>
            </a:extLst>
          </p:cNvPr>
          <p:cNvSpPr txBox="1"/>
          <p:nvPr/>
        </p:nvSpPr>
        <p:spPr>
          <a:xfrm>
            <a:off x="1359718" y="756202"/>
            <a:ext cx="6569612" cy="461665"/>
          </a:xfrm>
          <a:prstGeom prst="rect">
            <a:avLst/>
          </a:prstGeom>
          <a:noFill/>
        </p:spPr>
        <p:txBody>
          <a:bodyPr wrap="square" rtlCol="0">
            <a:spAutoFit/>
          </a:bodyPr>
          <a:lstStyle/>
          <a:p>
            <a:r>
              <a:rPr lang="en-US" sz="2400" b="1" dirty="0"/>
              <a:t>Flow in an open-ended tube:</a:t>
            </a:r>
          </a:p>
        </p:txBody>
      </p:sp>
      <p:sp>
        <p:nvSpPr>
          <p:cNvPr id="3" name="TextBox 2">
            <a:extLst>
              <a:ext uri="{FF2B5EF4-FFF2-40B4-BE49-F238E27FC236}">
                <a16:creationId xmlns:a16="http://schemas.microsoft.com/office/drawing/2014/main" id="{3CF99C57-1376-4692-92C9-80FFD2520274}"/>
              </a:ext>
            </a:extLst>
          </p:cNvPr>
          <p:cNvSpPr txBox="1"/>
          <p:nvPr/>
        </p:nvSpPr>
        <p:spPr>
          <a:xfrm>
            <a:off x="1359718" y="3403563"/>
            <a:ext cx="948162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pressure, velocity, or density of the flow must change in order to accommodate the mass continuity of the flow.</a:t>
            </a:r>
          </a:p>
        </p:txBody>
      </p:sp>
      <p:sp>
        <p:nvSpPr>
          <p:cNvPr id="4" name="TextBox 3">
            <a:extLst>
              <a:ext uri="{FF2B5EF4-FFF2-40B4-BE49-F238E27FC236}">
                <a16:creationId xmlns:a16="http://schemas.microsoft.com/office/drawing/2014/main" id="{8C6EAB50-8BB4-4248-80A9-9E8C8C17D2E2}"/>
              </a:ext>
            </a:extLst>
          </p:cNvPr>
          <p:cNvSpPr txBox="1"/>
          <p:nvPr/>
        </p:nvSpPr>
        <p:spPr>
          <a:xfrm>
            <a:off x="1359718" y="4318186"/>
            <a:ext cx="948162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For subsonic flow, any compression of the air (density change) is negligible.  The flow is said to be incompressible.</a:t>
            </a:r>
          </a:p>
        </p:txBody>
      </p:sp>
      <p:sp>
        <p:nvSpPr>
          <p:cNvPr id="5" name="TextBox 4">
            <a:extLst>
              <a:ext uri="{FF2B5EF4-FFF2-40B4-BE49-F238E27FC236}">
                <a16:creationId xmlns:a16="http://schemas.microsoft.com/office/drawing/2014/main" id="{C74EC54B-DEDB-4DA2-BF51-4D78A3AC60F6}"/>
              </a:ext>
            </a:extLst>
          </p:cNvPr>
          <p:cNvSpPr txBox="1"/>
          <p:nvPr/>
        </p:nvSpPr>
        <p:spPr>
          <a:xfrm>
            <a:off x="1359718" y="1341337"/>
            <a:ext cx="943004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a:t>
            </a:r>
            <a:r>
              <a:rPr lang="en-US" sz="2400" b="1" dirty="0"/>
              <a:t>Mass Flow Rate</a:t>
            </a:r>
            <a:r>
              <a:rPr lang="en-US" sz="2400" dirty="0"/>
              <a:t> (amount of pass moving by a point every second) is constant.</a:t>
            </a:r>
          </a:p>
        </p:txBody>
      </p:sp>
      <p:sp>
        <p:nvSpPr>
          <p:cNvPr id="6" name="TextBox 5">
            <a:extLst>
              <a:ext uri="{FF2B5EF4-FFF2-40B4-BE49-F238E27FC236}">
                <a16:creationId xmlns:a16="http://schemas.microsoft.com/office/drawing/2014/main" id="{69A3183D-1AD7-45AA-9224-E87FA97553BD}"/>
              </a:ext>
            </a:extLst>
          </p:cNvPr>
          <p:cNvSpPr txBox="1"/>
          <p:nvPr/>
        </p:nvSpPr>
        <p:spPr>
          <a:xfrm>
            <a:off x="1359718" y="5232809"/>
            <a:ext cx="948162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Since density essentially remains constant, velocity and pressure are the only variable quantities governing the flow characteristics in the tube. </a:t>
            </a:r>
          </a:p>
        </p:txBody>
      </p:sp>
      <p:sp>
        <p:nvSpPr>
          <p:cNvPr id="7" name="Slide Number Placeholder 6">
            <a:extLst>
              <a:ext uri="{FF2B5EF4-FFF2-40B4-BE49-F238E27FC236}">
                <a16:creationId xmlns:a16="http://schemas.microsoft.com/office/drawing/2014/main" id="{D2B65505-5EB4-4308-A315-5438711B600B}"/>
              </a:ext>
            </a:extLst>
          </p:cNvPr>
          <p:cNvSpPr>
            <a:spLocks noGrp="1"/>
          </p:cNvSpPr>
          <p:nvPr>
            <p:ph type="sldNum" sz="quarter" idx="12"/>
          </p:nvPr>
        </p:nvSpPr>
        <p:spPr/>
        <p:txBody>
          <a:bodyPr/>
          <a:lstStyle/>
          <a:p>
            <a:fld id="{70F590C6-BFDA-46BA-8593-EB8341455ED1}" type="slidenum">
              <a:rPr lang="en-US" smtClean="0"/>
              <a:t>37</a:t>
            </a:fld>
            <a:endParaRPr lang="en-US"/>
          </a:p>
        </p:txBody>
      </p:sp>
      <p:sp>
        <p:nvSpPr>
          <p:cNvPr id="8" name="TextBox 7">
            <a:extLst>
              <a:ext uri="{FF2B5EF4-FFF2-40B4-BE49-F238E27FC236}">
                <a16:creationId xmlns:a16="http://schemas.microsoft.com/office/drawing/2014/main" id="{B15305E6-303C-4BF3-994F-CAA51E40D5AD}"/>
              </a:ext>
            </a:extLst>
          </p:cNvPr>
          <p:cNvSpPr txBox="1"/>
          <p:nvPr/>
        </p:nvSpPr>
        <p:spPr>
          <a:xfrm>
            <a:off x="1359718" y="2187970"/>
            <a:ext cx="943004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Mass Flow Rate is the same thing as </a:t>
            </a:r>
            <a:r>
              <a:rPr lang="en-US" sz="2400" b="1" dirty="0"/>
              <a:t>Volumetric Flow Rate</a:t>
            </a:r>
            <a:r>
              <a:rPr lang="en-US" sz="2400" dirty="0"/>
              <a:t> (volume of fluid moving past a point every second) with respect to flow moving through a tube .</a:t>
            </a:r>
          </a:p>
        </p:txBody>
      </p:sp>
    </p:spTree>
    <p:extLst>
      <p:ext uri="{BB962C8B-B14F-4D97-AF65-F5344CB8AC3E}">
        <p14:creationId xmlns:p14="http://schemas.microsoft.com/office/powerpoint/2010/main" val="80366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6BA9CD-B27D-4B4D-B9B2-45467568C0AB}"/>
              </a:ext>
            </a:extLst>
          </p:cNvPr>
          <p:cNvSpPr txBox="1"/>
          <p:nvPr/>
        </p:nvSpPr>
        <p:spPr>
          <a:xfrm>
            <a:off x="2028688" y="168549"/>
            <a:ext cx="8553157" cy="584775"/>
          </a:xfrm>
          <a:prstGeom prst="rect">
            <a:avLst/>
          </a:prstGeom>
          <a:noFill/>
        </p:spPr>
        <p:txBody>
          <a:bodyPr wrap="square" rtlCol="0">
            <a:spAutoFit/>
          </a:bodyPr>
          <a:lstStyle/>
          <a:p>
            <a:pPr algn="ctr"/>
            <a:r>
              <a:rPr lang="en-US" sz="3200" dirty="0">
                <a:solidFill>
                  <a:srgbClr val="FF0000"/>
                </a:solidFill>
              </a:rPr>
              <a:t>Fluid (gas) Flow in a Tube</a:t>
            </a:r>
          </a:p>
        </p:txBody>
      </p:sp>
      <p:sp>
        <p:nvSpPr>
          <p:cNvPr id="47" name="TextBox 46">
            <a:extLst>
              <a:ext uri="{FF2B5EF4-FFF2-40B4-BE49-F238E27FC236}">
                <a16:creationId xmlns:a16="http://schemas.microsoft.com/office/drawing/2014/main" id="{7B7F7704-21D4-4B33-A8B1-F0F76D51A6BA}"/>
              </a:ext>
            </a:extLst>
          </p:cNvPr>
          <p:cNvSpPr txBox="1"/>
          <p:nvPr/>
        </p:nvSpPr>
        <p:spPr>
          <a:xfrm>
            <a:off x="957330" y="3518896"/>
            <a:ext cx="10283483" cy="830997"/>
          </a:xfrm>
          <a:prstGeom prst="rect">
            <a:avLst/>
          </a:prstGeom>
          <a:noFill/>
        </p:spPr>
        <p:txBody>
          <a:bodyPr wrap="square" rtlCol="0">
            <a:spAutoFit/>
          </a:bodyPr>
          <a:lstStyle/>
          <a:p>
            <a:r>
              <a:rPr lang="en-US" sz="2400" dirty="0"/>
              <a:t>While the individual fluid particles are moving in all directions (this is what causes the pressure on the walls), the overall fluid mass is moving towards the right.</a:t>
            </a:r>
          </a:p>
        </p:txBody>
      </p:sp>
      <p:sp>
        <p:nvSpPr>
          <p:cNvPr id="52" name="TextBox 51">
            <a:extLst>
              <a:ext uri="{FF2B5EF4-FFF2-40B4-BE49-F238E27FC236}">
                <a16:creationId xmlns:a16="http://schemas.microsoft.com/office/drawing/2014/main" id="{6BB4125B-2565-49C7-917F-DD1548214085}"/>
              </a:ext>
            </a:extLst>
          </p:cNvPr>
          <p:cNvSpPr txBox="1"/>
          <p:nvPr/>
        </p:nvSpPr>
        <p:spPr>
          <a:xfrm>
            <a:off x="957330" y="4502155"/>
            <a:ext cx="10283483" cy="830997"/>
          </a:xfrm>
          <a:prstGeom prst="rect">
            <a:avLst/>
          </a:prstGeom>
          <a:noFill/>
        </p:spPr>
        <p:txBody>
          <a:bodyPr wrap="square" rtlCol="0">
            <a:spAutoFit/>
          </a:bodyPr>
          <a:lstStyle/>
          <a:p>
            <a:r>
              <a:rPr lang="en-US" sz="2400" dirty="0"/>
              <a:t>The pressure being applied to the fluid from the left is the </a:t>
            </a:r>
            <a:r>
              <a:rPr lang="en-US" sz="2400" b="1" dirty="0"/>
              <a:t>Force</a:t>
            </a:r>
            <a:r>
              <a:rPr lang="en-US" sz="2400" dirty="0"/>
              <a:t> that causes the fluid particles to move towards the right (F=ma). </a:t>
            </a:r>
          </a:p>
        </p:txBody>
      </p:sp>
      <p:sp>
        <p:nvSpPr>
          <p:cNvPr id="2" name="Slide Number Placeholder 1">
            <a:extLst>
              <a:ext uri="{FF2B5EF4-FFF2-40B4-BE49-F238E27FC236}">
                <a16:creationId xmlns:a16="http://schemas.microsoft.com/office/drawing/2014/main" id="{E7E2A29E-BFC6-44E8-90F2-7E84C0D36B16}"/>
              </a:ext>
            </a:extLst>
          </p:cNvPr>
          <p:cNvSpPr>
            <a:spLocks noGrp="1"/>
          </p:cNvSpPr>
          <p:nvPr>
            <p:ph type="sldNum" sz="quarter" idx="12"/>
          </p:nvPr>
        </p:nvSpPr>
        <p:spPr/>
        <p:txBody>
          <a:bodyPr/>
          <a:lstStyle/>
          <a:p>
            <a:fld id="{70F590C6-BFDA-46BA-8593-EB8341455ED1}" type="slidenum">
              <a:rPr lang="en-US" smtClean="0"/>
              <a:t>38</a:t>
            </a:fld>
            <a:endParaRPr lang="en-US"/>
          </a:p>
        </p:txBody>
      </p:sp>
      <p:grpSp>
        <p:nvGrpSpPr>
          <p:cNvPr id="25" name="Group 24">
            <a:extLst>
              <a:ext uri="{FF2B5EF4-FFF2-40B4-BE49-F238E27FC236}">
                <a16:creationId xmlns:a16="http://schemas.microsoft.com/office/drawing/2014/main" id="{E6C47FC4-9566-413D-BDFF-7859B5BEABDD}"/>
              </a:ext>
            </a:extLst>
          </p:cNvPr>
          <p:cNvGrpSpPr/>
          <p:nvPr/>
        </p:nvGrpSpPr>
        <p:grpSpPr>
          <a:xfrm>
            <a:off x="1274810" y="1592320"/>
            <a:ext cx="9807687" cy="1181529"/>
            <a:chOff x="1133206" y="1600292"/>
            <a:chExt cx="9807687" cy="1181529"/>
          </a:xfrm>
        </p:grpSpPr>
        <p:sp>
          <p:nvSpPr>
            <p:cNvPr id="3" name="Cylinder 2">
              <a:extLst>
                <a:ext uri="{FF2B5EF4-FFF2-40B4-BE49-F238E27FC236}">
                  <a16:creationId xmlns:a16="http://schemas.microsoft.com/office/drawing/2014/main" id="{726046CF-8351-44C6-8B84-2680A3B04A99}"/>
                </a:ext>
              </a:extLst>
            </p:cNvPr>
            <p:cNvSpPr/>
            <p:nvPr/>
          </p:nvSpPr>
          <p:spPr>
            <a:xfrm rot="5400000">
              <a:off x="5385580" y="-342407"/>
              <a:ext cx="1167619" cy="508083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67F5923-91F0-45FD-8AEC-6F888FD78151}"/>
                </a:ext>
              </a:extLst>
            </p:cNvPr>
            <p:cNvGrpSpPr/>
            <p:nvPr/>
          </p:nvGrpSpPr>
          <p:grpSpPr>
            <a:xfrm>
              <a:off x="2568692" y="1856928"/>
              <a:ext cx="752845" cy="689428"/>
              <a:chOff x="2259202" y="1856928"/>
              <a:chExt cx="752845" cy="689428"/>
            </a:xfrm>
          </p:grpSpPr>
          <p:cxnSp>
            <p:nvCxnSpPr>
              <p:cNvPr id="6" name="Straight Arrow Connector 5">
                <a:extLst>
                  <a:ext uri="{FF2B5EF4-FFF2-40B4-BE49-F238E27FC236}">
                    <a16:creationId xmlns:a16="http://schemas.microsoft.com/office/drawing/2014/main" id="{EABB57A6-1542-4440-A8A6-79589DDD6054}"/>
                  </a:ext>
                </a:extLst>
              </p:cNvPr>
              <p:cNvCxnSpPr/>
              <p:nvPr/>
            </p:nvCxnSpPr>
            <p:spPr>
              <a:xfrm>
                <a:off x="2266459" y="1856928"/>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B02A350-9191-45C3-B76C-E02E1B3CB466}"/>
                  </a:ext>
                </a:extLst>
              </p:cNvPr>
              <p:cNvCxnSpPr/>
              <p:nvPr/>
            </p:nvCxnSpPr>
            <p:spPr>
              <a:xfrm>
                <a:off x="2259204" y="2198012"/>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12023-EE4C-41DF-910E-12FD58781CC7}"/>
                  </a:ext>
                </a:extLst>
              </p:cNvPr>
              <p:cNvCxnSpPr/>
              <p:nvPr/>
            </p:nvCxnSpPr>
            <p:spPr>
              <a:xfrm>
                <a:off x="2259202" y="2546356"/>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2FAA446D-CA4C-4217-B4C9-847CBE2A2567}"/>
                </a:ext>
              </a:extLst>
            </p:cNvPr>
            <p:cNvSpPr txBox="1"/>
            <p:nvPr/>
          </p:nvSpPr>
          <p:spPr>
            <a:xfrm>
              <a:off x="1133206" y="1967179"/>
              <a:ext cx="1320800" cy="461665"/>
            </a:xfrm>
            <a:prstGeom prst="rect">
              <a:avLst/>
            </a:prstGeom>
            <a:noFill/>
          </p:spPr>
          <p:txBody>
            <a:bodyPr wrap="square" rtlCol="0">
              <a:spAutoFit/>
            </a:bodyPr>
            <a:lstStyle/>
            <a:p>
              <a:r>
                <a:rPr lang="en-US" sz="2400" dirty="0"/>
                <a:t>Pressure</a:t>
              </a:r>
            </a:p>
          </p:txBody>
        </p:sp>
        <p:sp>
          <p:nvSpPr>
            <p:cNvPr id="10" name="Oval 9">
              <a:extLst>
                <a:ext uri="{FF2B5EF4-FFF2-40B4-BE49-F238E27FC236}">
                  <a16:creationId xmlns:a16="http://schemas.microsoft.com/office/drawing/2014/main" id="{13D2373D-3B62-4C7F-9C09-92806C9EC1CF}"/>
                </a:ext>
              </a:extLst>
            </p:cNvPr>
            <p:cNvSpPr/>
            <p:nvPr/>
          </p:nvSpPr>
          <p:spPr>
            <a:xfrm>
              <a:off x="5263082" y="221108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01D1071-FDDF-46E4-9013-BF8279910124}"/>
                </a:ext>
              </a:extLst>
            </p:cNvPr>
            <p:cNvSpPr/>
            <p:nvPr/>
          </p:nvSpPr>
          <p:spPr>
            <a:xfrm>
              <a:off x="6245581" y="17481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48F6BAE-39F0-4F83-A8C5-D1A7CB61F9E0}"/>
                </a:ext>
              </a:extLst>
            </p:cNvPr>
            <p:cNvSpPr/>
            <p:nvPr/>
          </p:nvSpPr>
          <p:spPr>
            <a:xfrm>
              <a:off x="3813568" y="207140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27EF306-836D-49B9-98C8-C463D318FA4B}"/>
                </a:ext>
              </a:extLst>
            </p:cNvPr>
            <p:cNvSpPr/>
            <p:nvPr/>
          </p:nvSpPr>
          <p:spPr>
            <a:xfrm>
              <a:off x="6642463" y="207140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9EA691-60D5-432D-AE0A-1D66044836DC}"/>
                </a:ext>
              </a:extLst>
            </p:cNvPr>
            <p:cNvSpPr/>
            <p:nvPr/>
          </p:nvSpPr>
          <p:spPr>
            <a:xfrm>
              <a:off x="5691108" y="240393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1D76D4-D219-43D6-AE54-4A48AB3A4DAA}"/>
                </a:ext>
              </a:extLst>
            </p:cNvPr>
            <p:cNvSpPr/>
            <p:nvPr/>
          </p:nvSpPr>
          <p:spPr>
            <a:xfrm>
              <a:off x="6175406" y="229314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47FB40-7C3D-4015-833D-CDE41FA2B0A2}"/>
                </a:ext>
              </a:extLst>
            </p:cNvPr>
            <p:cNvSpPr/>
            <p:nvPr/>
          </p:nvSpPr>
          <p:spPr>
            <a:xfrm>
              <a:off x="5346483" y="175617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FDFA59A-1347-4AF6-859F-150AB96E73C2}"/>
                </a:ext>
              </a:extLst>
            </p:cNvPr>
            <p:cNvSpPr/>
            <p:nvPr/>
          </p:nvSpPr>
          <p:spPr>
            <a:xfrm>
              <a:off x="4306708" y="173964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A75E583-4302-4545-8ADB-0D1AC7B19093}"/>
                </a:ext>
              </a:extLst>
            </p:cNvPr>
            <p:cNvSpPr/>
            <p:nvPr/>
          </p:nvSpPr>
          <p:spPr>
            <a:xfrm>
              <a:off x="5807523" y="196717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9115915-CBE2-49F4-BCA4-96A246D2CD71}"/>
                </a:ext>
              </a:extLst>
            </p:cNvPr>
            <p:cNvSpPr/>
            <p:nvPr/>
          </p:nvSpPr>
          <p:spPr>
            <a:xfrm>
              <a:off x="4306708" y="227732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150D8E7-C74A-428E-A512-A85D220004D5}"/>
                </a:ext>
              </a:extLst>
            </p:cNvPr>
            <p:cNvSpPr/>
            <p:nvPr/>
          </p:nvSpPr>
          <p:spPr>
            <a:xfrm>
              <a:off x="4787436" y="231630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631B6E-A486-4C6C-A2DF-9AAADA23C06A}"/>
                </a:ext>
              </a:extLst>
            </p:cNvPr>
            <p:cNvSpPr/>
            <p:nvPr/>
          </p:nvSpPr>
          <p:spPr>
            <a:xfrm>
              <a:off x="4832559" y="197494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4CBF556-AB03-412B-8BE1-D2F60BF214AC}"/>
                </a:ext>
              </a:extLst>
            </p:cNvPr>
            <p:cNvCxnSpPr>
              <a:cxnSpLocks/>
            </p:cNvCxnSpPr>
            <p:nvPr/>
          </p:nvCxnSpPr>
          <p:spPr>
            <a:xfrm>
              <a:off x="4447385" y="2393960"/>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3ADCC08-DBA1-4EDC-9967-775EC5DBC217}"/>
                </a:ext>
              </a:extLst>
            </p:cNvPr>
            <p:cNvCxnSpPr>
              <a:cxnSpLocks/>
            </p:cNvCxnSpPr>
            <p:nvPr/>
          </p:nvCxnSpPr>
          <p:spPr>
            <a:xfrm flipV="1">
              <a:off x="3954245" y="1992854"/>
              <a:ext cx="316908" cy="1994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E8E72C-B915-4788-B5A8-CD0159D90D4F}"/>
                </a:ext>
              </a:extLst>
            </p:cNvPr>
            <p:cNvCxnSpPr>
              <a:cxnSpLocks/>
            </p:cNvCxnSpPr>
            <p:nvPr/>
          </p:nvCxnSpPr>
          <p:spPr>
            <a:xfrm>
              <a:off x="4434973" y="1876477"/>
              <a:ext cx="293766" cy="18400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64F6CB-7B62-4477-8B28-1B3A1B6804A2}"/>
                </a:ext>
              </a:extLst>
            </p:cNvPr>
            <p:cNvCxnSpPr>
              <a:cxnSpLocks/>
            </p:cNvCxnSpPr>
            <p:nvPr/>
          </p:nvCxnSpPr>
          <p:spPr>
            <a:xfrm flipV="1">
              <a:off x="5487160" y="1756172"/>
              <a:ext cx="203948" cy="11867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C570336-51FD-473C-8331-FDD9A0F60F3F}"/>
                </a:ext>
              </a:extLst>
            </p:cNvPr>
            <p:cNvCxnSpPr>
              <a:cxnSpLocks/>
            </p:cNvCxnSpPr>
            <p:nvPr/>
          </p:nvCxnSpPr>
          <p:spPr>
            <a:xfrm flipV="1">
              <a:off x="4972116" y="1832549"/>
              <a:ext cx="141797" cy="25672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0007D1-4742-4354-8124-AE592EA6D595}"/>
                </a:ext>
              </a:extLst>
            </p:cNvPr>
            <p:cNvCxnSpPr>
              <a:cxnSpLocks/>
            </p:cNvCxnSpPr>
            <p:nvPr/>
          </p:nvCxnSpPr>
          <p:spPr>
            <a:xfrm>
              <a:off x="4937681" y="2423544"/>
              <a:ext cx="269129" cy="14596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993877-6A74-4FFC-9166-6A0CD2EF5C54}"/>
                </a:ext>
              </a:extLst>
            </p:cNvPr>
            <p:cNvCxnSpPr>
              <a:cxnSpLocks/>
            </p:cNvCxnSpPr>
            <p:nvPr/>
          </p:nvCxnSpPr>
          <p:spPr>
            <a:xfrm flipH="1">
              <a:off x="5390751" y="2337688"/>
              <a:ext cx="12004" cy="31945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15F421-017A-4316-AA20-1BD18303B850}"/>
                </a:ext>
              </a:extLst>
            </p:cNvPr>
            <p:cNvCxnSpPr>
              <a:cxnSpLocks/>
            </p:cNvCxnSpPr>
            <p:nvPr/>
          </p:nvCxnSpPr>
          <p:spPr>
            <a:xfrm flipV="1">
              <a:off x="5807523" y="2324615"/>
              <a:ext cx="281354" cy="19595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A33945-91ED-4422-99EF-42CAC10CB24F}"/>
                </a:ext>
              </a:extLst>
            </p:cNvPr>
            <p:cNvCxnSpPr>
              <a:cxnSpLocks/>
            </p:cNvCxnSpPr>
            <p:nvPr/>
          </p:nvCxnSpPr>
          <p:spPr>
            <a:xfrm>
              <a:off x="5963620" y="2115059"/>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0956649-18A0-4185-AFC0-4FD46DE93C3B}"/>
                </a:ext>
              </a:extLst>
            </p:cNvPr>
            <p:cNvCxnSpPr>
              <a:cxnSpLocks/>
            </p:cNvCxnSpPr>
            <p:nvPr/>
          </p:nvCxnSpPr>
          <p:spPr>
            <a:xfrm>
              <a:off x="6359347" y="2423251"/>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DC412D6-B6F1-4644-853C-8D9948C4ED0C}"/>
                </a:ext>
              </a:extLst>
            </p:cNvPr>
            <p:cNvCxnSpPr>
              <a:cxnSpLocks/>
            </p:cNvCxnSpPr>
            <p:nvPr/>
          </p:nvCxnSpPr>
          <p:spPr>
            <a:xfrm flipV="1">
              <a:off x="6783140" y="1974947"/>
              <a:ext cx="287349" cy="21730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9810D2-9625-4D9B-9F32-95C8CA4F66F4}"/>
                </a:ext>
              </a:extLst>
            </p:cNvPr>
            <p:cNvCxnSpPr>
              <a:cxnSpLocks/>
            </p:cNvCxnSpPr>
            <p:nvPr/>
          </p:nvCxnSpPr>
          <p:spPr>
            <a:xfrm>
              <a:off x="6382793" y="1853639"/>
              <a:ext cx="259670" cy="1899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5" name="Cloud 44">
              <a:extLst>
                <a:ext uri="{FF2B5EF4-FFF2-40B4-BE49-F238E27FC236}">
                  <a16:creationId xmlns:a16="http://schemas.microsoft.com/office/drawing/2014/main" id="{F370ACF0-289E-4F71-998A-4336C3E6237C}"/>
                </a:ext>
              </a:extLst>
            </p:cNvPr>
            <p:cNvSpPr/>
            <p:nvPr/>
          </p:nvSpPr>
          <p:spPr>
            <a:xfrm>
              <a:off x="3555579" y="1600292"/>
              <a:ext cx="3845904" cy="1181491"/>
            </a:xfrm>
            <a:prstGeom prst="cloud">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Down 47">
              <a:extLst>
                <a:ext uri="{FF2B5EF4-FFF2-40B4-BE49-F238E27FC236}">
                  <a16:creationId xmlns:a16="http://schemas.microsoft.com/office/drawing/2014/main" id="{4EC62F1D-A205-4DD5-954E-5D5E395C9F39}"/>
                </a:ext>
              </a:extLst>
            </p:cNvPr>
            <p:cNvSpPr/>
            <p:nvPr/>
          </p:nvSpPr>
          <p:spPr>
            <a:xfrm rot="16200000">
              <a:off x="7498354" y="1854818"/>
              <a:ext cx="645970" cy="727169"/>
            </a:xfrm>
            <a:prstGeom prst="downArrow">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B183C5D-AB5F-4D0D-8F1C-F2215D04D85F}"/>
                </a:ext>
              </a:extLst>
            </p:cNvPr>
            <p:cNvSpPr txBox="1"/>
            <p:nvPr/>
          </p:nvSpPr>
          <p:spPr>
            <a:xfrm>
              <a:off x="9236655" y="1681622"/>
              <a:ext cx="1704238" cy="1015663"/>
            </a:xfrm>
            <a:prstGeom prst="rect">
              <a:avLst/>
            </a:prstGeom>
            <a:noFill/>
          </p:spPr>
          <p:txBody>
            <a:bodyPr wrap="square" rtlCol="0">
              <a:spAutoFit/>
            </a:bodyPr>
            <a:lstStyle/>
            <a:p>
              <a:r>
                <a:rPr lang="en-US" sz="2000" dirty="0"/>
                <a:t>Open to the atmosphere = low pressure…</a:t>
              </a:r>
            </a:p>
          </p:txBody>
        </p:sp>
        <p:grpSp>
          <p:nvGrpSpPr>
            <p:cNvPr id="5" name="Group 4">
              <a:extLst>
                <a:ext uri="{FF2B5EF4-FFF2-40B4-BE49-F238E27FC236}">
                  <a16:creationId xmlns:a16="http://schemas.microsoft.com/office/drawing/2014/main" id="{38D50AB8-88D9-4F1F-A906-82E5D3D4A290}"/>
                </a:ext>
              </a:extLst>
            </p:cNvPr>
            <p:cNvGrpSpPr/>
            <p:nvPr/>
          </p:nvGrpSpPr>
          <p:grpSpPr>
            <a:xfrm rot="10800000">
              <a:off x="8345172" y="1841110"/>
              <a:ext cx="752845" cy="689428"/>
              <a:chOff x="2847702" y="2009328"/>
              <a:chExt cx="752845" cy="689428"/>
            </a:xfrm>
          </p:grpSpPr>
          <p:cxnSp>
            <p:nvCxnSpPr>
              <p:cNvPr id="38" name="Straight Arrow Connector 37">
                <a:extLst>
                  <a:ext uri="{FF2B5EF4-FFF2-40B4-BE49-F238E27FC236}">
                    <a16:creationId xmlns:a16="http://schemas.microsoft.com/office/drawing/2014/main" id="{A2ECBE94-D8CA-4F39-93A3-4546ACE27901}"/>
                  </a:ext>
                </a:extLst>
              </p:cNvPr>
              <p:cNvCxnSpPr/>
              <p:nvPr/>
            </p:nvCxnSpPr>
            <p:spPr>
              <a:xfrm>
                <a:off x="2854959" y="2009328"/>
                <a:ext cx="7455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1509B40-242D-4326-8E20-C71E42F98FB9}"/>
                  </a:ext>
                </a:extLst>
              </p:cNvPr>
              <p:cNvCxnSpPr/>
              <p:nvPr/>
            </p:nvCxnSpPr>
            <p:spPr>
              <a:xfrm>
                <a:off x="2847704" y="2350412"/>
                <a:ext cx="7455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BD83971-AF33-4EBA-858E-7516C12C6DAA}"/>
                  </a:ext>
                </a:extLst>
              </p:cNvPr>
              <p:cNvCxnSpPr/>
              <p:nvPr/>
            </p:nvCxnSpPr>
            <p:spPr>
              <a:xfrm>
                <a:off x="2847702" y="2698756"/>
                <a:ext cx="7455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7418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ylinder 2">
            <a:extLst>
              <a:ext uri="{FF2B5EF4-FFF2-40B4-BE49-F238E27FC236}">
                <a16:creationId xmlns:a16="http://schemas.microsoft.com/office/drawing/2014/main" id="{726046CF-8351-44C6-8B84-2680A3B04A99}"/>
              </a:ext>
            </a:extLst>
          </p:cNvPr>
          <p:cNvSpPr/>
          <p:nvPr/>
        </p:nvSpPr>
        <p:spPr>
          <a:xfrm rot="5400000">
            <a:off x="5512190" y="-342407"/>
            <a:ext cx="1167619" cy="508083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6BA9CD-B27D-4B4D-B9B2-45467568C0AB}"/>
              </a:ext>
            </a:extLst>
          </p:cNvPr>
          <p:cNvSpPr txBox="1"/>
          <p:nvPr/>
        </p:nvSpPr>
        <p:spPr>
          <a:xfrm>
            <a:off x="2028688" y="168549"/>
            <a:ext cx="8553157" cy="584775"/>
          </a:xfrm>
          <a:prstGeom prst="rect">
            <a:avLst/>
          </a:prstGeom>
          <a:noFill/>
        </p:spPr>
        <p:txBody>
          <a:bodyPr wrap="square" rtlCol="0">
            <a:spAutoFit/>
          </a:bodyPr>
          <a:lstStyle/>
          <a:p>
            <a:pPr algn="ctr"/>
            <a:r>
              <a:rPr lang="en-US" sz="3200" dirty="0">
                <a:solidFill>
                  <a:srgbClr val="FF0000"/>
                </a:solidFill>
              </a:rPr>
              <a:t>Fluid (gas) Flow in a Tube</a:t>
            </a:r>
          </a:p>
        </p:txBody>
      </p:sp>
      <p:grpSp>
        <p:nvGrpSpPr>
          <p:cNvPr id="5" name="Group 4">
            <a:extLst>
              <a:ext uri="{FF2B5EF4-FFF2-40B4-BE49-F238E27FC236}">
                <a16:creationId xmlns:a16="http://schemas.microsoft.com/office/drawing/2014/main" id="{5B1E0072-72DF-4FCF-9F40-4080BDE82976}"/>
              </a:ext>
            </a:extLst>
          </p:cNvPr>
          <p:cNvGrpSpPr/>
          <p:nvPr/>
        </p:nvGrpSpPr>
        <p:grpSpPr>
          <a:xfrm>
            <a:off x="2695302" y="1856928"/>
            <a:ext cx="752845" cy="689428"/>
            <a:chOff x="2695302" y="1856928"/>
            <a:chExt cx="752845" cy="689428"/>
          </a:xfrm>
        </p:grpSpPr>
        <p:cxnSp>
          <p:nvCxnSpPr>
            <p:cNvPr id="6" name="Straight Arrow Connector 5">
              <a:extLst>
                <a:ext uri="{FF2B5EF4-FFF2-40B4-BE49-F238E27FC236}">
                  <a16:creationId xmlns:a16="http://schemas.microsoft.com/office/drawing/2014/main" id="{EABB57A6-1542-4440-A8A6-79589DDD6054}"/>
                </a:ext>
              </a:extLst>
            </p:cNvPr>
            <p:cNvCxnSpPr/>
            <p:nvPr/>
          </p:nvCxnSpPr>
          <p:spPr>
            <a:xfrm>
              <a:off x="2702559" y="1856928"/>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B02A350-9191-45C3-B76C-E02E1B3CB466}"/>
                </a:ext>
              </a:extLst>
            </p:cNvPr>
            <p:cNvCxnSpPr/>
            <p:nvPr/>
          </p:nvCxnSpPr>
          <p:spPr>
            <a:xfrm>
              <a:off x="2695304" y="2198012"/>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12023-EE4C-41DF-910E-12FD58781CC7}"/>
                </a:ext>
              </a:extLst>
            </p:cNvPr>
            <p:cNvCxnSpPr/>
            <p:nvPr/>
          </p:nvCxnSpPr>
          <p:spPr>
            <a:xfrm>
              <a:off x="2695302" y="2546356"/>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2FAA446D-CA4C-4217-B4C9-847CBE2A2567}"/>
              </a:ext>
            </a:extLst>
          </p:cNvPr>
          <p:cNvSpPr txBox="1"/>
          <p:nvPr/>
        </p:nvSpPr>
        <p:spPr>
          <a:xfrm>
            <a:off x="1259816" y="1967179"/>
            <a:ext cx="1320800" cy="461665"/>
          </a:xfrm>
          <a:prstGeom prst="rect">
            <a:avLst/>
          </a:prstGeom>
          <a:noFill/>
        </p:spPr>
        <p:txBody>
          <a:bodyPr wrap="square" rtlCol="0">
            <a:spAutoFit/>
          </a:bodyPr>
          <a:lstStyle/>
          <a:p>
            <a:r>
              <a:rPr lang="en-US" sz="2400" dirty="0"/>
              <a:t>Pressure</a:t>
            </a:r>
          </a:p>
        </p:txBody>
      </p:sp>
      <p:sp>
        <p:nvSpPr>
          <p:cNvPr id="10" name="Oval 9">
            <a:extLst>
              <a:ext uri="{FF2B5EF4-FFF2-40B4-BE49-F238E27FC236}">
                <a16:creationId xmlns:a16="http://schemas.microsoft.com/office/drawing/2014/main" id="{13D2373D-3B62-4C7F-9C09-92806C9EC1CF}"/>
              </a:ext>
            </a:extLst>
          </p:cNvPr>
          <p:cNvSpPr/>
          <p:nvPr/>
        </p:nvSpPr>
        <p:spPr>
          <a:xfrm>
            <a:off x="5389692" y="221108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01D1071-FDDF-46E4-9013-BF8279910124}"/>
              </a:ext>
            </a:extLst>
          </p:cNvPr>
          <p:cNvSpPr/>
          <p:nvPr/>
        </p:nvSpPr>
        <p:spPr>
          <a:xfrm>
            <a:off x="6372191" y="17481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48F6BAE-39F0-4F83-A8C5-D1A7CB61F9E0}"/>
              </a:ext>
            </a:extLst>
          </p:cNvPr>
          <p:cNvSpPr/>
          <p:nvPr/>
        </p:nvSpPr>
        <p:spPr>
          <a:xfrm>
            <a:off x="3940178" y="207140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27EF306-836D-49B9-98C8-C463D318FA4B}"/>
              </a:ext>
            </a:extLst>
          </p:cNvPr>
          <p:cNvSpPr/>
          <p:nvPr/>
        </p:nvSpPr>
        <p:spPr>
          <a:xfrm>
            <a:off x="6769073" y="207140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9EA691-60D5-432D-AE0A-1D66044836DC}"/>
              </a:ext>
            </a:extLst>
          </p:cNvPr>
          <p:cNvSpPr/>
          <p:nvPr/>
        </p:nvSpPr>
        <p:spPr>
          <a:xfrm>
            <a:off x="5817718" y="240393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1D76D4-D219-43D6-AE54-4A48AB3A4DAA}"/>
              </a:ext>
            </a:extLst>
          </p:cNvPr>
          <p:cNvSpPr/>
          <p:nvPr/>
        </p:nvSpPr>
        <p:spPr>
          <a:xfrm>
            <a:off x="6302016" y="229314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47FB40-7C3D-4015-833D-CDE41FA2B0A2}"/>
              </a:ext>
            </a:extLst>
          </p:cNvPr>
          <p:cNvSpPr/>
          <p:nvPr/>
        </p:nvSpPr>
        <p:spPr>
          <a:xfrm>
            <a:off x="5473093" y="175617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FDFA59A-1347-4AF6-859F-150AB96E73C2}"/>
              </a:ext>
            </a:extLst>
          </p:cNvPr>
          <p:cNvSpPr/>
          <p:nvPr/>
        </p:nvSpPr>
        <p:spPr>
          <a:xfrm>
            <a:off x="4433318" y="173964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A75E583-4302-4545-8ADB-0D1AC7B19093}"/>
              </a:ext>
            </a:extLst>
          </p:cNvPr>
          <p:cNvSpPr/>
          <p:nvPr/>
        </p:nvSpPr>
        <p:spPr>
          <a:xfrm>
            <a:off x="5934133" y="196717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9115915-CBE2-49F4-BCA4-96A246D2CD71}"/>
              </a:ext>
            </a:extLst>
          </p:cNvPr>
          <p:cNvSpPr/>
          <p:nvPr/>
        </p:nvSpPr>
        <p:spPr>
          <a:xfrm>
            <a:off x="4433318" y="227732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150D8E7-C74A-428E-A512-A85D220004D5}"/>
              </a:ext>
            </a:extLst>
          </p:cNvPr>
          <p:cNvSpPr/>
          <p:nvPr/>
        </p:nvSpPr>
        <p:spPr>
          <a:xfrm>
            <a:off x="4914046" y="231630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631B6E-A486-4C6C-A2DF-9AAADA23C06A}"/>
              </a:ext>
            </a:extLst>
          </p:cNvPr>
          <p:cNvSpPr/>
          <p:nvPr/>
        </p:nvSpPr>
        <p:spPr>
          <a:xfrm>
            <a:off x="4959169" y="197494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4CBF556-AB03-412B-8BE1-D2F60BF214AC}"/>
              </a:ext>
            </a:extLst>
          </p:cNvPr>
          <p:cNvCxnSpPr>
            <a:cxnSpLocks/>
          </p:cNvCxnSpPr>
          <p:nvPr/>
        </p:nvCxnSpPr>
        <p:spPr>
          <a:xfrm>
            <a:off x="4573995" y="2393960"/>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3ADCC08-DBA1-4EDC-9967-775EC5DBC217}"/>
              </a:ext>
            </a:extLst>
          </p:cNvPr>
          <p:cNvCxnSpPr>
            <a:cxnSpLocks/>
          </p:cNvCxnSpPr>
          <p:nvPr/>
        </p:nvCxnSpPr>
        <p:spPr>
          <a:xfrm flipH="1">
            <a:off x="3940178" y="2192254"/>
            <a:ext cx="140677" cy="27204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E8E72C-B915-4788-B5A8-CD0159D90D4F}"/>
              </a:ext>
            </a:extLst>
          </p:cNvPr>
          <p:cNvCxnSpPr>
            <a:cxnSpLocks/>
          </p:cNvCxnSpPr>
          <p:nvPr/>
        </p:nvCxnSpPr>
        <p:spPr>
          <a:xfrm flipH="1" flipV="1">
            <a:off x="4221532" y="1739643"/>
            <a:ext cx="340051" cy="13683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64F6CB-7B62-4477-8B28-1B3A1B6804A2}"/>
              </a:ext>
            </a:extLst>
          </p:cNvPr>
          <p:cNvCxnSpPr>
            <a:cxnSpLocks/>
          </p:cNvCxnSpPr>
          <p:nvPr/>
        </p:nvCxnSpPr>
        <p:spPr>
          <a:xfrm flipV="1">
            <a:off x="5613770" y="1756172"/>
            <a:ext cx="203948" cy="11867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C570336-51FD-473C-8331-FDD9A0F60F3F}"/>
              </a:ext>
            </a:extLst>
          </p:cNvPr>
          <p:cNvCxnSpPr>
            <a:cxnSpLocks/>
          </p:cNvCxnSpPr>
          <p:nvPr/>
        </p:nvCxnSpPr>
        <p:spPr>
          <a:xfrm flipV="1">
            <a:off x="5098726" y="1832549"/>
            <a:ext cx="141797" cy="25672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0007D1-4742-4354-8124-AE592EA6D595}"/>
              </a:ext>
            </a:extLst>
          </p:cNvPr>
          <p:cNvCxnSpPr>
            <a:cxnSpLocks/>
          </p:cNvCxnSpPr>
          <p:nvPr/>
        </p:nvCxnSpPr>
        <p:spPr>
          <a:xfrm>
            <a:off x="5064291" y="2423544"/>
            <a:ext cx="269129" cy="14596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993877-6A74-4FFC-9166-6A0CD2EF5C54}"/>
              </a:ext>
            </a:extLst>
          </p:cNvPr>
          <p:cNvCxnSpPr>
            <a:cxnSpLocks/>
          </p:cNvCxnSpPr>
          <p:nvPr/>
        </p:nvCxnSpPr>
        <p:spPr>
          <a:xfrm flipH="1">
            <a:off x="5517361" y="2337688"/>
            <a:ext cx="12004" cy="31945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15F421-017A-4316-AA20-1BD18303B850}"/>
              </a:ext>
            </a:extLst>
          </p:cNvPr>
          <p:cNvCxnSpPr>
            <a:cxnSpLocks/>
          </p:cNvCxnSpPr>
          <p:nvPr/>
        </p:nvCxnSpPr>
        <p:spPr>
          <a:xfrm flipV="1">
            <a:off x="5934133" y="2324615"/>
            <a:ext cx="281354" cy="19595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A33945-91ED-4422-99EF-42CAC10CB24F}"/>
              </a:ext>
            </a:extLst>
          </p:cNvPr>
          <p:cNvCxnSpPr>
            <a:cxnSpLocks/>
          </p:cNvCxnSpPr>
          <p:nvPr/>
        </p:nvCxnSpPr>
        <p:spPr>
          <a:xfrm flipV="1">
            <a:off x="6090230" y="1756172"/>
            <a:ext cx="5770" cy="3588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0956649-18A0-4185-AFC0-4FD46DE93C3B}"/>
              </a:ext>
            </a:extLst>
          </p:cNvPr>
          <p:cNvCxnSpPr>
            <a:cxnSpLocks/>
          </p:cNvCxnSpPr>
          <p:nvPr/>
        </p:nvCxnSpPr>
        <p:spPr>
          <a:xfrm>
            <a:off x="6485957" y="2423251"/>
            <a:ext cx="167588" cy="23389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DC412D6-B6F1-4644-853C-8D9948C4ED0C}"/>
              </a:ext>
            </a:extLst>
          </p:cNvPr>
          <p:cNvCxnSpPr>
            <a:cxnSpLocks/>
          </p:cNvCxnSpPr>
          <p:nvPr/>
        </p:nvCxnSpPr>
        <p:spPr>
          <a:xfrm flipV="1">
            <a:off x="6909750" y="1974947"/>
            <a:ext cx="287349" cy="21730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9810D2-9625-4D9B-9F32-95C8CA4F66F4}"/>
              </a:ext>
            </a:extLst>
          </p:cNvPr>
          <p:cNvCxnSpPr>
            <a:cxnSpLocks/>
          </p:cNvCxnSpPr>
          <p:nvPr/>
        </p:nvCxnSpPr>
        <p:spPr>
          <a:xfrm>
            <a:off x="6509403" y="1853639"/>
            <a:ext cx="259670" cy="1899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B7F7704-21D4-4B33-A8B1-F0F76D51A6BA}"/>
              </a:ext>
            </a:extLst>
          </p:cNvPr>
          <p:cNvSpPr txBox="1"/>
          <p:nvPr/>
        </p:nvSpPr>
        <p:spPr>
          <a:xfrm>
            <a:off x="957330" y="3181272"/>
            <a:ext cx="10283483" cy="830997"/>
          </a:xfrm>
          <a:prstGeom prst="rect">
            <a:avLst/>
          </a:prstGeom>
          <a:noFill/>
        </p:spPr>
        <p:txBody>
          <a:bodyPr wrap="square" rtlCol="0">
            <a:spAutoFit/>
          </a:bodyPr>
          <a:lstStyle/>
          <a:p>
            <a:r>
              <a:rPr lang="en-US" sz="2400" dirty="0"/>
              <a:t>If the right-hand side of the tube is blocked off, the pressure at the right-hand side of the system would be the same as the left-hand side. </a:t>
            </a:r>
          </a:p>
        </p:txBody>
      </p:sp>
      <p:sp>
        <p:nvSpPr>
          <p:cNvPr id="52" name="TextBox 51">
            <a:extLst>
              <a:ext uri="{FF2B5EF4-FFF2-40B4-BE49-F238E27FC236}">
                <a16:creationId xmlns:a16="http://schemas.microsoft.com/office/drawing/2014/main" id="{6BB4125B-2565-49C7-917F-DD1548214085}"/>
              </a:ext>
            </a:extLst>
          </p:cNvPr>
          <p:cNvSpPr txBox="1"/>
          <p:nvPr/>
        </p:nvSpPr>
        <p:spPr>
          <a:xfrm>
            <a:off x="957330" y="4193527"/>
            <a:ext cx="10283483" cy="1200329"/>
          </a:xfrm>
          <a:prstGeom prst="rect">
            <a:avLst/>
          </a:prstGeom>
          <a:noFill/>
        </p:spPr>
        <p:txBody>
          <a:bodyPr wrap="square" rtlCol="0">
            <a:spAutoFit/>
          </a:bodyPr>
          <a:lstStyle/>
          <a:p>
            <a:r>
              <a:rPr lang="en-US" sz="2400" dirty="0"/>
              <a:t>This would cause the </a:t>
            </a:r>
            <a:r>
              <a:rPr lang="en-US" sz="2400" b="1" dirty="0"/>
              <a:t>Net Force</a:t>
            </a:r>
            <a:r>
              <a:rPr lang="en-US" sz="2400" dirty="0"/>
              <a:t> acting on the fluid particles to be zero.  If there is no net force acting on the particles they will just bounce around randomly and exhibit no net movement in one direction or another. </a:t>
            </a:r>
          </a:p>
        </p:txBody>
      </p:sp>
      <p:sp>
        <p:nvSpPr>
          <p:cNvPr id="53" name="TextBox 52">
            <a:extLst>
              <a:ext uri="{FF2B5EF4-FFF2-40B4-BE49-F238E27FC236}">
                <a16:creationId xmlns:a16="http://schemas.microsoft.com/office/drawing/2014/main" id="{2B183C5D-AB5F-4D0D-8F1C-F2215D04D85F}"/>
              </a:ext>
            </a:extLst>
          </p:cNvPr>
          <p:cNvSpPr txBox="1"/>
          <p:nvPr/>
        </p:nvSpPr>
        <p:spPr>
          <a:xfrm>
            <a:off x="8693831" y="2019636"/>
            <a:ext cx="1335558" cy="400110"/>
          </a:xfrm>
          <a:prstGeom prst="rect">
            <a:avLst/>
          </a:prstGeom>
          <a:noFill/>
        </p:spPr>
        <p:txBody>
          <a:bodyPr wrap="square" rtlCol="0">
            <a:spAutoFit/>
          </a:bodyPr>
          <a:lstStyle/>
          <a:p>
            <a:r>
              <a:rPr lang="en-US" sz="2000" dirty="0"/>
              <a:t>Closed</a:t>
            </a:r>
          </a:p>
        </p:txBody>
      </p:sp>
      <p:sp>
        <p:nvSpPr>
          <p:cNvPr id="37" name="Cylinder 36">
            <a:extLst>
              <a:ext uri="{FF2B5EF4-FFF2-40B4-BE49-F238E27FC236}">
                <a16:creationId xmlns:a16="http://schemas.microsoft.com/office/drawing/2014/main" id="{E5331F72-630D-4802-BCA1-261243B067FB}"/>
              </a:ext>
            </a:extLst>
          </p:cNvPr>
          <p:cNvSpPr/>
          <p:nvPr/>
        </p:nvSpPr>
        <p:spPr>
          <a:xfrm rot="5400000">
            <a:off x="7741322" y="1887828"/>
            <a:ext cx="1167619" cy="615490"/>
          </a:xfrm>
          <a:prstGeom prst="can">
            <a:avLst>
              <a:gd name="adj" fmla="val 4557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2A1B39B-FA77-4BB7-8423-72B7E1416C5F}"/>
              </a:ext>
            </a:extLst>
          </p:cNvPr>
          <p:cNvSpPr>
            <a:spLocks noGrp="1"/>
          </p:cNvSpPr>
          <p:nvPr>
            <p:ph type="sldNum" sz="quarter" idx="12"/>
          </p:nvPr>
        </p:nvSpPr>
        <p:spPr/>
        <p:txBody>
          <a:bodyPr/>
          <a:lstStyle/>
          <a:p>
            <a:fld id="{70F590C6-BFDA-46BA-8593-EB8341455ED1}" type="slidenum">
              <a:rPr lang="en-US" smtClean="0"/>
              <a:t>39</a:t>
            </a:fld>
            <a:endParaRPr lang="en-US"/>
          </a:p>
        </p:txBody>
      </p:sp>
      <p:grpSp>
        <p:nvGrpSpPr>
          <p:cNvPr id="38" name="Group 37">
            <a:extLst>
              <a:ext uri="{FF2B5EF4-FFF2-40B4-BE49-F238E27FC236}">
                <a16:creationId xmlns:a16="http://schemas.microsoft.com/office/drawing/2014/main" id="{255218D2-34F4-42CF-8569-95CF45BC34CC}"/>
              </a:ext>
            </a:extLst>
          </p:cNvPr>
          <p:cNvGrpSpPr/>
          <p:nvPr/>
        </p:nvGrpSpPr>
        <p:grpSpPr>
          <a:xfrm rot="10800000">
            <a:off x="7281396" y="1854578"/>
            <a:ext cx="752845" cy="689428"/>
            <a:chOff x="2695302" y="1856928"/>
            <a:chExt cx="752845" cy="689428"/>
          </a:xfrm>
        </p:grpSpPr>
        <p:cxnSp>
          <p:nvCxnSpPr>
            <p:cNvPr id="42" name="Straight Arrow Connector 41">
              <a:extLst>
                <a:ext uri="{FF2B5EF4-FFF2-40B4-BE49-F238E27FC236}">
                  <a16:creationId xmlns:a16="http://schemas.microsoft.com/office/drawing/2014/main" id="{32161067-3F86-4431-B562-AA9284FF2976}"/>
                </a:ext>
              </a:extLst>
            </p:cNvPr>
            <p:cNvCxnSpPr/>
            <p:nvPr/>
          </p:nvCxnSpPr>
          <p:spPr>
            <a:xfrm>
              <a:off x="2702559" y="1856928"/>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55C9C17-3FAF-4EA1-9250-4D97A24A7BAF}"/>
                </a:ext>
              </a:extLst>
            </p:cNvPr>
            <p:cNvCxnSpPr/>
            <p:nvPr/>
          </p:nvCxnSpPr>
          <p:spPr>
            <a:xfrm>
              <a:off x="2695304" y="2198012"/>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3B920CF-7778-4D7E-AFAA-2BAE65E6C31C}"/>
                </a:ext>
              </a:extLst>
            </p:cNvPr>
            <p:cNvCxnSpPr/>
            <p:nvPr/>
          </p:nvCxnSpPr>
          <p:spPr>
            <a:xfrm>
              <a:off x="2695302" y="2546356"/>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06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E7200-8B2C-44DF-9DFA-5CE007B0A537}"/>
              </a:ext>
            </a:extLst>
          </p:cNvPr>
          <p:cNvSpPr txBox="1"/>
          <p:nvPr/>
        </p:nvSpPr>
        <p:spPr>
          <a:xfrm>
            <a:off x="1629507" y="1360596"/>
            <a:ext cx="9355016" cy="461665"/>
          </a:xfrm>
          <a:prstGeom prst="rect">
            <a:avLst/>
          </a:prstGeom>
          <a:noFill/>
        </p:spPr>
        <p:txBody>
          <a:bodyPr wrap="square" rtlCol="0">
            <a:spAutoFit/>
          </a:bodyPr>
          <a:lstStyle/>
          <a:p>
            <a:r>
              <a:rPr lang="en-US" sz="2400" dirty="0"/>
              <a:t>To understand how lift is generated we need to examine two things:</a:t>
            </a:r>
          </a:p>
        </p:txBody>
      </p:sp>
      <p:sp>
        <p:nvSpPr>
          <p:cNvPr id="3" name="TextBox 2">
            <a:extLst>
              <a:ext uri="{FF2B5EF4-FFF2-40B4-BE49-F238E27FC236}">
                <a16:creationId xmlns:a16="http://schemas.microsoft.com/office/drawing/2014/main" id="{A211BECD-F4C0-4006-A260-F7C922B269C8}"/>
              </a:ext>
            </a:extLst>
          </p:cNvPr>
          <p:cNvSpPr txBox="1"/>
          <p:nvPr/>
        </p:nvSpPr>
        <p:spPr>
          <a:xfrm>
            <a:off x="1814732" y="2289346"/>
            <a:ext cx="8102991" cy="461665"/>
          </a:xfrm>
          <a:prstGeom prst="rect">
            <a:avLst/>
          </a:prstGeom>
          <a:noFill/>
        </p:spPr>
        <p:txBody>
          <a:bodyPr wrap="square" rtlCol="0">
            <a:spAutoFit/>
          </a:bodyPr>
          <a:lstStyle/>
          <a:p>
            <a:pPr marL="457200" indent="-457200">
              <a:buAutoNum type="arabicParenR"/>
            </a:pPr>
            <a:r>
              <a:rPr lang="en-US" sz="2400" dirty="0"/>
              <a:t>What is happening to the airflow around the airfoil or wing? </a:t>
            </a:r>
          </a:p>
        </p:txBody>
      </p:sp>
      <p:sp>
        <p:nvSpPr>
          <p:cNvPr id="4" name="TextBox 3">
            <a:extLst>
              <a:ext uri="{FF2B5EF4-FFF2-40B4-BE49-F238E27FC236}">
                <a16:creationId xmlns:a16="http://schemas.microsoft.com/office/drawing/2014/main" id="{D7547142-2E02-4207-8809-10A96F40C0E8}"/>
              </a:ext>
            </a:extLst>
          </p:cNvPr>
          <p:cNvSpPr txBox="1"/>
          <p:nvPr/>
        </p:nvSpPr>
        <p:spPr>
          <a:xfrm>
            <a:off x="1814731" y="3125371"/>
            <a:ext cx="8271804" cy="830997"/>
          </a:xfrm>
          <a:prstGeom prst="rect">
            <a:avLst/>
          </a:prstGeom>
          <a:noFill/>
        </p:spPr>
        <p:txBody>
          <a:bodyPr wrap="square" rtlCol="0">
            <a:spAutoFit/>
          </a:bodyPr>
          <a:lstStyle/>
          <a:p>
            <a:pPr marL="457200" indent="-457200">
              <a:buFont typeface="+mj-lt"/>
              <a:buAutoNum type="arabicParenR" startAt="2"/>
            </a:pPr>
            <a:r>
              <a:rPr lang="en-US" sz="2400" dirty="0"/>
              <a:t>How is the airflow affecting the pressure distribution around the airfoil or wing?</a:t>
            </a:r>
          </a:p>
        </p:txBody>
      </p:sp>
      <p:sp>
        <p:nvSpPr>
          <p:cNvPr id="5" name="Slide Number Placeholder 4">
            <a:extLst>
              <a:ext uri="{FF2B5EF4-FFF2-40B4-BE49-F238E27FC236}">
                <a16:creationId xmlns:a16="http://schemas.microsoft.com/office/drawing/2014/main" id="{0A9F30C6-DA40-4D73-A8A3-F027C633B3BC}"/>
              </a:ext>
            </a:extLst>
          </p:cNvPr>
          <p:cNvSpPr>
            <a:spLocks noGrp="1"/>
          </p:cNvSpPr>
          <p:nvPr>
            <p:ph type="sldNum" sz="quarter" idx="12"/>
          </p:nvPr>
        </p:nvSpPr>
        <p:spPr/>
        <p:txBody>
          <a:bodyPr/>
          <a:lstStyle/>
          <a:p>
            <a:fld id="{70F590C6-BFDA-46BA-8593-EB8341455ED1}" type="slidenum">
              <a:rPr lang="en-US" smtClean="0"/>
              <a:t>4</a:t>
            </a:fld>
            <a:endParaRPr lang="en-US"/>
          </a:p>
        </p:txBody>
      </p:sp>
    </p:spTree>
    <p:extLst>
      <p:ext uri="{BB962C8B-B14F-4D97-AF65-F5344CB8AC3E}">
        <p14:creationId xmlns:p14="http://schemas.microsoft.com/office/powerpoint/2010/main" val="1473959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ylinder 2">
            <a:extLst>
              <a:ext uri="{FF2B5EF4-FFF2-40B4-BE49-F238E27FC236}">
                <a16:creationId xmlns:a16="http://schemas.microsoft.com/office/drawing/2014/main" id="{726046CF-8351-44C6-8B84-2680A3B04A99}"/>
              </a:ext>
            </a:extLst>
          </p:cNvPr>
          <p:cNvSpPr/>
          <p:nvPr/>
        </p:nvSpPr>
        <p:spPr>
          <a:xfrm rot="5400000">
            <a:off x="5512190" y="-342407"/>
            <a:ext cx="1167619" cy="508083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6BA9CD-B27D-4B4D-B9B2-45467568C0AB}"/>
              </a:ext>
            </a:extLst>
          </p:cNvPr>
          <p:cNvSpPr txBox="1"/>
          <p:nvPr/>
        </p:nvSpPr>
        <p:spPr>
          <a:xfrm>
            <a:off x="2028688" y="168549"/>
            <a:ext cx="8553157" cy="584775"/>
          </a:xfrm>
          <a:prstGeom prst="rect">
            <a:avLst/>
          </a:prstGeom>
          <a:noFill/>
        </p:spPr>
        <p:txBody>
          <a:bodyPr wrap="square" rtlCol="0">
            <a:spAutoFit/>
          </a:bodyPr>
          <a:lstStyle/>
          <a:p>
            <a:pPr algn="ctr"/>
            <a:r>
              <a:rPr lang="en-US" sz="3200" dirty="0">
                <a:solidFill>
                  <a:srgbClr val="FF0000"/>
                </a:solidFill>
              </a:rPr>
              <a:t>Fluid (gas) Flow in a Tube</a:t>
            </a:r>
          </a:p>
        </p:txBody>
      </p:sp>
      <p:cxnSp>
        <p:nvCxnSpPr>
          <p:cNvPr id="6" name="Straight Arrow Connector 5">
            <a:extLst>
              <a:ext uri="{FF2B5EF4-FFF2-40B4-BE49-F238E27FC236}">
                <a16:creationId xmlns:a16="http://schemas.microsoft.com/office/drawing/2014/main" id="{EABB57A6-1542-4440-A8A6-79589DDD6054}"/>
              </a:ext>
            </a:extLst>
          </p:cNvPr>
          <p:cNvCxnSpPr/>
          <p:nvPr/>
        </p:nvCxnSpPr>
        <p:spPr>
          <a:xfrm>
            <a:off x="2702559" y="1856928"/>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B02A350-9191-45C3-B76C-E02E1B3CB466}"/>
              </a:ext>
            </a:extLst>
          </p:cNvPr>
          <p:cNvCxnSpPr/>
          <p:nvPr/>
        </p:nvCxnSpPr>
        <p:spPr>
          <a:xfrm>
            <a:off x="2695304" y="2198012"/>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12023-EE4C-41DF-910E-12FD58781CC7}"/>
              </a:ext>
            </a:extLst>
          </p:cNvPr>
          <p:cNvCxnSpPr/>
          <p:nvPr/>
        </p:nvCxnSpPr>
        <p:spPr>
          <a:xfrm>
            <a:off x="2695302" y="2546356"/>
            <a:ext cx="7455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AA446D-CA4C-4217-B4C9-847CBE2A2567}"/>
              </a:ext>
            </a:extLst>
          </p:cNvPr>
          <p:cNvSpPr txBox="1"/>
          <p:nvPr/>
        </p:nvSpPr>
        <p:spPr>
          <a:xfrm>
            <a:off x="1259816" y="1967179"/>
            <a:ext cx="1320800" cy="461665"/>
          </a:xfrm>
          <a:prstGeom prst="rect">
            <a:avLst/>
          </a:prstGeom>
          <a:noFill/>
        </p:spPr>
        <p:txBody>
          <a:bodyPr wrap="square" rtlCol="0">
            <a:spAutoFit/>
          </a:bodyPr>
          <a:lstStyle/>
          <a:p>
            <a:r>
              <a:rPr lang="en-US" sz="2400" dirty="0"/>
              <a:t>Pressure</a:t>
            </a:r>
          </a:p>
        </p:txBody>
      </p:sp>
      <p:sp>
        <p:nvSpPr>
          <p:cNvPr id="10" name="Oval 9">
            <a:extLst>
              <a:ext uri="{FF2B5EF4-FFF2-40B4-BE49-F238E27FC236}">
                <a16:creationId xmlns:a16="http://schemas.microsoft.com/office/drawing/2014/main" id="{13D2373D-3B62-4C7F-9C09-92806C9EC1CF}"/>
              </a:ext>
            </a:extLst>
          </p:cNvPr>
          <p:cNvSpPr/>
          <p:nvPr/>
        </p:nvSpPr>
        <p:spPr>
          <a:xfrm>
            <a:off x="5389692" y="221108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01D1071-FDDF-46E4-9013-BF8279910124}"/>
              </a:ext>
            </a:extLst>
          </p:cNvPr>
          <p:cNvSpPr/>
          <p:nvPr/>
        </p:nvSpPr>
        <p:spPr>
          <a:xfrm>
            <a:off x="6372191" y="17481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48F6BAE-39F0-4F83-A8C5-D1A7CB61F9E0}"/>
              </a:ext>
            </a:extLst>
          </p:cNvPr>
          <p:cNvSpPr/>
          <p:nvPr/>
        </p:nvSpPr>
        <p:spPr>
          <a:xfrm>
            <a:off x="3940178" y="207140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27EF306-836D-49B9-98C8-C463D318FA4B}"/>
              </a:ext>
            </a:extLst>
          </p:cNvPr>
          <p:cNvSpPr/>
          <p:nvPr/>
        </p:nvSpPr>
        <p:spPr>
          <a:xfrm>
            <a:off x="6769073" y="207140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9EA691-60D5-432D-AE0A-1D66044836DC}"/>
              </a:ext>
            </a:extLst>
          </p:cNvPr>
          <p:cNvSpPr/>
          <p:nvPr/>
        </p:nvSpPr>
        <p:spPr>
          <a:xfrm>
            <a:off x="5817718" y="240393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1D76D4-D219-43D6-AE54-4A48AB3A4DAA}"/>
              </a:ext>
            </a:extLst>
          </p:cNvPr>
          <p:cNvSpPr/>
          <p:nvPr/>
        </p:nvSpPr>
        <p:spPr>
          <a:xfrm>
            <a:off x="6302016" y="229314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47FB40-7C3D-4015-833D-CDE41FA2B0A2}"/>
              </a:ext>
            </a:extLst>
          </p:cNvPr>
          <p:cNvSpPr/>
          <p:nvPr/>
        </p:nvSpPr>
        <p:spPr>
          <a:xfrm>
            <a:off x="5473093" y="175617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FDFA59A-1347-4AF6-859F-150AB96E73C2}"/>
              </a:ext>
            </a:extLst>
          </p:cNvPr>
          <p:cNvSpPr/>
          <p:nvPr/>
        </p:nvSpPr>
        <p:spPr>
          <a:xfrm>
            <a:off x="4433318" y="173964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A75E583-4302-4545-8ADB-0D1AC7B19093}"/>
              </a:ext>
            </a:extLst>
          </p:cNvPr>
          <p:cNvSpPr/>
          <p:nvPr/>
        </p:nvSpPr>
        <p:spPr>
          <a:xfrm>
            <a:off x="5934133" y="196717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9115915-CBE2-49F4-BCA4-96A246D2CD71}"/>
              </a:ext>
            </a:extLst>
          </p:cNvPr>
          <p:cNvSpPr/>
          <p:nvPr/>
        </p:nvSpPr>
        <p:spPr>
          <a:xfrm>
            <a:off x="4433318" y="227732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150D8E7-C74A-428E-A512-A85D220004D5}"/>
              </a:ext>
            </a:extLst>
          </p:cNvPr>
          <p:cNvSpPr/>
          <p:nvPr/>
        </p:nvSpPr>
        <p:spPr>
          <a:xfrm>
            <a:off x="4914046" y="231630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631B6E-A486-4C6C-A2DF-9AAADA23C06A}"/>
              </a:ext>
            </a:extLst>
          </p:cNvPr>
          <p:cNvSpPr/>
          <p:nvPr/>
        </p:nvSpPr>
        <p:spPr>
          <a:xfrm>
            <a:off x="4959169" y="197494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4CBF556-AB03-412B-8BE1-D2F60BF214AC}"/>
              </a:ext>
            </a:extLst>
          </p:cNvPr>
          <p:cNvCxnSpPr>
            <a:cxnSpLocks/>
          </p:cNvCxnSpPr>
          <p:nvPr/>
        </p:nvCxnSpPr>
        <p:spPr>
          <a:xfrm>
            <a:off x="4573995" y="2393960"/>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3ADCC08-DBA1-4EDC-9967-775EC5DBC217}"/>
              </a:ext>
            </a:extLst>
          </p:cNvPr>
          <p:cNvCxnSpPr>
            <a:cxnSpLocks/>
          </p:cNvCxnSpPr>
          <p:nvPr/>
        </p:nvCxnSpPr>
        <p:spPr>
          <a:xfrm flipV="1">
            <a:off x="4080855" y="1992854"/>
            <a:ext cx="316908" cy="1994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E8E72C-B915-4788-B5A8-CD0159D90D4F}"/>
              </a:ext>
            </a:extLst>
          </p:cNvPr>
          <p:cNvCxnSpPr>
            <a:cxnSpLocks/>
          </p:cNvCxnSpPr>
          <p:nvPr/>
        </p:nvCxnSpPr>
        <p:spPr>
          <a:xfrm>
            <a:off x="4561583" y="1876477"/>
            <a:ext cx="293766" cy="18400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64F6CB-7B62-4477-8B28-1B3A1B6804A2}"/>
              </a:ext>
            </a:extLst>
          </p:cNvPr>
          <p:cNvCxnSpPr>
            <a:cxnSpLocks/>
          </p:cNvCxnSpPr>
          <p:nvPr/>
        </p:nvCxnSpPr>
        <p:spPr>
          <a:xfrm flipV="1">
            <a:off x="5613770" y="1756172"/>
            <a:ext cx="203948" cy="11867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C570336-51FD-473C-8331-FDD9A0F60F3F}"/>
              </a:ext>
            </a:extLst>
          </p:cNvPr>
          <p:cNvCxnSpPr>
            <a:cxnSpLocks/>
          </p:cNvCxnSpPr>
          <p:nvPr/>
        </p:nvCxnSpPr>
        <p:spPr>
          <a:xfrm flipV="1">
            <a:off x="5098726" y="1832549"/>
            <a:ext cx="141797" cy="25672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0007D1-4742-4354-8124-AE592EA6D595}"/>
              </a:ext>
            </a:extLst>
          </p:cNvPr>
          <p:cNvCxnSpPr>
            <a:cxnSpLocks/>
          </p:cNvCxnSpPr>
          <p:nvPr/>
        </p:nvCxnSpPr>
        <p:spPr>
          <a:xfrm>
            <a:off x="5064291" y="2423544"/>
            <a:ext cx="269129" cy="14596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993877-6A74-4FFC-9166-6A0CD2EF5C54}"/>
              </a:ext>
            </a:extLst>
          </p:cNvPr>
          <p:cNvCxnSpPr>
            <a:cxnSpLocks/>
          </p:cNvCxnSpPr>
          <p:nvPr/>
        </p:nvCxnSpPr>
        <p:spPr>
          <a:xfrm flipH="1">
            <a:off x="5517361" y="2337688"/>
            <a:ext cx="12004" cy="31945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15F421-017A-4316-AA20-1BD18303B850}"/>
              </a:ext>
            </a:extLst>
          </p:cNvPr>
          <p:cNvCxnSpPr>
            <a:cxnSpLocks/>
          </p:cNvCxnSpPr>
          <p:nvPr/>
        </p:nvCxnSpPr>
        <p:spPr>
          <a:xfrm flipV="1">
            <a:off x="5934133" y="2324615"/>
            <a:ext cx="281354" cy="19595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A33945-91ED-4422-99EF-42CAC10CB24F}"/>
              </a:ext>
            </a:extLst>
          </p:cNvPr>
          <p:cNvCxnSpPr>
            <a:cxnSpLocks/>
          </p:cNvCxnSpPr>
          <p:nvPr/>
        </p:nvCxnSpPr>
        <p:spPr>
          <a:xfrm>
            <a:off x="6090230" y="2115059"/>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0956649-18A0-4185-AFC0-4FD46DE93C3B}"/>
              </a:ext>
            </a:extLst>
          </p:cNvPr>
          <p:cNvCxnSpPr>
            <a:cxnSpLocks/>
          </p:cNvCxnSpPr>
          <p:nvPr/>
        </p:nvCxnSpPr>
        <p:spPr>
          <a:xfrm>
            <a:off x="6485957" y="2423251"/>
            <a:ext cx="3524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DC412D6-B6F1-4644-853C-8D9948C4ED0C}"/>
              </a:ext>
            </a:extLst>
          </p:cNvPr>
          <p:cNvCxnSpPr>
            <a:cxnSpLocks/>
          </p:cNvCxnSpPr>
          <p:nvPr/>
        </p:nvCxnSpPr>
        <p:spPr>
          <a:xfrm flipV="1">
            <a:off x="6909750" y="1974947"/>
            <a:ext cx="287349" cy="21730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9810D2-9625-4D9B-9F32-95C8CA4F66F4}"/>
              </a:ext>
            </a:extLst>
          </p:cNvPr>
          <p:cNvCxnSpPr>
            <a:cxnSpLocks/>
          </p:cNvCxnSpPr>
          <p:nvPr/>
        </p:nvCxnSpPr>
        <p:spPr>
          <a:xfrm>
            <a:off x="6509403" y="1853639"/>
            <a:ext cx="259670" cy="1899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5" name="Cloud 44">
            <a:extLst>
              <a:ext uri="{FF2B5EF4-FFF2-40B4-BE49-F238E27FC236}">
                <a16:creationId xmlns:a16="http://schemas.microsoft.com/office/drawing/2014/main" id="{F370ACF0-289E-4F71-998A-4336C3E6237C}"/>
              </a:ext>
            </a:extLst>
          </p:cNvPr>
          <p:cNvSpPr/>
          <p:nvPr/>
        </p:nvSpPr>
        <p:spPr>
          <a:xfrm>
            <a:off x="3682189" y="1600292"/>
            <a:ext cx="3845904" cy="1181491"/>
          </a:xfrm>
          <a:prstGeom prst="cloud">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B7F7704-21D4-4B33-A8B1-F0F76D51A6BA}"/>
              </a:ext>
            </a:extLst>
          </p:cNvPr>
          <p:cNvSpPr txBox="1"/>
          <p:nvPr/>
        </p:nvSpPr>
        <p:spPr>
          <a:xfrm>
            <a:off x="957330" y="3181272"/>
            <a:ext cx="10283483" cy="830997"/>
          </a:xfrm>
          <a:prstGeom prst="rect">
            <a:avLst/>
          </a:prstGeom>
          <a:noFill/>
        </p:spPr>
        <p:txBody>
          <a:bodyPr wrap="square" rtlCol="0">
            <a:spAutoFit/>
          </a:bodyPr>
          <a:lstStyle/>
          <a:p>
            <a:r>
              <a:rPr lang="en-US" sz="2400" dirty="0"/>
              <a:t>For the open ended tube, as more pressure is applied at the tube inlet, the fluid particles will move faster due to Newton’s Law (a = F/m).  </a:t>
            </a:r>
          </a:p>
        </p:txBody>
      </p:sp>
      <p:sp>
        <p:nvSpPr>
          <p:cNvPr id="48" name="Arrow: Down 47">
            <a:extLst>
              <a:ext uri="{FF2B5EF4-FFF2-40B4-BE49-F238E27FC236}">
                <a16:creationId xmlns:a16="http://schemas.microsoft.com/office/drawing/2014/main" id="{4EC62F1D-A205-4DD5-954E-5D5E395C9F39}"/>
              </a:ext>
            </a:extLst>
          </p:cNvPr>
          <p:cNvSpPr/>
          <p:nvPr/>
        </p:nvSpPr>
        <p:spPr>
          <a:xfrm rot="16200000">
            <a:off x="7624964" y="1854818"/>
            <a:ext cx="645970" cy="727169"/>
          </a:xfrm>
          <a:prstGeom prst="downArrow">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BB4125B-2565-49C7-917F-DD1548214085}"/>
              </a:ext>
            </a:extLst>
          </p:cNvPr>
          <p:cNvSpPr txBox="1"/>
          <p:nvPr/>
        </p:nvSpPr>
        <p:spPr>
          <a:xfrm>
            <a:off x="982725" y="4119696"/>
            <a:ext cx="10283483" cy="830997"/>
          </a:xfrm>
          <a:prstGeom prst="rect">
            <a:avLst/>
          </a:prstGeom>
          <a:noFill/>
        </p:spPr>
        <p:txBody>
          <a:bodyPr wrap="square" rtlCol="0">
            <a:spAutoFit/>
          </a:bodyPr>
          <a:lstStyle/>
          <a:p>
            <a:r>
              <a:rPr lang="en-US" sz="2400" dirty="0"/>
              <a:t>In the case of an open ended tube, the density does not increase even though the pressure being applied is greater. </a:t>
            </a:r>
          </a:p>
        </p:txBody>
      </p:sp>
      <p:sp>
        <p:nvSpPr>
          <p:cNvPr id="53" name="TextBox 52">
            <a:extLst>
              <a:ext uri="{FF2B5EF4-FFF2-40B4-BE49-F238E27FC236}">
                <a16:creationId xmlns:a16="http://schemas.microsoft.com/office/drawing/2014/main" id="{2B183C5D-AB5F-4D0D-8F1C-F2215D04D85F}"/>
              </a:ext>
            </a:extLst>
          </p:cNvPr>
          <p:cNvSpPr txBox="1"/>
          <p:nvPr/>
        </p:nvSpPr>
        <p:spPr>
          <a:xfrm>
            <a:off x="8958380" y="1683205"/>
            <a:ext cx="2307828" cy="1015663"/>
          </a:xfrm>
          <a:prstGeom prst="rect">
            <a:avLst/>
          </a:prstGeom>
          <a:noFill/>
        </p:spPr>
        <p:txBody>
          <a:bodyPr wrap="square" rtlCol="0">
            <a:spAutoFit/>
          </a:bodyPr>
          <a:lstStyle/>
          <a:p>
            <a:r>
              <a:rPr lang="en-US" sz="2000" dirty="0"/>
              <a:t>Open to the atmosphere = low pressure…</a:t>
            </a:r>
          </a:p>
        </p:txBody>
      </p:sp>
      <p:sp>
        <p:nvSpPr>
          <p:cNvPr id="37" name="TextBox 36">
            <a:extLst>
              <a:ext uri="{FF2B5EF4-FFF2-40B4-BE49-F238E27FC236}">
                <a16:creationId xmlns:a16="http://schemas.microsoft.com/office/drawing/2014/main" id="{01AA77A2-DA83-47DE-983E-7826EA0465EA}"/>
              </a:ext>
            </a:extLst>
          </p:cNvPr>
          <p:cNvSpPr txBox="1"/>
          <p:nvPr/>
        </p:nvSpPr>
        <p:spPr>
          <a:xfrm>
            <a:off x="982725" y="5104263"/>
            <a:ext cx="10283483" cy="461665"/>
          </a:xfrm>
          <a:prstGeom prst="rect">
            <a:avLst/>
          </a:prstGeom>
          <a:noFill/>
        </p:spPr>
        <p:txBody>
          <a:bodyPr wrap="square" rtlCol="0">
            <a:spAutoFit/>
          </a:bodyPr>
          <a:lstStyle/>
          <a:p>
            <a:r>
              <a:rPr lang="en-US" sz="2400" dirty="0"/>
              <a:t>This is different from the enclosed container…  </a:t>
            </a:r>
          </a:p>
        </p:txBody>
      </p:sp>
      <p:sp>
        <p:nvSpPr>
          <p:cNvPr id="2" name="Slide Number Placeholder 1">
            <a:extLst>
              <a:ext uri="{FF2B5EF4-FFF2-40B4-BE49-F238E27FC236}">
                <a16:creationId xmlns:a16="http://schemas.microsoft.com/office/drawing/2014/main" id="{56C3B65F-E804-41AC-A9ED-69CDCCA925B0}"/>
              </a:ext>
            </a:extLst>
          </p:cNvPr>
          <p:cNvSpPr>
            <a:spLocks noGrp="1"/>
          </p:cNvSpPr>
          <p:nvPr>
            <p:ph type="sldNum" sz="quarter" idx="12"/>
          </p:nvPr>
        </p:nvSpPr>
        <p:spPr/>
        <p:txBody>
          <a:bodyPr/>
          <a:lstStyle/>
          <a:p>
            <a:fld id="{70F590C6-BFDA-46BA-8593-EB8341455ED1}" type="slidenum">
              <a:rPr lang="en-US" smtClean="0"/>
              <a:t>40</a:t>
            </a:fld>
            <a:endParaRPr lang="en-US"/>
          </a:p>
        </p:txBody>
      </p:sp>
    </p:spTree>
    <p:extLst>
      <p:ext uri="{BB962C8B-B14F-4D97-AF65-F5344CB8AC3E}">
        <p14:creationId xmlns:p14="http://schemas.microsoft.com/office/powerpoint/2010/main" val="342629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31355B66-66B5-418D-A065-633375DA9EFF}"/>
              </a:ext>
            </a:extLst>
          </p:cNvPr>
          <p:cNvSpPr txBox="1"/>
          <p:nvPr/>
        </p:nvSpPr>
        <p:spPr>
          <a:xfrm>
            <a:off x="662685" y="2007449"/>
            <a:ext cx="3527266" cy="2677656"/>
          </a:xfrm>
          <a:prstGeom prst="rect">
            <a:avLst/>
          </a:prstGeom>
          <a:noFill/>
        </p:spPr>
        <p:txBody>
          <a:bodyPr wrap="square" rtlCol="0">
            <a:spAutoFit/>
          </a:bodyPr>
          <a:lstStyle/>
          <a:p>
            <a:r>
              <a:rPr lang="en-US" sz="2400" b="1" dirty="0"/>
              <a:t>Bernoulli’s Equation</a:t>
            </a:r>
            <a:r>
              <a:rPr lang="en-US" sz="2400" dirty="0"/>
              <a:t> can be derived by applying the </a:t>
            </a:r>
            <a:r>
              <a:rPr lang="en-US" sz="2400" b="1" dirty="0"/>
              <a:t>Work-Energy Theorem </a:t>
            </a:r>
            <a:r>
              <a:rPr lang="en-US" sz="2400" dirty="0"/>
              <a:t>to a fluid moving though a tube of varying cross sectional area and height (as depicted at the right). </a:t>
            </a:r>
          </a:p>
        </p:txBody>
      </p:sp>
      <p:grpSp>
        <p:nvGrpSpPr>
          <p:cNvPr id="82" name="Group 81">
            <a:extLst>
              <a:ext uri="{FF2B5EF4-FFF2-40B4-BE49-F238E27FC236}">
                <a16:creationId xmlns:a16="http://schemas.microsoft.com/office/drawing/2014/main" id="{3EBB7AB9-C023-4667-885F-3CBC33C10AC2}"/>
              </a:ext>
            </a:extLst>
          </p:cNvPr>
          <p:cNvGrpSpPr/>
          <p:nvPr/>
        </p:nvGrpSpPr>
        <p:grpSpPr>
          <a:xfrm>
            <a:off x="4419960" y="833449"/>
            <a:ext cx="7415776" cy="4429639"/>
            <a:chOff x="4187721" y="182429"/>
            <a:chExt cx="7415776" cy="4726895"/>
          </a:xfrm>
        </p:grpSpPr>
        <p:sp>
          <p:nvSpPr>
            <p:cNvPr id="29" name="TextBox 28">
              <a:extLst>
                <a:ext uri="{FF2B5EF4-FFF2-40B4-BE49-F238E27FC236}">
                  <a16:creationId xmlns:a16="http://schemas.microsoft.com/office/drawing/2014/main" id="{815FB161-0794-4741-BED9-C1F6829286DC}"/>
                </a:ext>
              </a:extLst>
            </p:cNvPr>
            <p:cNvSpPr txBox="1"/>
            <p:nvPr/>
          </p:nvSpPr>
          <p:spPr>
            <a:xfrm>
              <a:off x="9779124" y="182429"/>
              <a:ext cx="505852" cy="379401"/>
            </a:xfrm>
            <a:prstGeom prst="rect">
              <a:avLst/>
            </a:prstGeom>
            <a:noFill/>
          </p:spPr>
          <p:txBody>
            <a:bodyPr wrap="square" rtlCol="0">
              <a:spAutoFit/>
            </a:bodyPr>
            <a:lstStyle/>
            <a:p>
              <a:r>
                <a:rPr lang="en-US" sz="2000" dirty="0"/>
                <a:t>v</a:t>
              </a:r>
              <a:r>
                <a:rPr lang="en-US" sz="2000" baseline="-25000" dirty="0"/>
                <a:t>2</a:t>
              </a:r>
            </a:p>
          </p:txBody>
        </p:sp>
        <p:sp>
          <p:nvSpPr>
            <p:cNvPr id="37" name="Freeform: Shape 36">
              <a:extLst>
                <a:ext uri="{FF2B5EF4-FFF2-40B4-BE49-F238E27FC236}">
                  <a16:creationId xmlns:a16="http://schemas.microsoft.com/office/drawing/2014/main" id="{3C17765B-3486-411F-9B2F-2EEFB88D9625}"/>
                </a:ext>
              </a:extLst>
            </p:cNvPr>
            <p:cNvSpPr/>
            <p:nvPr/>
          </p:nvSpPr>
          <p:spPr>
            <a:xfrm>
              <a:off x="6314047" y="3178269"/>
              <a:ext cx="3502855" cy="1267258"/>
            </a:xfrm>
            <a:custGeom>
              <a:avLst/>
              <a:gdLst>
                <a:gd name="connsiteX0" fmla="*/ 14067 w 3502855"/>
                <a:gd name="connsiteY0" fmla="*/ 998806 h 1336431"/>
                <a:gd name="connsiteX1" fmla="*/ 829994 w 3502855"/>
                <a:gd name="connsiteY1" fmla="*/ 998806 h 1336431"/>
                <a:gd name="connsiteX2" fmla="*/ 1083212 w 3502855"/>
                <a:gd name="connsiteY2" fmla="*/ 942535 h 1336431"/>
                <a:gd name="connsiteX3" fmla="*/ 1237957 w 3502855"/>
                <a:gd name="connsiteY3" fmla="*/ 844062 h 1336431"/>
                <a:gd name="connsiteX4" fmla="*/ 1434904 w 3502855"/>
                <a:gd name="connsiteY4" fmla="*/ 633046 h 1336431"/>
                <a:gd name="connsiteX5" fmla="*/ 1603717 w 3502855"/>
                <a:gd name="connsiteY5" fmla="*/ 422031 h 1336431"/>
                <a:gd name="connsiteX6" fmla="*/ 1814732 w 3502855"/>
                <a:gd name="connsiteY6" fmla="*/ 168812 h 1336431"/>
                <a:gd name="connsiteX7" fmla="*/ 1997612 w 3502855"/>
                <a:gd name="connsiteY7" fmla="*/ 84406 h 1336431"/>
                <a:gd name="connsiteX8" fmla="*/ 2278966 w 3502855"/>
                <a:gd name="connsiteY8" fmla="*/ 28135 h 1336431"/>
                <a:gd name="connsiteX9" fmla="*/ 2574387 w 3502855"/>
                <a:gd name="connsiteY9" fmla="*/ 28135 h 1336431"/>
                <a:gd name="connsiteX10" fmla="*/ 3010486 w 3502855"/>
                <a:gd name="connsiteY10" fmla="*/ 0 h 1336431"/>
                <a:gd name="connsiteX11" fmla="*/ 3502855 w 3502855"/>
                <a:gd name="connsiteY11" fmla="*/ 14068 h 1336431"/>
                <a:gd name="connsiteX12" fmla="*/ 3502855 w 3502855"/>
                <a:gd name="connsiteY12" fmla="*/ 647114 h 1336431"/>
                <a:gd name="connsiteX13" fmla="*/ 2349304 w 3502855"/>
                <a:gd name="connsiteY13" fmla="*/ 661182 h 1336431"/>
                <a:gd name="connsiteX14" fmla="*/ 2039815 w 3502855"/>
                <a:gd name="connsiteY14" fmla="*/ 717452 h 1336431"/>
                <a:gd name="connsiteX15" fmla="*/ 1856935 w 3502855"/>
                <a:gd name="connsiteY15" fmla="*/ 759655 h 1336431"/>
                <a:gd name="connsiteX16" fmla="*/ 1716258 w 3502855"/>
                <a:gd name="connsiteY16" fmla="*/ 984739 h 1336431"/>
                <a:gd name="connsiteX17" fmla="*/ 1547446 w 3502855"/>
                <a:gd name="connsiteY17" fmla="*/ 1223889 h 1336431"/>
                <a:gd name="connsiteX18" fmla="*/ 1209821 w 3502855"/>
                <a:gd name="connsiteY18" fmla="*/ 1336431 h 1336431"/>
                <a:gd name="connsiteX19" fmla="*/ 0 w 3502855"/>
                <a:gd name="connsiteY19" fmla="*/ 1336431 h 1336431"/>
                <a:gd name="connsiteX20" fmla="*/ 14067 w 3502855"/>
                <a:gd name="connsiteY20" fmla="*/ 998806 h 13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2855" h="1336431">
                  <a:moveTo>
                    <a:pt x="14067" y="998806"/>
                  </a:moveTo>
                  <a:lnTo>
                    <a:pt x="829994" y="998806"/>
                  </a:lnTo>
                  <a:lnTo>
                    <a:pt x="1083212" y="942535"/>
                  </a:lnTo>
                  <a:lnTo>
                    <a:pt x="1237957" y="844062"/>
                  </a:lnTo>
                  <a:lnTo>
                    <a:pt x="1434904" y="633046"/>
                  </a:lnTo>
                  <a:lnTo>
                    <a:pt x="1603717" y="422031"/>
                  </a:lnTo>
                  <a:lnTo>
                    <a:pt x="1814732" y="168812"/>
                  </a:lnTo>
                  <a:lnTo>
                    <a:pt x="1997612" y="84406"/>
                  </a:lnTo>
                  <a:lnTo>
                    <a:pt x="2278966" y="28135"/>
                  </a:lnTo>
                  <a:lnTo>
                    <a:pt x="2574387" y="28135"/>
                  </a:lnTo>
                  <a:lnTo>
                    <a:pt x="3010486" y="0"/>
                  </a:lnTo>
                  <a:lnTo>
                    <a:pt x="3502855" y="14068"/>
                  </a:lnTo>
                  <a:lnTo>
                    <a:pt x="3502855" y="647114"/>
                  </a:lnTo>
                  <a:lnTo>
                    <a:pt x="2349304" y="661182"/>
                  </a:lnTo>
                  <a:lnTo>
                    <a:pt x="2039815" y="717452"/>
                  </a:lnTo>
                  <a:lnTo>
                    <a:pt x="1856935" y="759655"/>
                  </a:lnTo>
                  <a:lnTo>
                    <a:pt x="1716258" y="984739"/>
                  </a:lnTo>
                  <a:lnTo>
                    <a:pt x="1547446" y="1223889"/>
                  </a:lnTo>
                  <a:lnTo>
                    <a:pt x="1209821" y="1336431"/>
                  </a:lnTo>
                  <a:lnTo>
                    <a:pt x="0" y="1336431"/>
                  </a:lnTo>
                  <a:lnTo>
                    <a:pt x="14067" y="998806"/>
                  </a:ln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D5849E6-5EC8-4491-9BE3-DA1BA1317FAE}"/>
                </a:ext>
              </a:extLst>
            </p:cNvPr>
            <p:cNvSpPr/>
            <p:nvPr/>
          </p:nvSpPr>
          <p:spPr>
            <a:xfrm>
              <a:off x="6288259" y="873190"/>
              <a:ext cx="3502855" cy="1267258"/>
            </a:xfrm>
            <a:custGeom>
              <a:avLst/>
              <a:gdLst>
                <a:gd name="connsiteX0" fmla="*/ 14067 w 3502855"/>
                <a:gd name="connsiteY0" fmla="*/ 998806 h 1336431"/>
                <a:gd name="connsiteX1" fmla="*/ 829994 w 3502855"/>
                <a:gd name="connsiteY1" fmla="*/ 998806 h 1336431"/>
                <a:gd name="connsiteX2" fmla="*/ 1083212 w 3502855"/>
                <a:gd name="connsiteY2" fmla="*/ 942535 h 1336431"/>
                <a:gd name="connsiteX3" fmla="*/ 1237957 w 3502855"/>
                <a:gd name="connsiteY3" fmla="*/ 844062 h 1336431"/>
                <a:gd name="connsiteX4" fmla="*/ 1434904 w 3502855"/>
                <a:gd name="connsiteY4" fmla="*/ 633046 h 1336431"/>
                <a:gd name="connsiteX5" fmla="*/ 1603717 w 3502855"/>
                <a:gd name="connsiteY5" fmla="*/ 422031 h 1336431"/>
                <a:gd name="connsiteX6" fmla="*/ 1814732 w 3502855"/>
                <a:gd name="connsiteY6" fmla="*/ 168812 h 1336431"/>
                <a:gd name="connsiteX7" fmla="*/ 1997612 w 3502855"/>
                <a:gd name="connsiteY7" fmla="*/ 84406 h 1336431"/>
                <a:gd name="connsiteX8" fmla="*/ 2278966 w 3502855"/>
                <a:gd name="connsiteY8" fmla="*/ 28135 h 1336431"/>
                <a:gd name="connsiteX9" fmla="*/ 2574387 w 3502855"/>
                <a:gd name="connsiteY9" fmla="*/ 28135 h 1336431"/>
                <a:gd name="connsiteX10" fmla="*/ 3010486 w 3502855"/>
                <a:gd name="connsiteY10" fmla="*/ 0 h 1336431"/>
                <a:gd name="connsiteX11" fmla="*/ 3502855 w 3502855"/>
                <a:gd name="connsiteY11" fmla="*/ 14068 h 1336431"/>
                <a:gd name="connsiteX12" fmla="*/ 3502855 w 3502855"/>
                <a:gd name="connsiteY12" fmla="*/ 647114 h 1336431"/>
                <a:gd name="connsiteX13" fmla="*/ 2349304 w 3502855"/>
                <a:gd name="connsiteY13" fmla="*/ 661182 h 1336431"/>
                <a:gd name="connsiteX14" fmla="*/ 2039815 w 3502855"/>
                <a:gd name="connsiteY14" fmla="*/ 717452 h 1336431"/>
                <a:gd name="connsiteX15" fmla="*/ 1856935 w 3502855"/>
                <a:gd name="connsiteY15" fmla="*/ 759655 h 1336431"/>
                <a:gd name="connsiteX16" fmla="*/ 1716258 w 3502855"/>
                <a:gd name="connsiteY16" fmla="*/ 984739 h 1336431"/>
                <a:gd name="connsiteX17" fmla="*/ 1547446 w 3502855"/>
                <a:gd name="connsiteY17" fmla="*/ 1223889 h 1336431"/>
                <a:gd name="connsiteX18" fmla="*/ 1209821 w 3502855"/>
                <a:gd name="connsiteY18" fmla="*/ 1336431 h 1336431"/>
                <a:gd name="connsiteX19" fmla="*/ 0 w 3502855"/>
                <a:gd name="connsiteY19" fmla="*/ 1336431 h 1336431"/>
                <a:gd name="connsiteX20" fmla="*/ 14067 w 3502855"/>
                <a:gd name="connsiteY20" fmla="*/ 998806 h 1336431"/>
                <a:gd name="connsiteX0" fmla="*/ 14067 w 3502855"/>
                <a:gd name="connsiteY0" fmla="*/ 998806 h 1336431"/>
                <a:gd name="connsiteX1" fmla="*/ 829994 w 3502855"/>
                <a:gd name="connsiteY1" fmla="*/ 998806 h 1336431"/>
                <a:gd name="connsiteX2" fmla="*/ 1083212 w 3502855"/>
                <a:gd name="connsiteY2" fmla="*/ 942535 h 1336431"/>
                <a:gd name="connsiteX3" fmla="*/ 1237957 w 3502855"/>
                <a:gd name="connsiteY3" fmla="*/ 844062 h 1336431"/>
                <a:gd name="connsiteX4" fmla="*/ 1434904 w 3502855"/>
                <a:gd name="connsiteY4" fmla="*/ 633046 h 1336431"/>
                <a:gd name="connsiteX5" fmla="*/ 1603717 w 3502855"/>
                <a:gd name="connsiteY5" fmla="*/ 422031 h 1336431"/>
                <a:gd name="connsiteX6" fmla="*/ 1814732 w 3502855"/>
                <a:gd name="connsiteY6" fmla="*/ 168812 h 1336431"/>
                <a:gd name="connsiteX7" fmla="*/ 1997612 w 3502855"/>
                <a:gd name="connsiteY7" fmla="*/ 84406 h 1336431"/>
                <a:gd name="connsiteX8" fmla="*/ 2278966 w 3502855"/>
                <a:gd name="connsiteY8" fmla="*/ 28135 h 1336431"/>
                <a:gd name="connsiteX9" fmla="*/ 2574387 w 3502855"/>
                <a:gd name="connsiteY9" fmla="*/ 28135 h 1336431"/>
                <a:gd name="connsiteX10" fmla="*/ 3010486 w 3502855"/>
                <a:gd name="connsiteY10" fmla="*/ 0 h 1336431"/>
                <a:gd name="connsiteX11" fmla="*/ 3502855 w 3502855"/>
                <a:gd name="connsiteY11" fmla="*/ 14068 h 1336431"/>
                <a:gd name="connsiteX12" fmla="*/ 3502855 w 3502855"/>
                <a:gd name="connsiteY12" fmla="*/ 647114 h 1336431"/>
                <a:gd name="connsiteX13" fmla="*/ 2349304 w 3502855"/>
                <a:gd name="connsiteY13" fmla="*/ 661182 h 1336431"/>
                <a:gd name="connsiteX14" fmla="*/ 2039815 w 3502855"/>
                <a:gd name="connsiteY14" fmla="*/ 717452 h 1336431"/>
                <a:gd name="connsiteX15" fmla="*/ 1856935 w 3502855"/>
                <a:gd name="connsiteY15" fmla="*/ 791319 h 1336431"/>
                <a:gd name="connsiteX16" fmla="*/ 1716258 w 3502855"/>
                <a:gd name="connsiteY16" fmla="*/ 984739 h 1336431"/>
                <a:gd name="connsiteX17" fmla="*/ 1547446 w 3502855"/>
                <a:gd name="connsiteY17" fmla="*/ 1223889 h 1336431"/>
                <a:gd name="connsiteX18" fmla="*/ 1209821 w 3502855"/>
                <a:gd name="connsiteY18" fmla="*/ 1336431 h 1336431"/>
                <a:gd name="connsiteX19" fmla="*/ 0 w 3502855"/>
                <a:gd name="connsiteY19" fmla="*/ 1336431 h 1336431"/>
                <a:gd name="connsiteX20" fmla="*/ 14067 w 3502855"/>
                <a:gd name="connsiteY20" fmla="*/ 998806 h 13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2855" h="1336431">
                  <a:moveTo>
                    <a:pt x="14067" y="998806"/>
                  </a:moveTo>
                  <a:lnTo>
                    <a:pt x="829994" y="998806"/>
                  </a:lnTo>
                  <a:lnTo>
                    <a:pt x="1083212" y="942535"/>
                  </a:lnTo>
                  <a:lnTo>
                    <a:pt x="1237957" y="844062"/>
                  </a:lnTo>
                  <a:lnTo>
                    <a:pt x="1434904" y="633046"/>
                  </a:lnTo>
                  <a:lnTo>
                    <a:pt x="1603717" y="422031"/>
                  </a:lnTo>
                  <a:lnTo>
                    <a:pt x="1814732" y="168812"/>
                  </a:lnTo>
                  <a:lnTo>
                    <a:pt x="1997612" y="84406"/>
                  </a:lnTo>
                  <a:lnTo>
                    <a:pt x="2278966" y="28135"/>
                  </a:lnTo>
                  <a:lnTo>
                    <a:pt x="2574387" y="28135"/>
                  </a:lnTo>
                  <a:lnTo>
                    <a:pt x="3010486" y="0"/>
                  </a:lnTo>
                  <a:lnTo>
                    <a:pt x="3502855" y="14068"/>
                  </a:lnTo>
                  <a:lnTo>
                    <a:pt x="3502855" y="647114"/>
                  </a:lnTo>
                  <a:lnTo>
                    <a:pt x="2349304" y="661182"/>
                  </a:lnTo>
                  <a:lnTo>
                    <a:pt x="2039815" y="717452"/>
                  </a:lnTo>
                  <a:lnTo>
                    <a:pt x="1856935" y="791319"/>
                  </a:lnTo>
                  <a:lnTo>
                    <a:pt x="1716258" y="984739"/>
                  </a:lnTo>
                  <a:lnTo>
                    <a:pt x="1547446" y="1223889"/>
                  </a:lnTo>
                  <a:lnTo>
                    <a:pt x="1209821" y="1336431"/>
                  </a:lnTo>
                  <a:lnTo>
                    <a:pt x="0" y="1336431"/>
                  </a:lnTo>
                  <a:lnTo>
                    <a:pt x="14067" y="998806"/>
                  </a:ln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87873EC-7835-48E6-B47D-516616C9F488}"/>
                </a:ext>
              </a:extLst>
            </p:cNvPr>
            <p:cNvSpPr/>
            <p:nvPr/>
          </p:nvSpPr>
          <p:spPr>
            <a:xfrm>
              <a:off x="9785159" y="889285"/>
              <a:ext cx="450166" cy="57537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CA9F0D8-AC92-4037-A441-563A3447BCF1}"/>
                </a:ext>
              </a:extLst>
            </p:cNvPr>
            <p:cNvSpPr/>
            <p:nvPr/>
          </p:nvSpPr>
          <p:spPr>
            <a:xfrm>
              <a:off x="5416063" y="4142294"/>
              <a:ext cx="900332" cy="3341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1E92FE-42CD-4772-B692-EB9FE5321251}"/>
                </a:ext>
              </a:extLst>
            </p:cNvPr>
            <p:cNvSpPr/>
            <p:nvPr/>
          </p:nvSpPr>
          <p:spPr>
            <a:xfrm>
              <a:off x="5416063" y="1821624"/>
              <a:ext cx="900332" cy="33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241B62FC-9117-4EE7-91D3-AFB6AD85B187}"/>
                </a:ext>
              </a:extLst>
            </p:cNvPr>
            <p:cNvSpPr/>
            <p:nvPr/>
          </p:nvSpPr>
          <p:spPr>
            <a:xfrm>
              <a:off x="5190980" y="874516"/>
              <a:ext cx="5275384" cy="960448"/>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93033 w 5275384"/>
                <a:gd name="connsiteY2" fmla="*/ 900332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179298 w 5275384"/>
                <a:gd name="connsiteY7" fmla="*/ 70339 h 998806"/>
                <a:gd name="connsiteX8" fmla="*/ 3559126 w 5275384"/>
                <a:gd name="connsiteY8" fmla="*/ 28135 h 998806"/>
                <a:gd name="connsiteX9" fmla="*/ 5275384 w 5275384"/>
                <a:gd name="connsiteY9"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179298 w 5275384"/>
                <a:gd name="connsiteY8" fmla="*/ 70339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140676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1012874 h 1012874"/>
                <a:gd name="connsiteX1" fmla="*/ 1856935 w 5275384"/>
                <a:gd name="connsiteY1" fmla="*/ 998806 h 1012874"/>
                <a:gd name="connsiteX2" fmla="*/ 2293033 w 5275384"/>
                <a:gd name="connsiteY2" fmla="*/ 900332 h 1012874"/>
                <a:gd name="connsiteX3" fmla="*/ 2504049 w 5275384"/>
                <a:gd name="connsiteY3" fmla="*/ 703385 h 1012874"/>
                <a:gd name="connsiteX4" fmla="*/ 2658793 w 5275384"/>
                <a:gd name="connsiteY4" fmla="*/ 520505 h 1012874"/>
                <a:gd name="connsiteX5" fmla="*/ 2771335 w 5275384"/>
                <a:gd name="connsiteY5" fmla="*/ 351693 h 1012874"/>
                <a:gd name="connsiteX6" fmla="*/ 2855741 w 5275384"/>
                <a:gd name="connsiteY6" fmla="*/ 253219 h 1012874"/>
                <a:gd name="connsiteX7" fmla="*/ 3010486 w 5275384"/>
                <a:gd name="connsiteY7" fmla="*/ 140676 h 1012874"/>
                <a:gd name="connsiteX8" fmla="*/ 3221501 w 5275384"/>
                <a:gd name="connsiteY8" fmla="*/ 56272 h 1012874"/>
                <a:gd name="connsiteX9" fmla="*/ 3559126 w 5275384"/>
                <a:gd name="connsiteY9" fmla="*/ 28135 h 1012874"/>
                <a:gd name="connsiteX10" fmla="*/ 5275384 w 5275384"/>
                <a:gd name="connsiteY10" fmla="*/ 0 h 10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1012874">
                  <a:moveTo>
                    <a:pt x="0" y="1012874"/>
                  </a:moveTo>
                  <a:lnTo>
                    <a:pt x="1856935" y="998806"/>
                  </a:lnTo>
                  <a:cubicBezTo>
                    <a:pt x="2239107" y="980049"/>
                    <a:pt x="2185181" y="949569"/>
                    <a:pt x="2293033" y="900332"/>
                  </a:cubicBezTo>
                  <a:cubicBezTo>
                    <a:pt x="2400885" y="851095"/>
                    <a:pt x="2443089" y="766689"/>
                    <a:pt x="2504049" y="703385"/>
                  </a:cubicBezTo>
                  <a:cubicBezTo>
                    <a:pt x="2565009" y="640081"/>
                    <a:pt x="2614245" y="579120"/>
                    <a:pt x="2658793" y="520505"/>
                  </a:cubicBezTo>
                  <a:cubicBezTo>
                    <a:pt x="2703341" y="461890"/>
                    <a:pt x="2738510" y="396241"/>
                    <a:pt x="2771335" y="351693"/>
                  </a:cubicBezTo>
                  <a:cubicBezTo>
                    <a:pt x="2804160" y="307145"/>
                    <a:pt x="2815883" y="288389"/>
                    <a:pt x="2855741" y="253219"/>
                  </a:cubicBezTo>
                  <a:cubicBezTo>
                    <a:pt x="2895600" y="218050"/>
                    <a:pt x="2963594" y="161778"/>
                    <a:pt x="3010486" y="140676"/>
                  </a:cubicBezTo>
                  <a:cubicBezTo>
                    <a:pt x="3057378" y="119575"/>
                    <a:pt x="3130061" y="75029"/>
                    <a:pt x="3221501" y="56272"/>
                  </a:cubicBezTo>
                  <a:cubicBezTo>
                    <a:pt x="3312941" y="37515"/>
                    <a:pt x="3216812" y="37514"/>
                    <a:pt x="3559126" y="28135"/>
                  </a:cubicBezTo>
                  <a:cubicBezTo>
                    <a:pt x="3901440" y="18756"/>
                    <a:pt x="4591929" y="8206"/>
                    <a:pt x="5275384"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4FCB3795-69D8-4179-B190-1679382AB6FE}"/>
                </a:ext>
              </a:extLst>
            </p:cNvPr>
            <p:cNvSpPr/>
            <p:nvPr/>
          </p:nvSpPr>
          <p:spPr>
            <a:xfrm>
              <a:off x="5190980" y="1488134"/>
              <a:ext cx="5275384" cy="680979"/>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69810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970671">
                  <a:moveTo>
                    <a:pt x="0" y="970671"/>
                  </a:moveTo>
                  <a:lnTo>
                    <a:pt x="1969477" y="956603"/>
                  </a:lnTo>
                  <a:cubicBezTo>
                    <a:pt x="2356338" y="951914"/>
                    <a:pt x="2218006" y="963508"/>
                    <a:pt x="2321169" y="942535"/>
                  </a:cubicBezTo>
                  <a:cubicBezTo>
                    <a:pt x="2424332" y="921562"/>
                    <a:pt x="2515772" y="883867"/>
                    <a:pt x="2588455" y="830765"/>
                  </a:cubicBezTo>
                  <a:cubicBezTo>
                    <a:pt x="2661138" y="777663"/>
                    <a:pt x="2710375" y="695912"/>
                    <a:pt x="2757267" y="623925"/>
                  </a:cubicBezTo>
                  <a:cubicBezTo>
                    <a:pt x="2804160" y="551938"/>
                    <a:pt x="2827607" y="473174"/>
                    <a:pt x="2869810" y="398842"/>
                  </a:cubicBezTo>
                  <a:cubicBezTo>
                    <a:pt x="2912013" y="324510"/>
                    <a:pt x="2944836" y="232686"/>
                    <a:pt x="3010485" y="177935"/>
                  </a:cubicBezTo>
                  <a:cubicBezTo>
                    <a:pt x="3076134" y="123185"/>
                    <a:pt x="3198055" y="93657"/>
                    <a:pt x="3263704" y="70339"/>
                  </a:cubicBezTo>
                  <a:cubicBezTo>
                    <a:pt x="3329353" y="47021"/>
                    <a:pt x="3355144" y="45062"/>
                    <a:pt x="3404381" y="38028"/>
                  </a:cubicBezTo>
                  <a:cubicBezTo>
                    <a:pt x="3453618" y="30994"/>
                    <a:pt x="3247292" y="34473"/>
                    <a:pt x="3559126" y="28135"/>
                  </a:cubicBezTo>
                  <a:lnTo>
                    <a:pt x="5275384"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32EC29-90AE-4E68-823F-65026FCE0A5B}"/>
                </a:ext>
              </a:extLst>
            </p:cNvPr>
            <p:cNvSpPr/>
            <p:nvPr/>
          </p:nvSpPr>
          <p:spPr>
            <a:xfrm>
              <a:off x="9767669" y="3205149"/>
              <a:ext cx="450166" cy="575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6EFBB0C-71D7-4003-8BA4-3C43A1F66487}"/>
                </a:ext>
              </a:extLst>
            </p:cNvPr>
            <p:cNvSpPr/>
            <p:nvPr/>
          </p:nvSpPr>
          <p:spPr>
            <a:xfrm>
              <a:off x="5190980" y="3186026"/>
              <a:ext cx="5275384" cy="960448"/>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93033 w 5275384"/>
                <a:gd name="connsiteY2" fmla="*/ 900332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179298 w 5275384"/>
                <a:gd name="connsiteY7" fmla="*/ 70339 h 998806"/>
                <a:gd name="connsiteX8" fmla="*/ 3559126 w 5275384"/>
                <a:gd name="connsiteY8" fmla="*/ 28135 h 998806"/>
                <a:gd name="connsiteX9" fmla="*/ 5275384 w 5275384"/>
                <a:gd name="connsiteY9"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179298 w 5275384"/>
                <a:gd name="connsiteY8" fmla="*/ 70339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140676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1012874 h 1012874"/>
                <a:gd name="connsiteX1" fmla="*/ 1856935 w 5275384"/>
                <a:gd name="connsiteY1" fmla="*/ 998806 h 1012874"/>
                <a:gd name="connsiteX2" fmla="*/ 2293033 w 5275384"/>
                <a:gd name="connsiteY2" fmla="*/ 900332 h 1012874"/>
                <a:gd name="connsiteX3" fmla="*/ 2504049 w 5275384"/>
                <a:gd name="connsiteY3" fmla="*/ 703385 h 1012874"/>
                <a:gd name="connsiteX4" fmla="*/ 2658793 w 5275384"/>
                <a:gd name="connsiteY4" fmla="*/ 520505 h 1012874"/>
                <a:gd name="connsiteX5" fmla="*/ 2771335 w 5275384"/>
                <a:gd name="connsiteY5" fmla="*/ 351693 h 1012874"/>
                <a:gd name="connsiteX6" fmla="*/ 2855741 w 5275384"/>
                <a:gd name="connsiteY6" fmla="*/ 253219 h 1012874"/>
                <a:gd name="connsiteX7" fmla="*/ 3010486 w 5275384"/>
                <a:gd name="connsiteY7" fmla="*/ 140676 h 1012874"/>
                <a:gd name="connsiteX8" fmla="*/ 3221501 w 5275384"/>
                <a:gd name="connsiteY8" fmla="*/ 56272 h 1012874"/>
                <a:gd name="connsiteX9" fmla="*/ 3559126 w 5275384"/>
                <a:gd name="connsiteY9" fmla="*/ 28135 h 1012874"/>
                <a:gd name="connsiteX10" fmla="*/ 5275384 w 5275384"/>
                <a:gd name="connsiteY10" fmla="*/ 0 h 10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1012874">
                  <a:moveTo>
                    <a:pt x="0" y="1012874"/>
                  </a:moveTo>
                  <a:lnTo>
                    <a:pt x="1856935" y="998806"/>
                  </a:lnTo>
                  <a:cubicBezTo>
                    <a:pt x="2239107" y="980049"/>
                    <a:pt x="2185181" y="949569"/>
                    <a:pt x="2293033" y="900332"/>
                  </a:cubicBezTo>
                  <a:cubicBezTo>
                    <a:pt x="2400885" y="851095"/>
                    <a:pt x="2443089" y="766689"/>
                    <a:pt x="2504049" y="703385"/>
                  </a:cubicBezTo>
                  <a:cubicBezTo>
                    <a:pt x="2565009" y="640081"/>
                    <a:pt x="2614245" y="579120"/>
                    <a:pt x="2658793" y="520505"/>
                  </a:cubicBezTo>
                  <a:cubicBezTo>
                    <a:pt x="2703341" y="461890"/>
                    <a:pt x="2738510" y="396241"/>
                    <a:pt x="2771335" y="351693"/>
                  </a:cubicBezTo>
                  <a:cubicBezTo>
                    <a:pt x="2804160" y="307145"/>
                    <a:pt x="2815883" y="288389"/>
                    <a:pt x="2855741" y="253219"/>
                  </a:cubicBezTo>
                  <a:cubicBezTo>
                    <a:pt x="2895600" y="218050"/>
                    <a:pt x="2963594" y="161778"/>
                    <a:pt x="3010486" y="140676"/>
                  </a:cubicBezTo>
                  <a:cubicBezTo>
                    <a:pt x="3057378" y="119575"/>
                    <a:pt x="3130061" y="75029"/>
                    <a:pt x="3221501" y="56272"/>
                  </a:cubicBezTo>
                  <a:cubicBezTo>
                    <a:pt x="3312941" y="37515"/>
                    <a:pt x="3216812" y="37514"/>
                    <a:pt x="3559126" y="28135"/>
                  </a:cubicBezTo>
                  <a:cubicBezTo>
                    <a:pt x="3901440" y="18756"/>
                    <a:pt x="4591929" y="8206"/>
                    <a:pt x="5275384"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B572B4-B669-409D-9F4A-F5DFB3D18CEC}"/>
                </a:ext>
              </a:extLst>
            </p:cNvPr>
            <p:cNvSpPr/>
            <p:nvPr/>
          </p:nvSpPr>
          <p:spPr>
            <a:xfrm>
              <a:off x="5190980" y="3799644"/>
              <a:ext cx="5275384" cy="680979"/>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69810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970671">
                  <a:moveTo>
                    <a:pt x="0" y="970671"/>
                  </a:moveTo>
                  <a:lnTo>
                    <a:pt x="1969477" y="956603"/>
                  </a:lnTo>
                  <a:cubicBezTo>
                    <a:pt x="2356338" y="951914"/>
                    <a:pt x="2218006" y="963508"/>
                    <a:pt x="2321169" y="942535"/>
                  </a:cubicBezTo>
                  <a:cubicBezTo>
                    <a:pt x="2424332" y="921562"/>
                    <a:pt x="2515772" y="883867"/>
                    <a:pt x="2588455" y="830765"/>
                  </a:cubicBezTo>
                  <a:cubicBezTo>
                    <a:pt x="2661138" y="777663"/>
                    <a:pt x="2710375" y="695912"/>
                    <a:pt x="2757267" y="623925"/>
                  </a:cubicBezTo>
                  <a:cubicBezTo>
                    <a:pt x="2804160" y="551938"/>
                    <a:pt x="2827607" y="473174"/>
                    <a:pt x="2869810" y="398842"/>
                  </a:cubicBezTo>
                  <a:cubicBezTo>
                    <a:pt x="2912013" y="324510"/>
                    <a:pt x="2944836" y="232686"/>
                    <a:pt x="3010485" y="177935"/>
                  </a:cubicBezTo>
                  <a:cubicBezTo>
                    <a:pt x="3076134" y="123185"/>
                    <a:pt x="3198055" y="93657"/>
                    <a:pt x="3263704" y="70339"/>
                  </a:cubicBezTo>
                  <a:cubicBezTo>
                    <a:pt x="3329353" y="47021"/>
                    <a:pt x="3355144" y="45062"/>
                    <a:pt x="3404381" y="38028"/>
                  </a:cubicBezTo>
                  <a:cubicBezTo>
                    <a:pt x="3453618" y="30994"/>
                    <a:pt x="3247292" y="34473"/>
                    <a:pt x="3559126" y="28135"/>
                  </a:cubicBezTo>
                  <a:lnTo>
                    <a:pt x="5275384"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D582B5-3A74-44DC-AC26-79E4A91B5034}"/>
                </a:ext>
              </a:extLst>
            </p:cNvPr>
            <p:cNvSpPr txBox="1"/>
            <p:nvPr/>
          </p:nvSpPr>
          <p:spPr>
            <a:xfrm>
              <a:off x="4187721" y="1778982"/>
              <a:ext cx="819496" cy="379401"/>
            </a:xfrm>
            <a:prstGeom prst="rect">
              <a:avLst/>
            </a:prstGeom>
            <a:noFill/>
          </p:spPr>
          <p:txBody>
            <a:bodyPr wrap="square" rtlCol="0">
              <a:spAutoFit/>
            </a:bodyPr>
            <a:lstStyle/>
            <a:p>
              <a:r>
                <a:rPr lang="en-US" sz="2000" dirty="0"/>
                <a:t>p</a:t>
              </a:r>
              <a:r>
                <a:rPr lang="en-US" sz="2000" baseline="-25000" dirty="0"/>
                <a:t>1</a:t>
              </a:r>
              <a:r>
                <a:rPr lang="en-US" sz="2000" dirty="0"/>
                <a:t>A</a:t>
              </a:r>
              <a:r>
                <a:rPr lang="en-US" sz="2000" baseline="-25000" dirty="0"/>
                <a:t>1</a:t>
              </a:r>
            </a:p>
          </p:txBody>
        </p:sp>
        <p:sp>
          <p:nvSpPr>
            <p:cNvPr id="14" name="TextBox 13">
              <a:extLst>
                <a:ext uri="{FF2B5EF4-FFF2-40B4-BE49-F238E27FC236}">
                  <a16:creationId xmlns:a16="http://schemas.microsoft.com/office/drawing/2014/main" id="{60B306E6-F904-4A5B-9C30-6CC31C3B0C5A}"/>
                </a:ext>
              </a:extLst>
            </p:cNvPr>
            <p:cNvSpPr txBox="1"/>
            <p:nvPr/>
          </p:nvSpPr>
          <p:spPr>
            <a:xfrm>
              <a:off x="10513255" y="975339"/>
              <a:ext cx="726828" cy="379401"/>
            </a:xfrm>
            <a:prstGeom prst="rect">
              <a:avLst/>
            </a:prstGeom>
            <a:noFill/>
          </p:spPr>
          <p:txBody>
            <a:bodyPr wrap="square" rtlCol="0">
              <a:spAutoFit/>
            </a:bodyPr>
            <a:lstStyle/>
            <a:p>
              <a:r>
                <a:rPr lang="en-US" sz="2000" dirty="0"/>
                <a:t>p</a:t>
              </a:r>
              <a:r>
                <a:rPr lang="en-US" sz="2000" baseline="-25000" dirty="0"/>
                <a:t>2</a:t>
              </a:r>
              <a:r>
                <a:rPr lang="en-US" sz="2000" dirty="0"/>
                <a:t>A</a:t>
              </a:r>
              <a:r>
                <a:rPr lang="en-US" sz="2000" baseline="-25000" dirty="0"/>
                <a:t>2</a:t>
              </a:r>
            </a:p>
          </p:txBody>
        </p:sp>
        <p:cxnSp>
          <p:nvCxnSpPr>
            <p:cNvPr id="16" name="Straight Arrow Connector 15">
              <a:extLst>
                <a:ext uri="{FF2B5EF4-FFF2-40B4-BE49-F238E27FC236}">
                  <a16:creationId xmlns:a16="http://schemas.microsoft.com/office/drawing/2014/main" id="{EFFF7506-615C-4D6E-B4DF-6A65CCB04414}"/>
                </a:ext>
              </a:extLst>
            </p:cNvPr>
            <p:cNvCxnSpPr/>
            <p:nvPr/>
          </p:nvCxnSpPr>
          <p:spPr>
            <a:xfrm>
              <a:off x="4831026" y="1988698"/>
              <a:ext cx="6131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EA5DAAC-1469-4AD2-A8DA-B47AC1E7A5E7}"/>
                </a:ext>
              </a:extLst>
            </p:cNvPr>
            <p:cNvCxnSpPr>
              <a:cxnSpLocks/>
            </p:cNvCxnSpPr>
            <p:nvPr/>
          </p:nvCxnSpPr>
          <p:spPr>
            <a:xfrm flipH="1">
              <a:off x="9819538" y="1189397"/>
              <a:ext cx="62777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72C836F-BEEB-4550-8CCD-C24E597D8004}"/>
                </a:ext>
              </a:extLst>
            </p:cNvPr>
            <p:cNvCxnSpPr>
              <a:cxnSpLocks/>
            </p:cNvCxnSpPr>
            <p:nvPr/>
          </p:nvCxnSpPr>
          <p:spPr>
            <a:xfrm>
              <a:off x="5476023" y="1664138"/>
              <a:ext cx="7567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9D1420-5DE6-4F0D-A082-966BE2C68EEB}"/>
                </a:ext>
              </a:extLst>
            </p:cNvPr>
            <p:cNvCxnSpPr>
              <a:cxnSpLocks/>
            </p:cNvCxnSpPr>
            <p:nvPr/>
          </p:nvCxnSpPr>
          <p:spPr>
            <a:xfrm>
              <a:off x="9779124" y="692939"/>
              <a:ext cx="42725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53CFBA5-76BD-4D79-B12F-CAA69D5B2847}"/>
                </a:ext>
              </a:extLst>
            </p:cNvPr>
            <p:cNvSpPr txBox="1"/>
            <p:nvPr/>
          </p:nvSpPr>
          <p:spPr>
            <a:xfrm>
              <a:off x="5613303" y="1158782"/>
              <a:ext cx="505852" cy="379401"/>
            </a:xfrm>
            <a:prstGeom prst="rect">
              <a:avLst/>
            </a:prstGeom>
            <a:noFill/>
          </p:spPr>
          <p:txBody>
            <a:bodyPr wrap="square" rtlCol="0">
              <a:spAutoFit/>
            </a:bodyPr>
            <a:lstStyle/>
            <a:p>
              <a:r>
                <a:rPr lang="en-US" sz="2000" dirty="0"/>
                <a:t>v</a:t>
              </a:r>
              <a:r>
                <a:rPr lang="en-US" sz="2000" baseline="-25000" dirty="0"/>
                <a:t>1</a:t>
              </a:r>
            </a:p>
          </p:txBody>
        </p:sp>
        <p:sp>
          <p:nvSpPr>
            <p:cNvPr id="32" name="TextBox 31">
              <a:extLst>
                <a:ext uri="{FF2B5EF4-FFF2-40B4-BE49-F238E27FC236}">
                  <a16:creationId xmlns:a16="http://schemas.microsoft.com/office/drawing/2014/main" id="{0E605D0E-A1D5-44C6-AB98-3BF1E9E4B506}"/>
                </a:ext>
              </a:extLst>
            </p:cNvPr>
            <p:cNvSpPr txBox="1"/>
            <p:nvPr/>
          </p:nvSpPr>
          <p:spPr>
            <a:xfrm>
              <a:off x="5141984" y="4097399"/>
              <a:ext cx="819496" cy="379401"/>
            </a:xfrm>
            <a:prstGeom prst="rect">
              <a:avLst/>
            </a:prstGeom>
            <a:noFill/>
          </p:spPr>
          <p:txBody>
            <a:bodyPr wrap="square" rtlCol="0">
              <a:spAutoFit/>
            </a:bodyPr>
            <a:lstStyle/>
            <a:p>
              <a:r>
                <a:rPr lang="en-US" sz="2000" dirty="0"/>
                <a:t>p</a:t>
              </a:r>
              <a:r>
                <a:rPr lang="en-US" sz="2000" baseline="-25000" dirty="0"/>
                <a:t>1</a:t>
              </a:r>
              <a:r>
                <a:rPr lang="en-US" sz="2000" dirty="0"/>
                <a:t>A</a:t>
              </a:r>
              <a:r>
                <a:rPr lang="en-US" sz="2000" baseline="-25000" dirty="0"/>
                <a:t>1</a:t>
              </a:r>
            </a:p>
          </p:txBody>
        </p:sp>
        <p:cxnSp>
          <p:nvCxnSpPr>
            <p:cNvPr id="33" name="Straight Arrow Connector 32">
              <a:extLst>
                <a:ext uri="{FF2B5EF4-FFF2-40B4-BE49-F238E27FC236}">
                  <a16:creationId xmlns:a16="http://schemas.microsoft.com/office/drawing/2014/main" id="{9E7E59E4-9595-4419-9D63-4633925ED98C}"/>
                </a:ext>
              </a:extLst>
            </p:cNvPr>
            <p:cNvCxnSpPr/>
            <p:nvPr/>
          </p:nvCxnSpPr>
          <p:spPr>
            <a:xfrm>
              <a:off x="5729016" y="4307115"/>
              <a:ext cx="6131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6CB6BFF-AEE5-4F10-B301-40B3FAAEEAC4}"/>
                </a:ext>
              </a:extLst>
            </p:cNvPr>
            <p:cNvSpPr txBox="1"/>
            <p:nvPr/>
          </p:nvSpPr>
          <p:spPr>
            <a:xfrm>
              <a:off x="10876669" y="3266751"/>
              <a:ext cx="726828" cy="379401"/>
            </a:xfrm>
            <a:prstGeom prst="rect">
              <a:avLst/>
            </a:prstGeom>
            <a:noFill/>
          </p:spPr>
          <p:txBody>
            <a:bodyPr wrap="square" rtlCol="0">
              <a:spAutoFit/>
            </a:bodyPr>
            <a:lstStyle/>
            <a:p>
              <a:r>
                <a:rPr lang="en-US" sz="2000" dirty="0"/>
                <a:t>p</a:t>
              </a:r>
              <a:r>
                <a:rPr lang="en-US" sz="2000" baseline="-25000" dirty="0"/>
                <a:t>2</a:t>
              </a:r>
              <a:r>
                <a:rPr lang="en-US" sz="2000" dirty="0"/>
                <a:t>A</a:t>
              </a:r>
              <a:r>
                <a:rPr lang="en-US" sz="2000" baseline="-25000" dirty="0"/>
                <a:t>2</a:t>
              </a:r>
            </a:p>
          </p:txBody>
        </p:sp>
        <p:cxnSp>
          <p:nvCxnSpPr>
            <p:cNvPr id="35" name="Straight Arrow Connector 34">
              <a:extLst>
                <a:ext uri="{FF2B5EF4-FFF2-40B4-BE49-F238E27FC236}">
                  <a16:creationId xmlns:a16="http://schemas.microsoft.com/office/drawing/2014/main" id="{D8310E99-1BB7-4D9F-9E00-6199CA8C3E4F}"/>
                </a:ext>
              </a:extLst>
            </p:cNvPr>
            <p:cNvCxnSpPr>
              <a:cxnSpLocks/>
            </p:cNvCxnSpPr>
            <p:nvPr/>
          </p:nvCxnSpPr>
          <p:spPr>
            <a:xfrm flipH="1">
              <a:off x="10182952" y="3480809"/>
              <a:ext cx="62777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772AD2-9CF3-40BD-A4CB-2CBA4E89B143}"/>
                </a:ext>
              </a:extLst>
            </p:cNvPr>
            <p:cNvCxnSpPr>
              <a:cxnSpLocks/>
            </p:cNvCxnSpPr>
            <p:nvPr/>
          </p:nvCxnSpPr>
          <p:spPr>
            <a:xfrm flipV="1">
              <a:off x="5190980" y="2531294"/>
              <a:ext cx="4345651" cy="29147"/>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19D343E-32BB-4CFE-BB64-5592171A7031}"/>
                </a:ext>
              </a:extLst>
            </p:cNvPr>
            <p:cNvSpPr txBox="1"/>
            <p:nvPr/>
          </p:nvSpPr>
          <p:spPr>
            <a:xfrm>
              <a:off x="6576142" y="2151893"/>
              <a:ext cx="505852" cy="379401"/>
            </a:xfrm>
            <a:prstGeom prst="rect">
              <a:avLst/>
            </a:prstGeom>
            <a:noFill/>
          </p:spPr>
          <p:txBody>
            <a:bodyPr wrap="square" rtlCol="0">
              <a:spAutoFit/>
            </a:bodyPr>
            <a:lstStyle/>
            <a:p>
              <a:r>
                <a:rPr lang="en-US" sz="2000" dirty="0"/>
                <a:t>h</a:t>
              </a:r>
              <a:r>
                <a:rPr lang="en-US" sz="2000" baseline="-25000" dirty="0"/>
                <a:t>1</a:t>
              </a:r>
            </a:p>
          </p:txBody>
        </p:sp>
        <p:sp>
          <p:nvSpPr>
            <p:cNvPr id="44" name="TextBox 43">
              <a:extLst>
                <a:ext uri="{FF2B5EF4-FFF2-40B4-BE49-F238E27FC236}">
                  <a16:creationId xmlns:a16="http://schemas.microsoft.com/office/drawing/2014/main" id="{75D94040-342A-49BE-880B-B2B91A1CA533}"/>
                </a:ext>
              </a:extLst>
            </p:cNvPr>
            <p:cNvSpPr txBox="1"/>
            <p:nvPr/>
          </p:nvSpPr>
          <p:spPr>
            <a:xfrm>
              <a:off x="9023160" y="1856292"/>
              <a:ext cx="505852" cy="379401"/>
            </a:xfrm>
            <a:prstGeom prst="rect">
              <a:avLst/>
            </a:prstGeom>
            <a:noFill/>
          </p:spPr>
          <p:txBody>
            <a:bodyPr wrap="square" rtlCol="0">
              <a:spAutoFit/>
            </a:bodyPr>
            <a:lstStyle/>
            <a:p>
              <a:r>
                <a:rPr lang="en-US" sz="2000" dirty="0"/>
                <a:t>h</a:t>
              </a:r>
              <a:r>
                <a:rPr lang="en-US" sz="2000" baseline="-25000" dirty="0"/>
                <a:t>2</a:t>
              </a:r>
            </a:p>
          </p:txBody>
        </p:sp>
        <p:cxnSp>
          <p:nvCxnSpPr>
            <p:cNvPr id="46" name="Straight Arrow Connector 45">
              <a:extLst>
                <a:ext uri="{FF2B5EF4-FFF2-40B4-BE49-F238E27FC236}">
                  <a16:creationId xmlns:a16="http://schemas.microsoft.com/office/drawing/2014/main" id="{E0BBC2B6-2947-4A53-844D-2B8CD280F175}"/>
                </a:ext>
              </a:extLst>
            </p:cNvPr>
            <p:cNvCxnSpPr>
              <a:cxnSpLocks/>
            </p:cNvCxnSpPr>
            <p:nvPr/>
          </p:nvCxnSpPr>
          <p:spPr>
            <a:xfrm>
              <a:off x="6597018" y="1983928"/>
              <a:ext cx="0" cy="571742"/>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C8FB408-844D-4F46-AF2B-713025CC0DD1}"/>
                </a:ext>
              </a:extLst>
            </p:cNvPr>
            <p:cNvCxnSpPr>
              <a:cxnSpLocks/>
            </p:cNvCxnSpPr>
            <p:nvPr/>
          </p:nvCxnSpPr>
          <p:spPr>
            <a:xfrm>
              <a:off x="9425874" y="1220580"/>
              <a:ext cx="0" cy="1305787"/>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3FE836-AA35-4D12-8B69-1E70534261AC}"/>
                </a:ext>
              </a:extLst>
            </p:cNvPr>
            <p:cNvCxnSpPr>
              <a:cxnSpLocks/>
            </p:cNvCxnSpPr>
            <p:nvPr/>
          </p:nvCxnSpPr>
          <p:spPr>
            <a:xfrm flipV="1">
              <a:off x="5193480" y="4869591"/>
              <a:ext cx="4344416" cy="1014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1E02C15-DA7B-4712-A186-B6EB60C06341}"/>
                </a:ext>
              </a:extLst>
            </p:cNvPr>
            <p:cNvSpPr txBox="1"/>
            <p:nvPr/>
          </p:nvSpPr>
          <p:spPr>
            <a:xfrm>
              <a:off x="6653595" y="4471186"/>
              <a:ext cx="505852" cy="379401"/>
            </a:xfrm>
            <a:prstGeom prst="rect">
              <a:avLst/>
            </a:prstGeom>
            <a:noFill/>
          </p:spPr>
          <p:txBody>
            <a:bodyPr wrap="square" rtlCol="0">
              <a:spAutoFit/>
            </a:bodyPr>
            <a:lstStyle/>
            <a:p>
              <a:r>
                <a:rPr lang="en-US" sz="2000" dirty="0"/>
                <a:t>h</a:t>
              </a:r>
              <a:r>
                <a:rPr lang="en-US" sz="2000" baseline="-25000" dirty="0"/>
                <a:t>1</a:t>
              </a:r>
            </a:p>
          </p:txBody>
        </p:sp>
        <p:sp>
          <p:nvSpPr>
            <p:cNvPr id="41" name="TextBox 40">
              <a:extLst>
                <a:ext uri="{FF2B5EF4-FFF2-40B4-BE49-F238E27FC236}">
                  <a16:creationId xmlns:a16="http://schemas.microsoft.com/office/drawing/2014/main" id="{8E1244DD-66CC-4536-9C68-5B9D804048A4}"/>
                </a:ext>
              </a:extLst>
            </p:cNvPr>
            <p:cNvSpPr txBox="1"/>
            <p:nvPr/>
          </p:nvSpPr>
          <p:spPr>
            <a:xfrm>
              <a:off x="9055640" y="4175584"/>
              <a:ext cx="505852" cy="379401"/>
            </a:xfrm>
            <a:prstGeom prst="rect">
              <a:avLst/>
            </a:prstGeom>
            <a:noFill/>
          </p:spPr>
          <p:txBody>
            <a:bodyPr wrap="square" rtlCol="0">
              <a:spAutoFit/>
            </a:bodyPr>
            <a:lstStyle/>
            <a:p>
              <a:r>
                <a:rPr lang="en-US" sz="2000" dirty="0"/>
                <a:t>h</a:t>
              </a:r>
              <a:r>
                <a:rPr lang="en-US" sz="2000" baseline="-25000" dirty="0"/>
                <a:t>2</a:t>
              </a:r>
            </a:p>
          </p:txBody>
        </p:sp>
        <p:cxnSp>
          <p:nvCxnSpPr>
            <p:cNvPr id="42" name="Straight Arrow Connector 41">
              <a:extLst>
                <a:ext uri="{FF2B5EF4-FFF2-40B4-BE49-F238E27FC236}">
                  <a16:creationId xmlns:a16="http://schemas.microsoft.com/office/drawing/2014/main" id="{F611B1C2-24E1-47BD-8BF2-2C9166BF35CB}"/>
                </a:ext>
              </a:extLst>
            </p:cNvPr>
            <p:cNvCxnSpPr>
              <a:cxnSpLocks/>
            </p:cNvCxnSpPr>
            <p:nvPr/>
          </p:nvCxnSpPr>
          <p:spPr>
            <a:xfrm>
              <a:off x="6577742" y="4307991"/>
              <a:ext cx="0" cy="571742"/>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11A9B4-C9AB-4764-8794-D9A7596AE07F}"/>
                </a:ext>
              </a:extLst>
            </p:cNvPr>
            <p:cNvCxnSpPr>
              <a:cxnSpLocks/>
            </p:cNvCxnSpPr>
            <p:nvPr/>
          </p:nvCxnSpPr>
          <p:spPr>
            <a:xfrm>
              <a:off x="9443364" y="3542527"/>
              <a:ext cx="0" cy="1305787"/>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F7F3F4B-9869-4606-803E-940ABCE73C6F}"/>
                </a:ext>
              </a:extLst>
            </p:cNvPr>
            <p:cNvCxnSpPr>
              <a:cxnSpLocks/>
            </p:cNvCxnSpPr>
            <p:nvPr/>
          </p:nvCxnSpPr>
          <p:spPr>
            <a:xfrm>
              <a:off x="5478523" y="4594638"/>
              <a:ext cx="7567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186894A-639C-4796-B65A-BDEBFF94443F}"/>
                </a:ext>
              </a:extLst>
            </p:cNvPr>
            <p:cNvSpPr txBox="1"/>
            <p:nvPr/>
          </p:nvSpPr>
          <p:spPr>
            <a:xfrm>
              <a:off x="5645783" y="4529923"/>
              <a:ext cx="505852" cy="379401"/>
            </a:xfrm>
            <a:prstGeom prst="rect">
              <a:avLst/>
            </a:prstGeom>
            <a:noFill/>
          </p:spPr>
          <p:txBody>
            <a:bodyPr wrap="square" rtlCol="0">
              <a:spAutoFit/>
            </a:bodyPr>
            <a:lstStyle/>
            <a:p>
              <a:r>
                <a:rPr lang="en-US" sz="2000" dirty="0"/>
                <a:t>v</a:t>
              </a:r>
              <a:r>
                <a:rPr lang="en-US" sz="2000" baseline="-25000" dirty="0"/>
                <a:t>1</a:t>
              </a:r>
            </a:p>
          </p:txBody>
        </p:sp>
        <p:cxnSp>
          <p:nvCxnSpPr>
            <p:cNvPr id="50" name="Straight Arrow Connector 49">
              <a:extLst>
                <a:ext uri="{FF2B5EF4-FFF2-40B4-BE49-F238E27FC236}">
                  <a16:creationId xmlns:a16="http://schemas.microsoft.com/office/drawing/2014/main" id="{C1C90648-8E08-432A-813D-A55579FEF210}"/>
                </a:ext>
              </a:extLst>
            </p:cNvPr>
            <p:cNvCxnSpPr>
              <a:cxnSpLocks/>
            </p:cNvCxnSpPr>
            <p:nvPr/>
          </p:nvCxnSpPr>
          <p:spPr>
            <a:xfrm>
              <a:off x="9796614" y="3950372"/>
              <a:ext cx="42725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12C33A4-820D-4712-ACED-F5C915727C6D}"/>
                </a:ext>
              </a:extLst>
            </p:cNvPr>
            <p:cNvSpPr txBox="1"/>
            <p:nvPr/>
          </p:nvSpPr>
          <p:spPr>
            <a:xfrm>
              <a:off x="9796614" y="3951573"/>
              <a:ext cx="505852" cy="379401"/>
            </a:xfrm>
            <a:prstGeom prst="rect">
              <a:avLst/>
            </a:prstGeom>
            <a:noFill/>
          </p:spPr>
          <p:txBody>
            <a:bodyPr wrap="square" rtlCol="0">
              <a:spAutoFit/>
            </a:bodyPr>
            <a:lstStyle/>
            <a:p>
              <a:r>
                <a:rPr lang="en-US" sz="2000" dirty="0"/>
                <a:t>v</a:t>
              </a:r>
              <a:r>
                <a:rPr lang="en-US" sz="2000" baseline="-25000" dirty="0"/>
                <a:t>2</a:t>
              </a:r>
            </a:p>
          </p:txBody>
        </p:sp>
        <p:cxnSp>
          <p:nvCxnSpPr>
            <p:cNvPr id="8" name="Straight Connector 7">
              <a:extLst>
                <a:ext uri="{FF2B5EF4-FFF2-40B4-BE49-F238E27FC236}">
                  <a16:creationId xmlns:a16="http://schemas.microsoft.com/office/drawing/2014/main" id="{6D930095-7F5D-4482-B9AC-975D6493D750}"/>
                </a:ext>
              </a:extLst>
            </p:cNvPr>
            <p:cNvCxnSpPr>
              <a:cxnSpLocks/>
            </p:cNvCxnSpPr>
            <p:nvPr/>
          </p:nvCxnSpPr>
          <p:spPr>
            <a:xfrm>
              <a:off x="5415830" y="2235692"/>
              <a:ext cx="0" cy="171930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B5F40A-C080-467F-9DA3-EDC1D6B44641}"/>
                </a:ext>
              </a:extLst>
            </p:cNvPr>
            <p:cNvCxnSpPr>
              <a:cxnSpLocks/>
            </p:cNvCxnSpPr>
            <p:nvPr/>
          </p:nvCxnSpPr>
          <p:spPr>
            <a:xfrm>
              <a:off x="6324621" y="2235692"/>
              <a:ext cx="0" cy="171930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73FA549-F706-453A-8CD0-D0419AAA29FB}"/>
                </a:ext>
              </a:extLst>
            </p:cNvPr>
            <p:cNvCxnSpPr>
              <a:cxnSpLocks/>
            </p:cNvCxnSpPr>
            <p:nvPr/>
          </p:nvCxnSpPr>
          <p:spPr>
            <a:xfrm>
              <a:off x="9767669" y="1575872"/>
              <a:ext cx="0" cy="147900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9EBFE8D-D77B-4959-9CBD-FB9346CC7EC9}"/>
                </a:ext>
              </a:extLst>
            </p:cNvPr>
            <p:cNvCxnSpPr>
              <a:cxnSpLocks/>
            </p:cNvCxnSpPr>
            <p:nvPr/>
          </p:nvCxnSpPr>
          <p:spPr>
            <a:xfrm>
              <a:off x="10235325" y="1575872"/>
              <a:ext cx="0" cy="147900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CE9D472-D268-45CC-8912-827D325E61AA}"/>
                </a:ext>
              </a:extLst>
            </p:cNvPr>
            <p:cNvCxnSpPr>
              <a:cxnSpLocks/>
            </p:cNvCxnSpPr>
            <p:nvPr/>
          </p:nvCxnSpPr>
          <p:spPr>
            <a:xfrm>
              <a:off x="5884020" y="1982268"/>
              <a:ext cx="12327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52D6F8D-7082-499B-8D8D-B41FD7E132D0}"/>
                </a:ext>
              </a:extLst>
            </p:cNvPr>
            <p:cNvCxnSpPr>
              <a:cxnSpLocks/>
            </p:cNvCxnSpPr>
            <p:nvPr/>
          </p:nvCxnSpPr>
          <p:spPr>
            <a:xfrm>
              <a:off x="8809493" y="1178812"/>
              <a:ext cx="12327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0749546-03B4-4256-89A1-5B76168A32C1}"/>
                </a:ext>
              </a:extLst>
            </p:cNvPr>
            <p:cNvCxnSpPr>
              <a:cxnSpLocks/>
            </p:cNvCxnSpPr>
            <p:nvPr/>
          </p:nvCxnSpPr>
          <p:spPr>
            <a:xfrm flipV="1">
              <a:off x="5935667" y="4287099"/>
              <a:ext cx="2873826" cy="875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8D03914-263F-49F9-9A70-51B2AB0B15A7}"/>
                </a:ext>
              </a:extLst>
            </p:cNvPr>
            <p:cNvCxnSpPr>
              <a:cxnSpLocks/>
            </p:cNvCxnSpPr>
            <p:nvPr/>
          </p:nvCxnSpPr>
          <p:spPr>
            <a:xfrm flipV="1">
              <a:off x="6742633" y="3501058"/>
              <a:ext cx="3317112" cy="212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407BC53-8CAA-4CB7-8148-1E5FD34B803B}"/>
                </a:ext>
              </a:extLst>
            </p:cNvPr>
            <p:cNvSpPr txBox="1"/>
            <p:nvPr/>
          </p:nvSpPr>
          <p:spPr>
            <a:xfrm>
              <a:off x="5695071" y="2948345"/>
              <a:ext cx="505852" cy="379401"/>
            </a:xfrm>
            <a:prstGeom prst="rect">
              <a:avLst/>
            </a:prstGeom>
            <a:noFill/>
          </p:spPr>
          <p:txBody>
            <a:bodyPr wrap="square" rtlCol="0">
              <a:spAutoFit/>
            </a:bodyPr>
            <a:lstStyle/>
            <a:p>
              <a:r>
                <a:rPr lang="en-US" sz="2000" dirty="0"/>
                <a:t>x</a:t>
              </a:r>
              <a:r>
                <a:rPr lang="en-US" sz="2000" baseline="-25000" dirty="0"/>
                <a:t>1</a:t>
              </a:r>
            </a:p>
          </p:txBody>
        </p:sp>
        <p:cxnSp>
          <p:nvCxnSpPr>
            <p:cNvPr id="60" name="Straight Arrow Connector 59">
              <a:extLst>
                <a:ext uri="{FF2B5EF4-FFF2-40B4-BE49-F238E27FC236}">
                  <a16:creationId xmlns:a16="http://schemas.microsoft.com/office/drawing/2014/main" id="{22BF2FDC-4186-4F3D-BD45-36A93F7817A9}"/>
                </a:ext>
              </a:extLst>
            </p:cNvPr>
            <p:cNvCxnSpPr>
              <a:cxnSpLocks/>
            </p:cNvCxnSpPr>
            <p:nvPr/>
          </p:nvCxnSpPr>
          <p:spPr>
            <a:xfrm flipV="1">
              <a:off x="5430725" y="2975634"/>
              <a:ext cx="893896" cy="4204"/>
            </a:xfrm>
            <a:prstGeom prst="straightConnector1">
              <a:avLst/>
            </a:prstGeom>
            <a:ln w="28575">
              <a:solidFill>
                <a:srgbClr val="7030A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2F8CC02-CC90-4F4C-90A0-D315558C1291}"/>
                </a:ext>
              </a:extLst>
            </p:cNvPr>
            <p:cNvSpPr txBox="1"/>
            <p:nvPr/>
          </p:nvSpPr>
          <p:spPr>
            <a:xfrm>
              <a:off x="9823593" y="2127601"/>
              <a:ext cx="505852" cy="379401"/>
            </a:xfrm>
            <a:prstGeom prst="rect">
              <a:avLst/>
            </a:prstGeom>
            <a:noFill/>
          </p:spPr>
          <p:txBody>
            <a:bodyPr wrap="square" rtlCol="0">
              <a:spAutoFit/>
            </a:bodyPr>
            <a:lstStyle/>
            <a:p>
              <a:r>
                <a:rPr lang="en-US" sz="2000" dirty="0"/>
                <a:t>x</a:t>
              </a:r>
              <a:r>
                <a:rPr lang="en-US" sz="2000" baseline="-25000" dirty="0"/>
                <a:t>2</a:t>
              </a:r>
            </a:p>
          </p:txBody>
        </p:sp>
        <p:cxnSp>
          <p:nvCxnSpPr>
            <p:cNvPr id="64" name="Straight Arrow Connector 63">
              <a:extLst>
                <a:ext uri="{FF2B5EF4-FFF2-40B4-BE49-F238E27FC236}">
                  <a16:creationId xmlns:a16="http://schemas.microsoft.com/office/drawing/2014/main" id="{1B70BC6F-2D82-44C7-AB6E-31E220BEFD41}"/>
                </a:ext>
              </a:extLst>
            </p:cNvPr>
            <p:cNvCxnSpPr>
              <a:cxnSpLocks/>
            </p:cNvCxnSpPr>
            <p:nvPr/>
          </p:nvCxnSpPr>
          <p:spPr>
            <a:xfrm>
              <a:off x="9751566" y="2075530"/>
              <a:ext cx="512350" cy="5493"/>
            </a:xfrm>
            <a:prstGeom prst="straightConnector1">
              <a:avLst/>
            </a:prstGeom>
            <a:ln w="28575">
              <a:solidFill>
                <a:srgbClr val="7030A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CB9E281-9E10-4199-A03A-907A6C64DB65}"/>
                </a:ext>
              </a:extLst>
            </p:cNvPr>
            <p:cNvSpPr txBox="1"/>
            <p:nvPr/>
          </p:nvSpPr>
          <p:spPr>
            <a:xfrm>
              <a:off x="6742633" y="3593352"/>
              <a:ext cx="1045286" cy="400110"/>
            </a:xfrm>
            <a:prstGeom prst="rect">
              <a:avLst/>
            </a:prstGeom>
            <a:noFill/>
          </p:spPr>
          <p:txBody>
            <a:bodyPr wrap="square" rtlCol="0">
              <a:spAutoFit/>
            </a:bodyPr>
            <a:lstStyle/>
            <a:p>
              <a:r>
                <a:rPr lang="en-US" sz="2000" dirty="0"/>
                <a:t>h</a:t>
              </a:r>
              <a:r>
                <a:rPr lang="en-US" sz="2000" baseline="-25000" dirty="0"/>
                <a:t>2</a:t>
              </a:r>
              <a:r>
                <a:rPr lang="en-US" sz="2000" dirty="0"/>
                <a:t> – h</a:t>
              </a:r>
              <a:r>
                <a:rPr lang="en-US" sz="2000" baseline="-25000" dirty="0"/>
                <a:t>1</a:t>
              </a:r>
            </a:p>
          </p:txBody>
        </p:sp>
        <p:cxnSp>
          <p:nvCxnSpPr>
            <p:cNvPr id="80" name="Straight Arrow Connector 79">
              <a:extLst>
                <a:ext uri="{FF2B5EF4-FFF2-40B4-BE49-F238E27FC236}">
                  <a16:creationId xmlns:a16="http://schemas.microsoft.com/office/drawing/2014/main" id="{2976CD08-6032-47F5-9F53-FB5C3984F1C5}"/>
                </a:ext>
              </a:extLst>
            </p:cNvPr>
            <p:cNvCxnSpPr>
              <a:cxnSpLocks/>
            </p:cNvCxnSpPr>
            <p:nvPr/>
          </p:nvCxnSpPr>
          <p:spPr>
            <a:xfrm>
              <a:off x="7632052" y="3522310"/>
              <a:ext cx="0" cy="784805"/>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832D0C85-511D-4A93-B44A-94C93BCD4615}"/>
              </a:ext>
            </a:extLst>
          </p:cNvPr>
          <p:cNvSpPr txBox="1"/>
          <p:nvPr/>
        </p:nvSpPr>
        <p:spPr>
          <a:xfrm>
            <a:off x="1200443" y="168004"/>
            <a:ext cx="9791113" cy="584775"/>
          </a:xfrm>
          <a:prstGeom prst="rect">
            <a:avLst/>
          </a:prstGeom>
          <a:noFill/>
        </p:spPr>
        <p:txBody>
          <a:bodyPr wrap="square" rtlCol="0">
            <a:spAutoFit/>
          </a:bodyPr>
          <a:lstStyle/>
          <a:p>
            <a:pPr algn="ctr"/>
            <a:r>
              <a:rPr lang="en-US" sz="3200" dirty="0">
                <a:solidFill>
                  <a:srgbClr val="FF0000"/>
                </a:solidFill>
              </a:rPr>
              <a:t>Bernoulli’s Equation</a:t>
            </a:r>
          </a:p>
        </p:txBody>
      </p:sp>
      <p:sp>
        <p:nvSpPr>
          <p:cNvPr id="2" name="Slide Number Placeholder 1">
            <a:extLst>
              <a:ext uri="{FF2B5EF4-FFF2-40B4-BE49-F238E27FC236}">
                <a16:creationId xmlns:a16="http://schemas.microsoft.com/office/drawing/2014/main" id="{169AECCE-D719-45BC-8812-F14820266A8B}"/>
              </a:ext>
            </a:extLst>
          </p:cNvPr>
          <p:cNvSpPr>
            <a:spLocks noGrp="1"/>
          </p:cNvSpPr>
          <p:nvPr>
            <p:ph type="sldNum" sz="quarter" idx="12"/>
          </p:nvPr>
        </p:nvSpPr>
        <p:spPr/>
        <p:txBody>
          <a:bodyPr/>
          <a:lstStyle/>
          <a:p>
            <a:fld id="{70F590C6-BFDA-46BA-8593-EB8341455ED1}" type="slidenum">
              <a:rPr lang="en-US" smtClean="0"/>
              <a:t>41</a:t>
            </a:fld>
            <a:endParaRPr lang="en-US"/>
          </a:p>
        </p:txBody>
      </p:sp>
    </p:spTree>
    <p:extLst>
      <p:ext uri="{BB962C8B-B14F-4D97-AF65-F5344CB8AC3E}">
        <p14:creationId xmlns:p14="http://schemas.microsoft.com/office/powerpoint/2010/main" val="31134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426303-899D-466D-9359-660CB930CD71}"/>
              </a:ext>
            </a:extLst>
          </p:cNvPr>
          <p:cNvGrpSpPr/>
          <p:nvPr/>
        </p:nvGrpSpPr>
        <p:grpSpPr>
          <a:xfrm>
            <a:off x="509142" y="1167640"/>
            <a:ext cx="7052362" cy="3535327"/>
            <a:chOff x="2140994" y="1339745"/>
            <a:chExt cx="7052362" cy="3535327"/>
          </a:xfrm>
        </p:grpSpPr>
        <p:sp>
          <p:nvSpPr>
            <p:cNvPr id="29" name="TextBox 28">
              <a:extLst>
                <a:ext uri="{FF2B5EF4-FFF2-40B4-BE49-F238E27FC236}">
                  <a16:creationId xmlns:a16="http://schemas.microsoft.com/office/drawing/2014/main" id="{815FB161-0794-4741-BED9-C1F6829286DC}"/>
                </a:ext>
              </a:extLst>
            </p:cNvPr>
            <p:cNvSpPr txBox="1"/>
            <p:nvPr/>
          </p:nvSpPr>
          <p:spPr>
            <a:xfrm>
              <a:off x="7732397" y="1339745"/>
              <a:ext cx="505852" cy="355542"/>
            </a:xfrm>
            <a:prstGeom prst="rect">
              <a:avLst/>
            </a:prstGeom>
            <a:noFill/>
          </p:spPr>
          <p:txBody>
            <a:bodyPr wrap="square" rtlCol="0">
              <a:spAutoFit/>
            </a:bodyPr>
            <a:lstStyle/>
            <a:p>
              <a:r>
                <a:rPr lang="en-US" sz="2000" dirty="0"/>
                <a:t>v</a:t>
              </a:r>
              <a:r>
                <a:rPr lang="en-US" sz="2000" baseline="-25000" dirty="0"/>
                <a:t>2</a:t>
              </a:r>
            </a:p>
          </p:txBody>
        </p:sp>
        <p:sp>
          <p:nvSpPr>
            <p:cNvPr id="36" name="Freeform: Shape 35">
              <a:extLst>
                <a:ext uri="{FF2B5EF4-FFF2-40B4-BE49-F238E27FC236}">
                  <a16:creationId xmlns:a16="http://schemas.microsoft.com/office/drawing/2014/main" id="{2D5849E6-5EC8-4491-9BE3-DA1BA1317FAE}"/>
                </a:ext>
              </a:extLst>
            </p:cNvPr>
            <p:cNvSpPr/>
            <p:nvPr/>
          </p:nvSpPr>
          <p:spPr>
            <a:xfrm>
              <a:off x="4241532" y="1987067"/>
              <a:ext cx="3502855" cy="1187565"/>
            </a:xfrm>
            <a:custGeom>
              <a:avLst/>
              <a:gdLst>
                <a:gd name="connsiteX0" fmla="*/ 14067 w 3502855"/>
                <a:gd name="connsiteY0" fmla="*/ 998806 h 1336431"/>
                <a:gd name="connsiteX1" fmla="*/ 829994 w 3502855"/>
                <a:gd name="connsiteY1" fmla="*/ 998806 h 1336431"/>
                <a:gd name="connsiteX2" fmla="*/ 1083212 w 3502855"/>
                <a:gd name="connsiteY2" fmla="*/ 942535 h 1336431"/>
                <a:gd name="connsiteX3" fmla="*/ 1237957 w 3502855"/>
                <a:gd name="connsiteY3" fmla="*/ 844062 h 1336431"/>
                <a:gd name="connsiteX4" fmla="*/ 1434904 w 3502855"/>
                <a:gd name="connsiteY4" fmla="*/ 633046 h 1336431"/>
                <a:gd name="connsiteX5" fmla="*/ 1603717 w 3502855"/>
                <a:gd name="connsiteY5" fmla="*/ 422031 h 1336431"/>
                <a:gd name="connsiteX6" fmla="*/ 1814732 w 3502855"/>
                <a:gd name="connsiteY6" fmla="*/ 168812 h 1336431"/>
                <a:gd name="connsiteX7" fmla="*/ 1997612 w 3502855"/>
                <a:gd name="connsiteY7" fmla="*/ 84406 h 1336431"/>
                <a:gd name="connsiteX8" fmla="*/ 2278966 w 3502855"/>
                <a:gd name="connsiteY8" fmla="*/ 28135 h 1336431"/>
                <a:gd name="connsiteX9" fmla="*/ 2574387 w 3502855"/>
                <a:gd name="connsiteY9" fmla="*/ 28135 h 1336431"/>
                <a:gd name="connsiteX10" fmla="*/ 3010486 w 3502855"/>
                <a:gd name="connsiteY10" fmla="*/ 0 h 1336431"/>
                <a:gd name="connsiteX11" fmla="*/ 3502855 w 3502855"/>
                <a:gd name="connsiteY11" fmla="*/ 14068 h 1336431"/>
                <a:gd name="connsiteX12" fmla="*/ 3502855 w 3502855"/>
                <a:gd name="connsiteY12" fmla="*/ 647114 h 1336431"/>
                <a:gd name="connsiteX13" fmla="*/ 2349304 w 3502855"/>
                <a:gd name="connsiteY13" fmla="*/ 661182 h 1336431"/>
                <a:gd name="connsiteX14" fmla="*/ 2039815 w 3502855"/>
                <a:gd name="connsiteY14" fmla="*/ 717452 h 1336431"/>
                <a:gd name="connsiteX15" fmla="*/ 1856935 w 3502855"/>
                <a:gd name="connsiteY15" fmla="*/ 759655 h 1336431"/>
                <a:gd name="connsiteX16" fmla="*/ 1716258 w 3502855"/>
                <a:gd name="connsiteY16" fmla="*/ 984739 h 1336431"/>
                <a:gd name="connsiteX17" fmla="*/ 1547446 w 3502855"/>
                <a:gd name="connsiteY17" fmla="*/ 1223889 h 1336431"/>
                <a:gd name="connsiteX18" fmla="*/ 1209821 w 3502855"/>
                <a:gd name="connsiteY18" fmla="*/ 1336431 h 1336431"/>
                <a:gd name="connsiteX19" fmla="*/ 0 w 3502855"/>
                <a:gd name="connsiteY19" fmla="*/ 1336431 h 1336431"/>
                <a:gd name="connsiteX20" fmla="*/ 14067 w 3502855"/>
                <a:gd name="connsiteY20" fmla="*/ 998806 h 1336431"/>
                <a:gd name="connsiteX0" fmla="*/ 14067 w 3502855"/>
                <a:gd name="connsiteY0" fmla="*/ 998806 h 1336431"/>
                <a:gd name="connsiteX1" fmla="*/ 829994 w 3502855"/>
                <a:gd name="connsiteY1" fmla="*/ 998806 h 1336431"/>
                <a:gd name="connsiteX2" fmla="*/ 1083212 w 3502855"/>
                <a:gd name="connsiteY2" fmla="*/ 942535 h 1336431"/>
                <a:gd name="connsiteX3" fmla="*/ 1237957 w 3502855"/>
                <a:gd name="connsiteY3" fmla="*/ 844062 h 1336431"/>
                <a:gd name="connsiteX4" fmla="*/ 1434904 w 3502855"/>
                <a:gd name="connsiteY4" fmla="*/ 633046 h 1336431"/>
                <a:gd name="connsiteX5" fmla="*/ 1603717 w 3502855"/>
                <a:gd name="connsiteY5" fmla="*/ 422031 h 1336431"/>
                <a:gd name="connsiteX6" fmla="*/ 1814732 w 3502855"/>
                <a:gd name="connsiteY6" fmla="*/ 168812 h 1336431"/>
                <a:gd name="connsiteX7" fmla="*/ 1997612 w 3502855"/>
                <a:gd name="connsiteY7" fmla="*/ 84406 h 1336431"/>
                <a:gd name="connsiteX8" fmla="*/ 2278966 w 3502855"/>
                <a:gd name="connsiteY8" fmla="*/ 28135 h 1336431"/>
                <a:gd name="connsiteX9" fmla="*/ 2574387 w 3502855"/>
                <a:gd name="connsiteY9" fmla="*/ 28135 h 1336431"/>
                <a:gd name="connsiteX10" fmla="*/ 3010486 w 3502855"/>
                <a:gd name="connsiteY10" fmla="*/ 0 h 1336431"/>
                <a:gd name="connsiteX11" fmla="*/ 3502855 w 3502855"/>
                <a:gd name="connsiteY11" fmla="*/ 14068 h 1336431"/>
                <a:gd name="connsiteX12" fmla="*/ 3502855 w 3502855"/>
                <a:gd name="connsiteY12" fmla="*/ 647114 h 1336431"/>
                <a:gd name="connsiteX13" fmla="*/ 2349304 w 3502855"/>
                <a:gd name="connsiteY13" fmla="*/ 661182 h 1336431"/>
                <a:gd name="connsiteX14" fmla="*/ 2039815 w 3502855"/>
                <a:gd name="connsiteY14" fmla="*/ 717452 h 1336431"/>
                <a:gd name="connsiteX15" fmla="*/ 1856935 w 3502855"/>
                <a:gd name="connsiteY15" fmla="*/ 791319 h 1336431"/>
                <a:gd name="connsiteX16" fmla="*/ 1716258 w 3502855"/>
                <a:gd name="connsiteY16" fmla="*/ 984739 h 1336431"/>
                <a:gd name="connsiteX17" fmla="*/ 1547446 w 3502855"/>
                <a:gd name="connsiteY17" fmla="*/ 1223889 h 1336431"/>
                <a:gd name="connsiteX18" fmla="*/ 1209821 w 3502855"/>
                <a:gd name="connsiteY18" fmla="*/ 1336431 h 1336431"/>
                <a:gd name="connsiteX19" fmla="*/ 0 w 3502855"/>
                <a:gd name="connsiteY19" fmla="*/ 1336431 h 1336431"/>
                <a:gd name="connsiteX20" fmla="*/ 14067 w 3502855"/>
                <a:gd name="connsiteY20" fmla="*/ 998806 h 13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2855" h="1336431">
                  <a:moveTo>
                    <a:pt x="14067" y="998806"/>
                  </a:moveTo>
                  <a:lnTo>
                    <a:pt x="829994" y="998806"/>
                  </a:lnTo>
                  <a:lnTo>
                    <a:pt x="1083212" y="942535"/>
                  </a:lnTo>
                  <a:lnTo>
                    <a:pt x="1237957" y="844062"/>
                  </a:lnTo>
                  <a:lnTo>
                    <a:pt x="1434904" y="633046"/>
                  </a:lnTo>
                  <a:lnTo>
                    <a:pt x="1603717" y="422031"/>
                  </a:lnTo>
                  <a:lnTo>
                    <a:pt x="1814732" y="168812"/>
                  </a:lnTo>
                  <a:lnTo>
                    <a:pt x="1997612" y="84406"/>
                  </a:lnTo>
                  <a:lnTo>
                    <a:pt x="2278966" y="28135"/>
                  </a:lnTo>
                  <a:lnTo>
                    <a:pt x="2574387" y="28135"/>
                  </a:lnTo>
                  <a:lnTo>
                    <a:pt x="3010486" y="0"/>
                  </a:lnTo>
                  <a:lnTo>
                    <a:pt x="3502855" y="14068"/>
                  </a:lnTo>
                  <a:lnTo>
                    <a:pt x="3502855" y="647114"/>
                  </a:lnTo>
                  <a:lnTo>
                    <a:pt x="2349304" y="661182"/>
                  </a:lnTo>
                  <a:lnTo>
                    <a:pt x="2039815" y="717452"/>
                  </a:lnTo>
                  <a:lnTo>
                    <a:pt x="1856935" y="791319"/>
                  </a:lnTo>
                  <a:lnTo>
                    <a:pt x="1716258" y="984739"/>
                  </a:lnTo>
                  <a:lnTo>
                    <a:pt x="1547446" y="1223889"/>
                  </a:lnTo>
                  <a:lnTo>
                    <a:pt x="1209821" y="1336431"/>
                  </a:lnTo>
                  <a:lnTo>
                    <a:pt x="0" y="1336431"/>
                  </a:lnTo>
                  <a:lnTo>
                    <a:pt x="14067" y="998806"/>
                  </a:ln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87873EC-7835-48E6-B47D-516616C9F488}"/>
                </a:ext>
              </a:extLst>
            </p:cNvPr>
            <p:cNvSpPr/>
            <p:nvPr/>
          </p:nvSpPr>
          <p:spPr>
            <a:xfrm>
              <a:off x="7738432" y="2002150"/>
              <a:ext cx="450166" cy="53918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1E92FE-42CD-4772-B692-EB9FE5321251}"/>
                </a:ext>
              </a:extLst>
            </p:cNvPr>
            <p:cNvSpPr/>
            <p:nvPr/>
          </p:nvSpPr>
          <p:spPr>
            <a:xfrm>
              <a:off x="3369336" y="2875857"/>
              <a:ext cx="900332" cy="31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241B62FC-9117-4EE7-91D3-AFB6AD85B187}"/>
                </a:ext>
              </a:extLst>
            </p:cNvPr>
            <p:cNvSpPr/>
            <p:nvPr/>
          </p:nvSpPr>
          <p:spPr>
            <a:xfrm>
              <a:off x="3144253" y="1988309"/>
              <a:ext cx="5275384" cy="900049"/>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93033 w 5275384"/>
                <a:gd name="connsiteY2" fmla="*/ 900332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179298 w 5275384"/>
                <a:gd name="connsiteY7" fmla="*/ 70339 h 998806"/>
                <a:gd name="connsiteX8" fmla="*/ 3559126 w 5275384"/>
                <a:gd name="connsiteY8" fmla="*/ 28135 h 998806"/>
                <a:gd name="connsiteX9" fmla="*/ 5275384 w 5275384"/>
                <a:gd name="connsiteY9"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179298 w 5275384"/>
                <a:gd name="connsiteY8" fmla="*/ 70339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140676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1012874 h 1012874"/>
                <a:gd name="connsiteX1" fmla="*/ 1856935 w 5275384"/>
                <a:gd name="connsiteY1" fmla="*/ 998806 h 1012874"/>
                <a:gd name="connsiteX2" fmla="*/ 2293033 w 5275384"/>
                <a:gd name="connsiteY2" fmla="*/ 900332 h 1012874"/>
                <a:gd name="connsiteX3" fmla="*/ 2504049 w 5275384"/>
                <a:gd name="connsiteY3" fmla="*/ 703385 h 1012874"/>
                <a:gd name="connsiteX4" fmla="*/ 2658793 w 5275384"/>
                <a:gd name="connsiteY4" fmla="*/ 520505 h 1012874"/>
                <a:gd name="connsiteX5" fmla="*/ 2771335 w 5275384"/>
                <a:gd name="connsiteY5" fmla="*/ 351693 h 1012874"/>
                <a:gd name="connsiteX6" fmla="*/ 2855741 w 5275384"/>
                <a:gd name="connsiteY6" fmla="*/ 253219 h 1012874"/>
                <a:gd name="connsiteX7" fmla="*/ 3010486 w 5275384"/>
                <a:gd name="connsiteY7" fmla="*/ 140676 h 1012874"/>
                <a:gd name="connsiteX8" fmla="*/ 3221501 w 5275384"/>
                <a:gd name="connsiteY8" fmla="*/ 56272 h 1012874"/>
                <a:gd name="connsiteX9" fmla="*/ 3559126 w 5275384"/>
                <a:gd name="connsiteY9" fmla="*/ 28135 h 1012874"/>
                <a:gd name="connsiteX10" fmla="*/ 5275384 w 5275384"/>
                <a:gd name="connsiteY10" fmla="*/ 0 h 10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1012874">
                  <a:moveTo>
                    <a:pt x="0" y="1012874"/>
                  </a:moveTo>
                  <a:lnTo>
                    <a:pt x="1856935" y="998806"/>
                  </a:lnTo>
                  <a:cubicBezTo>
                    <a:pt x="2239107" y="980049"/>
                    <a:pt x="2185181" y="949569"/>
                    <a:pt x="2293033" y="900332"/>
                  </a:cubicBezTo>
                  <a:cubicBezTo>
                    <a:pt x="2400885" y="851095"/>
                    <a:pt x="2443089" y="766689"/>
                    <a:pt x="2504049" y="703385"/>
                  </a:cubicBezTo>
                  <a:cubicBezTo>
                    <a:pt x="2565009" y="640081"/>
                    <a:pt x="2614245" y="579120"/>
                    <a:pt x="2658793" y="520505"/>
                  </a:cubicBezTo>
                  <a:cubicBezTo>
                    <a:pt x="2703341" y="461890"/>
                    <a:pt x="2738510" y="396241"/>
                    <a:pt x="2771335" y="351693"/>
                  </a:cubicBezTo>
                  <a:cubicBezTo>
                    <a:pt x="2804160" y="307145"/>
                    <a:pt x="2815883" y="288389"/>
                    <a:pt x="2855741" y="253219"/>
                  </a:cubicBezTo>
                  <a:cubicBezTo>
                    <a:pt x="2895600" y="218050"/>
                    <a:pt x="2963594" y="161778"/>
                    <a:pt x="3010486" y="140676"/>
                  </a:cubicBezTo>
                  <a:cubicBezTo>
                    <a:pt x="3057378" y="119575"/>
                    <a:pt x="3130061" y="75029"/>
                    <a:pt x="3221501" y="56272"/>
                  </a:cubicBezTo>
                  <a:cubicBezTo>
                    <a:pt x="3312941" y="37515"/>
                    <a:pt x="3216812" y="37514"/>
                    <a:pt x="3559126" y="28135"/>
                  </a:cubicBezTo>
                  <a:cubicBezTo>
                    <a:pt x="3901440" y="18756"/>
                    <a:pt x="4591929" y="8206"/>
                    <a:pt x="5275384"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4FCB3795-69D8-4179-B190-1679382AB6FE}"/>
                </a:ext>
              </a:extLst>
            </p:cNvPr>
            <p:cNvSpPr/>
            <p:nvPr/>
          </p:nvSpPr>
          <p:spPr>
            <a:xfrm>
              <a:off x="3144253" y="2563339"/>
              <a:ext cx="5275384" cy="638155"/>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69810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970671">
                  <a:moveTo>
                    <a:pt x="0" y="970671"/>
                  </a:moveTo>
                  <a:lnTo>
                    <a:pt x="1969477" y="956603"/>
                  </a:lnTo>
                  <a:cubicBezTo>
                    <a:pt x="2356338" y="951914"/>
                    <a:pt x="2218006" y="963508"/>
                    <a:pt x="2321169" y="942535"/>
                  </a:cubicBezTo>
                  <a:cubicBezTo>
                    <a:pt x="2424332" y="921562"/>
                    <a:pt x="2515772" y="883867"/>
                    <a:pt x="2588455" y="830765"/>
                  </a:cubicBezTo>
                  <a:cubicBezTo>
                    <a:pt x="2661138" y="777663"/>
                    <a:pt x="2710375" y="695912"/>
                    <a:pt x="2757267" y="623925"/>
                  </a:cubicBezTo>
                  <a:cubicBezTo>
                    <a:pt x="2804160" y="551938"/>
                    <a:pt x="2827607" y="473174"/>
                    <a:pt x="2869810" y="398842"/>
                  </a:cubicBezTo>
                  <a:cubicBezTo>
                    <a:pt x="2912013" y="324510"/>
                    <a:pt x="2944836" y="232686"/>
                    <a:pt x="3010485" y="177935"/>
                  </a:cubicBezTo>
                  <a:cubicBezTo>
                    <a:pt x="3076134" y="123185"/>
                    <a:pt x="3198055" y="93657"/>
                    <a:pt x="3263704" y="70339"/>
                  </a:cubicBezTo>
                  <a:cubicBezTo>
                    <a:pt x="3329353" y="47021"/>
                    <a:pt x="3355144" y="45062"/>
                    <a:pt x="3404381" y="38028"/>
                  </a:cubicBezTo>
                  <a:cubicBezTo>
                    <a:pt x="3453618" y="30994"/>
                    <a:pt x="3247292" y="34473"/>
                    <a:pt x="3559126" y="28135"/>
                  </a:cubicBezTo>
                  <a:lnTo>
                    <a:pt x="5275384"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D582B5-3A74-44DC-AC26-79E4A91B5034}"/>
                </a:ext>
              </a:extLst>
            </p:cNvPr>
            <p:cNvSpPr txBox="1"/>
            <p:nvPr/>
          </p:nvSpPr>
          <p:spPr>
            <a:xfrm>
              <a:off x="2140994" y="2835897"/>
              <a:ext cx="819496" cy="355542"/>
            </a:xfrm>
            <a:prstGeom prst="rect">
              <a:avLst/>
            </a:prstGeom>
            <a:noFill/>
          </p:spPr>
          <p:txBody>
            <a:bodyPr wrap="square" rtlCol="0">
              <a:spAutoFit/>
            </a:bodyPr>
            <a:lstStyle/>
            <a:p>
              <a:r>
                <a:rPr lang="en-US" sz="2000" dirty="0"/>
                <a:t>p</a:t>
              </a:r>
              <a:r>
                <a:rPr lang="en-US" sz="2000" baseline="-25000" dirty="0"/>
                <a:t>1</a:t>
              </a:r>
              <a:r>
                <a:rPr lang="en-US" sz="2000" dirty="0"/>
                <a:t>A</a:t>
              </a:r>
              <a:r>
                <a:rPr lang="en-US" sz="2000" baseline="-25000" dirty="0"/>
                <a:t>1</a:t>
              </a:r>
            </a:p>
          </p:txBody>
        </p:sp>
        <p:sp>
          <p:nvSpPr>
            <p:cNvPr id="14" name="TextBox 13">
              <a:extLst>
                <a:ext uri="{FF2B5EF4-FFF2-40B4-BE49-F238E27FC236}">
                  <a16:creationId xmlns:a16="http://schemas.microsoft.com/office/drawing/2014/main" id="{60B306E6-F904-4A5B-9C30-6CC31C3B0C5A}"/>
                </a:ext>
              </a:extLst>
            </p:cNvPr>
            <p:cNvSpPr txBox="1"/>
            <p:nvPr/>
          </p:nvSpPr>
          <p:spPr>
            <a:xfrm>
              <a:off x="8466528" y="2082792"/>
              <a:ext cx="726828" cy="355542"/>
            </a:xfrm>
            <a:prstGeom prst="rect">
              <a:avLst/>
            </a:prstGeom>
            <a:noFill/>
          </p:spPr>
          <p:txBody>
            <a:bodyPr wrap="square" rtlCol="0">
              <a:spAutoFit/>
            </a:bodyPr>
            <a:lstStyle/>
            <a:p>
              <a:r>
                <a:rPr lang="en-US" sz="2000" dirty="0"/>
                <a:t>p</a:t>
              </a:r>
              <a:r>
                <a:rPr lang="en-US" sz="2000" baseline="-25000" dirty="0"/>
                <a:t>2</a:t>
              </a:r>
              <a:r>
                <a:rPr lang="en-US" sz="2000" dirty="0"/>
                <a:t>A</a:t>
              </a:r>
              <a:r>
                <a:rPr lang="en-US" sz="2000" baseline="-25000" dirty="0"/>
                <a:t>2</a:t>
              </a:r>
            </a:p>
          </p:txBody>
        </p:sp>
        <p:cxnSp>
          <p:nvCxnSpPr>
            <p:cNvPr id="16" name="Straight Arrow Connector 15">
              <a:extLst>
                <a:ext uri="{FF2B5EF4-FFF2-40B4-BE49-F238E27FC236}">
                  <a16:creationId xmlns:a16="http://schemas.microsoft.com/office/drawing/2014/main" id="{EFFF7506-615C-4D6E-B4DF-6A65CCB04414}"/>
                </a:ext>
              </a:extLst>
            </p:cNvPr>
            <p:cNvCxnSpPr/>
            <p:nvPr/>
          </p:nvCxnSpPr>
          <p:spPr>
            <a:xfrm>
              <a:off x="2784299" y="3032425"/>
              <a:ext cx="6131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EA5DAAC-1469-4AD2-A8DA-B47AC1E7A5E7}"/>
                </a:ext>
              </a:extLst>
            </p:cNvPr>
            <p:cNvCxnSpPr>
              <a:cxnSpLocks/>
            </p:cNvCxnSpPr>
            <p:nvPr/>
          </p:nvCxnSpPr>
          <p:spPr>
            <a:xfrm flipH="1">
              <a:off x="7772811" y="2283389"/>
              <a:ext cx="62777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72C836F-BEEB-4550-8CCD-C24E597D8004}"/>
                </a:ext>
              </a:extLst>
            </p:cNvPr>
            <p:cNvCxnSpPr>
              <a:cxnSpLocks/>
            </p:cNvCxnSpPr>
            <p:nvPr/>
          </p:nvCxnSpPr>
          <p:spPr>
            <a:xfrm>
              <a:off x="3429296" y="2728275"/>
              <a:ext cx="7567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9D1420-5DE6-4F0D-A082-966BE2C68EEB}"/>
                </a:ext>
              </a:extLst>
            </p:cNvPr>
            <p:cNvCxnSpPr>
              <a:cxnSpLocks/>
            </p:cNvCxnSpPr>
            <p:nvPr/>
          </p:nvCxnSpPr>
          <p:spPr>
            <a:xfrm>
              <a:off x="7732397" y="1818151"/>
              <a:ext cx="42725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53CFBA5-76BD-4D79-B12F-CAA69D5B2847}"/>
                </a:ext>
              </a:extLst>
            </p:cNvPr>
            <p:cNvSpPr txBox="1"/>
            <p:nvPr/>
          </p:nvSpPr>
          <p:spPr>
            <a:xfrm>
              <a:off x="3566576" y="2254699"/>
              <a:ext cx="505852" cy="355542"/>
            </a:xfrm>
            <a:prstGeom prst="rect">
              <a:avLst/>
            </a:prstGeom>
            <a:noFill/>
          </p:spPr>
          <p:txBody>
            <a:bodyPr wrap="square" rtlCol="0">
              <a:spAutoFit/>
            </a:bodyPr>
            <a:lstStyle/>
            <a:p>
              <a:r>
                <a:rPr lang="en-US" sz="2000" dirty="0"/>
                <a:t>v</a:t>
              </a:r>
              <a:r>
                <a:rPr lang="en-US" sz="2000" baseline="-25000" dirty="0"/>
                <a:t>1</a:t>
              </a:r>
            </a:p>
          </p:txBody>
        </p:sp>
        <p:cxnSp>
          <p:nvCxnSpPr>
            <p:cNvPr id="39" name="Straight Connector 38">
              <a:extLst>
                <a:ext uri="{FF2B5EF4-FFF2-40B4-BE49-F238E27FC236}">
                  <a16:creationId xmlns:a16="http://schemas.microsoft.com/office/drawing/2014/main" id="{1D772AD2-9CF3-40BD-A4CB-2CBA4E89B143}"/>
                </a:ext>
              </a:extLst>
            </p:cNvPr>
            <p:cNvCxnSpPr>
              <a:cxnSpLocks/>
            </p:cNvCxnSpPr>
            <p:nvPr/>
          </p:nvCxnSpPr>
          <p:spPr>
            <a:xfrm flipV="1">
              <a:off x="3144253" y="3540899"/>
              <a:ext cx="4345651" cy="27314"/>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19D343E-32BB-4CFE-BB64-5592171A7031}"/>
                </a:ext>
              </a:extLst>
            </p:cNvPr>
            <p:cNvSpPr txBox="1"/>
            <p:nvPr/>
          </p:nvSpPr>
          <p:spPr>
            <a:xfrm>
              <a:off x="4529415" y="3185357"/>
              <a:ext cx="505852" cy="355542"/>
            </a:xfrm>
            <a:prstGeom prst="rect">
              <a:avLst/>
            </a:prstGeom>
            <a:noFill/>
          </p:spPr>
          <p:txBody>
            <a:bodyPr wrap="square" rtlCol="0">
              <a:spAutoFit/>
            </a:bodyPr>
            <a:lstStyle/>
            <a:p>
              <a:r>
                <a:rPr lang="en-US" sz="2000" dirty="0"/>
                <a:t>h</a:t>
              </a:r>
              <a:r>
                <a:rPr lang="en-US" sz="2000" baseline="-25000" dirty="0"/>
                <a:t>1</a:t>
              </a:r>
            </a:p>
          </p:txBody>
        </p:sp>
        <p:sp>
          <p:nvSpPr>
            <p:cNvPr id="44" name="TextBox 43">
              <a:extLst>
                <a:ext uri="{FF2B5EF4-FFF2-40B4-BE49-F238E27FC236}">
                  <a16:creationId xmlns:a16="http://schemas.microsoft.com/office/drawing/2014/main" id="{75D94040-342A-49BE-880B-B2B91A1CA533}"/>
                </a:ext>
              </a:extLst>
            </p:cNvPr>
            <p:cNvSpPr txBox="1"/>
            <p:nvPr/>
          </p:nvSpPr>
          <p:spPr>
            <a:xfrm>
              <a:off x="6976433" y="2908345"/>
              <a:ext cx="505852" cy="355542"/>
            </a:xfrm>
            <a:prstGeom prst="rect">
              <a:avLst/>
            </a:prstGeom>
            <a:noFill/>
          </p:spPr>
          <p:txBody>
            <a:bodyPr wrap="square" rtlCol="0">
              <a:spAutoFit/>
            </a:bodyPr>
            <a:lstStyle/>
            <a:p>
              <a:r>
                <a:rPr lang="en-US" sz="2000" dirty="0"/>
                <a:t>h</a:t>
              </a:r>
              <a:r>
                <a:rPr lang="en-US" sz="2000" baseline="-25000" dirty="0"/>
                <a:t>2</a:t>
              </a:r>
            </a:p>
          </p:txBody>
        </p:sp>
        <p:cxnSp>
          <p:nvCxnSpPr>
            <p:cNvPr id="46" name="Straight Arrow Connector 45">
              <a:extLst>
                <a:ext uri="{FF2B5EF4-FFF2-40B4-BE49-F238E27FC236}">
                  <a16:creationId xmlns:a16="http://schemas.microsoft.com/office/drawing/2014/main" id="{E0BBC2B6-2947-4A53-844D-2B8CD280F175}"/>
                </a:ext>
              </a:extLst>
            </p:cNvPr>
            <p:cNvCxnSpPr>
              <a:cxnSpLocks/>
            </p:cNvCxnSpPr>
            <p:nvPr/>
          </p:nvCxnSpPr>
          <p:spPr>
            <a:xfrm>
              <a:off x="4550291" y="3027955"/>
              <a:ext cx="0" cy="535787"/>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C8FB408-844D-4F46-AF2B-713025CC0DD1}"/>
                </a:ext>
              </a:extLst>
            </p:cNvPr>
            <p:cNvCxnSpPr>
              <a:cxnSpLocks/>
            </p:cNvCxnSpPr>
            <p:nvPr/>
          </p:nvCxnSpPr>
          <p:spPr>
            <a:xfrm>
              <a:off x="7379147" y="2312611"/>
              <a:ext cx="0" cy="1223671"/>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D930095-7F5D-4482-B9AC-975D6493D750}"/>
                </a:ext>
              </a:extLst>
            </p:cNvPr>
            <p:cNvCxnSpPr>
              <a:cxnSpLocks/>
            </p:cNvCxnSpPr>
            <p:nvPr/>
          </p:nvCxnSpPr>
          <p:spPr>
            <a:xfrm>
              <a:off x="3369103" y="3263886"/>
              <a:ext cx="0" cy="16111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B5F40A-C080-467F-9DA3-EDC1D6B44641}"/>
                </a:ext>
              </a:extLst>
            </p:cNvPr>
            <p:cNvCxnSpPr>
              <a:cxnSpLocks/>
            </p:cNvCxnSpPr>
            <p:nvPr/>
          </p:nvCxnSpPr>
          <p:spPr>
            <a:xfrm>
              <a:off x="4277894" y="3263886"/>
              <a:ext cx="0" cy="16111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73FA549-F706-453A-8CD0-D0419AAA29FB}"/>
                </a:ext>
              </a:extLst>
            </p:cNvPr>
            <p:cNvCxnSpPr>
              <a:cxnSpLocks/>
            </p:cNvCxnSpPr>
            <p:nvPr/>
          </p:nvCxnSpPr>
          <p:spPr>
            <a:xfrm>
              <a:off x="7720942" y="2645560"/>
              <a:ext cx="0" cy="138599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9EBFE8D-D77B-4959-9CBD-FB9346CC7EC9}"/>
                </a:ext>
              </a:extLst>
            </p:cNvPr>
            <p:cNvCxnSpPr>
              <a:cxnSpLocks/>
            </p:cNvCxnSpPr>
            <p:nvPr/>
          </p:nvCxnSpPr>
          <p:spPr>
            <a:xfrm>
              <a:off x="8188598" y="2645560"/>
              <a:ext cx="0" cy="138599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CE9D472-D268-45CC-8912-827D325E61AA}"/>
                </a:ext>
              </a:extLst>
            </p:cNvPr>
            <p:cNvCxnSpPr>
              <a:cxnSpLocks/>
            </p:cNvCxnSpPr>
            <p:nvPr/>
          </p:nvCxnSpPr>
          <p:spPr>
            <a:xfrm>
              <a:off x="3837293" y="3026399"/>
              <a:ext cx="12327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52D6F8D-7082-499B-8D8D-B41FD7E132D0}"/>
                </a:ext>
              </a:extLst>
            </p:cNvPr>
            <p:cNvCxnSpPr>
              <a:cxnSpLocks/>
            </p:cNvCxnSpPr>
            <p:nvPr/>
          </p:nvCxnSpPr>
          <p:spPr>
            <a:xfrm>
              <a:off x="6762766" y="2273469"/>
              <a:ext cx="12327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407BC53-8CAA-4CB7-8148-1E5FD34B803B}"/>
                </a:ext>
              </a:extLst>
            </p:cNvPr>
            <p:cNvSpPr txBox="1"/>
            <p:nvPr/>
          </p:nvSpPr>
          <p:spPr>
            <a:xfrm>
              <a:off x="3648344" y="3509689"/>
              <a:ext cx="505852" cy="355542"/>
            </a:xfrm>
            <a:prstGeom prst="rect">
              <a:avLst/>
            </a:prstGeom>
            <a:noFill/>
          </p:spPr>
          <p:txBody>
            <a:bodyPr wrap="square" rtlCol="0">
              <a:spAutoFit/>
            </a:bodyPr>
            <a:lstStyle/>
            <a:p>
              <a:r>
                <a:rPr lang="en-US" sz="2000" dirty="0"/>
                <a:t>x</a:t>
              </a:r>
              <a:r>
                <a:rPr lang="en-US" sz="2000" baseline="-25000" dirty="0"/>
                <a:t>1</a:t>
              </a:r>
            </a:p>
          </p:txBody>
        </p:sp>
        <p:cxnSp>
          <p:nvCxnSpPr>
            <p:cNvPr id="60" name="Straight Arrow Connector 59">
              <a:extLst>
                <a:ext uri="{FF2B5EF4-FFF2-40B4-BE49-F238E27FC236}">
                  <a16:creationId xmlns:a16="http://schemas.microsoft.com/office/drawing/2014/main" id="{22BF2FDC-4186-4F3D-BD45-36A93F7817A9}"/>
                </a:ext>
              </a:extLst>
            </p:cNvPr>
            <p:cNvCxnSpPr>
              <a:cxnSpLocks/>
            </p:cNvCxnSpPr>
            <p:nvPr/>
          </p:nvCxnSpPr>
          <p:spPr>
            <a:xfrm flipV="1">
              <a:off x="3383998" y="3957296"/>
              <a:ext cx="893896" cy="3940"/>
            </a:xfrm>
            <a:prstGeom prst="straightConnector1">
              <a:avLst/>
            </a:prstGeom>
            <a:ln w="28575">
              <a:solidFill>
                <a:srgbClr val="7030A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2F8CC02-CC90-4F4C-90A0-D315558C1291}"/>
                </a:ext>
              </a:extLst>
            </p:cNvPr>
            <p:cNvSpPr txBox="1"/>
            <p:nvPr/>
          </p:nvSpPr>
          <p:spPr>
            <a:xfrm>
              <a:off x="7776866" y="3162593"/>
              <a:ext cx="505852" cy="355542"/>
            </a:xfrm>
            <a:prstGeom prst="rect">
              <a:avLst/>
            </a:prstGeom>
            <a:noFill/>
          </p:spPr>
          <p:txBody>
            <a:bodyPr wrap="square" rtlCol="0">
              <a:spAutoFit/>
            </a:bodyPr>
            <a:lstStyle/>
            <a:p>
              <a:r>
                <a:rPr lang="en-US" sz="2000" dirty="0"/>
                <a:t>x</a:t>
              </a:r>
              <a:r>
                <a:rPr lang="en-US" sz="2000" baseline="-25000" dirty="0"/>
                <a:t>2</a:t>
              </a:r>
            </a:p>
          </p:txBody>
        </p:sp>
        <p:cxnSp>
          <p:nvCxnSpPr>
            <p:cNvPr id="64" name="Straight Arrow Connector 63">
              <a:extLst>
                <a:ext uri="{FF2B5EF4-FFF2-40B4-BE49-F238E27FC236}">
                  <a16:creationId xmlns:a16="http://schemas.microsoft.com/office/drawing/2014/main" id="{1B70BC6F-2D82-44C7-AB6E-31E220BEFD41}"/>
                </a:ext>
              </a:extLst>
            </p:cNvPr>
            <p:cNvCxnSpPr>
              <a:cxnSpLocks/>
            </p:cNvCxnSpPr>
            <p:nvPr/>
          </p:nvCxnSpPr>
          <p:spPr>
            <a:xfrm>
              <a:off x="7704839" y="3113796"/>
              <a:ext cx="512350" cy="5148"/>
            </a:xfrm>
            <a:prstGeom prst="straightConnector1">
              <a:avLst/>
            </a:prstGeom>
            <a:ln w="28575">
              <a:solidFill>
                <a:srgbClr val="7030A0"/>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832D0C85-511D-4A93-B44A-94C93BCD4615}"/>
              </a:ext>
            </a:extLst>
          </p:cNvPr>
          <p:cNvSpPr txBox="1"/>
          <p:nvPr/>
        </p:nvSpPr>
        <p:spPr>
          <a:xfrm>
            <a:off x="1200443" y="168004"/>
            <a:ext cx="9791113" cy="584775"/>
          </a:xfrm>
          <a:prstGeom prst="rect">
            <a:avLst/>
          </a:prstGeom>
          <a:noFill/>
        </p:spPr>
        <p:txBody>
          <a:bodyPr wrap="square" rtlCol="0">
            <a:spAutoFit/>
          </a:bodyPr>
          <a:lstStyle/>
          <a:p>
            <a:pPr algn="ctr"/>
            <a:r>
              <a:rPr lang="en-US" sz="3200" dirty="0">
                <a:solidFill>
                  <a:srgbClr val="FF0000"/>
                </a:solidFill>
              </a:rPr>
              <a:t>Bernoulli’s Equation</a:t>
            </a:r>
          </a:p>
        </p:txBody>
      </p:sp>
      <p:sp>
        <p:nvSpPr>
          <p:cNvPr id="2" name="Slide Number Placeholder 1">
            <a:extLst>
              <a:ext uri="{FF2B5EF4-FFF2-40B4-BE49-F238E27FC236}">
                <a16:creationId xmlns:a16="http://schemas.microsoft.com/office/drawing/2014/main" id="{169AECCE-D719-45BC-8812-F14820266A8B}"/>
              </a:ext>
            </a:extLst>
          </p:cNvPr>
          <p:cNvSpPr>
            <a:spLocks noGrp="1"/>
          </p:cNvSpPr>
          <p:nvPr>
            <p:ph type="sldNum" sz="quarter" idx="12"/>
          </p:nvPr>
        </p:nvSpPr>
        <p:spPr/>
        <p:txBody>
          <a:bodyPr/>
          <a:lstStyle/>
          <a:p>
            <a:fld id="{70F590C6-BFDA-46BA-8593-EB8341455ED1}" type="slidenum">
              <a:rPr lang="en-US" smtClean="0"/>
              <a:t>42</a:t>
            </a:fld>
            <a:endParaRPr lang="en-US"/>
          </a:p>
        </p:txBody>
      </p:sp>
      <p:sp>
        <p:nvSpPr>
          <p:cNvPr id="62" name="TextBox 61">
            <a:extLst>
              <a:ext uri="{FF2B5EF4-FFF2-40B4-BE49-F238E27FC236}">
                <a16:creationId xmlns:a16="http://schemas.microsoft.com/office/drawing/2014/main" id="{63DF12B3-85F9-41AD-9E50-A79E88AA1CBC}"/>
              </a:ext>
            </a:extLst>
          </p:cNvPr>
          <p:cNvSpPr txBox="1"/>
          <p:nvPr/>
        </p:nvSpPr>
        <p:spPr>
          <a:xfrm>
            <a:off x="7931710" y="2364965"/>
            <a:ext cx="3502855" cy="1015663"/>
          </a:xfrm>
          <a:prstGeom prst="rect">
            <a:avLst/>
          </a:prstGeom>
          <a:noFill/>
        </p:spPr>
        <p:txBody>
          <a:bodyPr wrap="square" rtlCol="0">
            <a:spAutoFit/>
          </a:bodyPr>
          <a:lstStyle/>
          <a:p>
            <a:r>
              <a:rPr lang="en-US" sz="2000" dirty="0"/>
              <a:t>The Pressure Force pushes on the fluid and it moves a defined distance x</a:t>
            </a:r>
            <a:r>
              <a:rPr lang="en-US" sz="2000" baseline="-25000" dirty="0"/>
              <a:t>1</a:t>
            </a:r>
            <a:r>
              <a:rPr lang="en-US" sz="2000" dirty="0"/>
              <a:t>.   </a:t>
            </a:r>
          </a:p>
        </p:txBody>
      </p:sp>
      <p:sp>
        <p:nvSpPr>
          <p:cNvPr id="65" name="TextBox 64">
            <a:extLst>
              <a:ext uri="{FF2B5EF4-FFF2-40B4-BE49-F238E27FC236}">
                <a16:creationId xmlns:a16="http://schemas.microsoft.com/office/drawing/2014/main" id="{9A03F1EC-27A9-4198-8D3C-276A51D10544}"/>
              </a:ext>
            </a:extLst>
          </p:cNvPr>
          <p:cNvSpPr txBox="1"/>
          <p:nvPr/>
        </p:nvSpPr>
        <p:spPr>
          <a:xfrm>
            <a:off x="7931712" y="3582385"/>
            <a:ext cx="3502855" cy="1938992"/>
          </a:xfrm>
          <a:prstGeom prst="rect">
            <a:avLst/>
          </a:prstGeom>
          <a:noFill/>
        </p:spPr>
        <p:txBody>
          <a:bodyPr wrap="square" rtlCol="0">
            <a:spAutoFit/>
          </a:bodyPr>
          <a:lstStyle/>
          <a:p>
            <a:r>
              <a:rPr lang="en-US" sz="2000" dirty="0"/>
              <a:t>When this happens the Pressure Force performs </a:t>
            </a:r>
            <a:r>
              <a:rPr lang="en-US" sz="2000" b="1" dirty="0"/>
              <a:t>work</a:t>
            </a:r>
            <a:r>
              <a:rPr lang="en-US" sz="2000" dirty="0"/>
              <a:t> (work = force x distance) on the fluid.  Since the fluid moves in the direction of the p</a:t>
            </a:r>
            <a:r>
              <a:rPr lang="en-US" sz="2000" baseline="-25000" dirty="0"/>
              <a:t>1</a:t>
            </a:r>
            <a:r>
              <a:rPr lang="en-US" sz="2000" dirty="0"/>
              <a:t>A</a:t>
            </a:r>
            <a:r>
              <a:rPr lang="en-US" sz="2000" baseline="-25000" dirty="0"/>
              <a:t>1</a:t>
            </a:r>
            <a:r>
              <a:rPr lang="en-US" sz="2000" dirty="0"/>
              <a:t> force the work is </a:t>
            </a:r>
            <a:r>
              <a:rPr lang="en-US" sz="2000" u="sng" dirty="0"/>
              <a:t>positive</a:t>
            </a:r>
            <a:r>
              <a:rPr lang="en-US" sz="2000" dirty="0"/>
              <a:t>.  </a:t>
            </a:r>
          </a:p>
        </p:txBody>
      </p:sp>
      <p:grpSp>
        <p:nvGrpSpPr>
          <p:cNvPr id="3" name="Group 2">
            <a:extLst>
              <a:ext uri="{FF2B5EF4-FFF2-40B4-BE49-F238E27FC236}">
                <a16:creationId xmlns:a16="http://schemas.microsoft.com/office/drawing/2014/main" id="{AAA7C631-173D-4576-82E7-7D93D7B5281E}"/>
              </a:ext>
            </a:extLst>
          </p:cNvPr>
          <p:cNvGrpSpPr/>
          <p:nvPr/>
        </p:nvGrpSpPr>
        <p:grpSpPr>
          <a:xfrm>
            <a:off x="308749" y="1187191"/>
            <a:ext cx="11125816" cy="2021591"/>
            <a:chOff x="308749" y="1187191"/>
            <a:chExt cx="11125816" cy="2021591"/>
          </a:xfrm>
        </p:grpSpPr>
        <p:sp>
          <p:nvSpPr>
            <p:cNvPr id="9" name="TextBox 8">
              <a:extLst>
                <a:ext uri="{FF2B5EF4-FFF2-40B4-BE49-F238E27FC236}">
                  <a16:creationId xmlns:a16="http://schemas.microsoft.com/office/drawing/2014/main" id="{CFDB36FC-012D-4673-BF76-31FB37BA4164}"/>
                </a:ext>
              </a:extLst>
            </p:cNvPr>
            <p:cNvSpPr txBox="1"/>
            <p:nvPr/>
          </p:nvSpPr>
          <p:spPr>
            <a:xfrm>
              <a:off x="7931710" y="1187191"/>
              <a:ext cx="3502855" cy="1015663"/>
            </a:xfrm>
            <a:prstGeom prst="rect">
              <a:avLst/>
            </a:prstGeom>
            <a:noFill/>
          </p:spPr>
          <p:txBody>
            <a:bodyPr wrap="square" rtlCol="0">
              <a:spAutoFit/>
            </a:bodyPr>
            <a:lstStyle/>
            <a:p>
              <a:r>
                <a:rPr lang="en-US" sz="2000" dirty="0"/>
                <a:t>A Pressure Force (</a:t>
              </a:r>
              <a:r>
                <a:rPr lang="en-US" sz="2000" dirty="0">
                  <a:solidFill>
                    <a:srgbClr val="FF0000"/>
                  </a:solidFill>
                </a:rPr>
                <a:t>p</a:t>
              </a:r>
              <a:r>
                <a:rPr lang="en-US" sz="2000" baseline="-25000" dirty="0">
                  <a:solidFill>
                    <a:srgbClr val="FF0000"/>
                  </a:solidFill>
                </a:rPr>
                <a:t>1</a:t>
              </a:r>
              <a:r>
                <a:rPr lang="en-US" sz="2000" dirty="0">
                  <a:solidFill>
                    <a:srgbClr val="FF0000"/>
                  </a:solidFill>
                </a:rPr>
                <a:t>A</a:t>
              </a:r>
              <a:r>
                <a:rPr lang="en-US" sz="2000" baseline="-25000" dirty="0">
                  <a:solidFill>
                    <a:srgbClr val="FF0000"/>
                  </a:solidFill>
                </a:rPr>
                <a:t>1</a:t>
              </a:r>
              <a:r>
                <a:rPr lang="en-US" sz="2000" dirty="0"/>
                <a:t>) is applied to the left hand side of the tube.</a:t>
              </a:r>
            </a:p>
          </p:txBody>
        </p:sp>
        <p:sp>
          <p:nvSpPr>
            <p:cNvPr id="15" name="Oval 14">
              <a:extLst>
                <a:ext uri="{FF2B5EF4-FFF2-40B4-BE49-F238E27FC236}">
                  <a16:creationId xmlns:a16="http://schemas.microsoft.com/office/drawing/2014/main" id="{F76C0905-A7DE-4FFD-8115-62C3C1AB3B68}"/>
                </a:ext>
              </a:extLst>
            </p:cNvPr>
            <p:cNvSpPr/>
            <p:nvPr/>
          </p:nvSpPr>
          <p:spPr>
            <a:xfrm>
              <a:off x="308749" y="2570627"/>
              <a:ext cx="940055" cy="638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C16F6E74-555F-48B0-8575-BA512C0C6C03}"/>
              </a:ext>
            </a:extLst>
          </p:cNvPr>
          <p:cNvSpPr txBox="1"/>
          <p:nvPr/>
        </p:nvSpPr>
        <p:spPr>
          <a:xfrm>
            <a:off x="1036611" y="4930347"/>
            <a:ext cx="5798065" cy="1015663"/>
          </a:xfrm>
          <a:prstGeom prst="rect">
            <a:avLst/>
          </a:prstGeom>
          <a:noFill/>
        </p:spPr>
        <p:txBody>
          <a:bodyPr wrap="square" rtlCol="0">
            <a:spAutoFit/>
          </a:bodyPr>
          <a:lstStyle/>
          <a:p>
            <a:r>
              <a:rPr lang="en-US" sz="2000" b="1" dirty="0"/>
              <a:t>NOTE:</a:t>
            </a:r>
            <a:r>
              <a:rPr lang="en-US" sz="2000" dirty="0"/>
              <a:t>  Pressure Force p</a:t>
            </a:r>
            <a:r>
              <a:rPr lang="en-US" sz="2000" baseline="-25000" dirty="0"/>
              <a:t>1</a:t>
            </a:r>
            <a:r>
              <a:rPr lang="en-US" sz="2000" dirty="0"/>
              <a:t>A</a:t>
            </a:r>
            <a:r>
              <a:rPr lang="en-US" sz="2000" baseline="-25000" dirty="0"/>
              <a:t>1</a:t>
            </a:r>
            <a:r>
              <a:rPr lang="en-US" sz="2000" dirty="0"/>
              <a:t> is defined as being greater than Pressure Force p</a:t>
            </a:r>
            <a:r>
              <a:rPr lang="en-US" sz="2000" baseline="-25000" dirty="0"/>
              <a:t>2</a:t>
            </a:r>
            <a:r>
              <a:rPr lang="en-US" sz="2000" dirty="0"/>
              <a:t>A</a:t>
            </a:r>
            <a:r>
              <a:rPr lang="en-US" sz="2000" baseline="-25000" dirty="0"/>
              <a:t>2</a:t>
            </a:r>
            <a:r>
              <a:rPr lang="en-US" sz="2000" dirty="0"/>
              <a:t>.  This causes the fluid to move towards the right. </a:t>
            </a:r>
          </a:p>
        </p:txBody>
      </p:sp>
    </p:spTree>
    <p:extLst>
      <p:ext uri="{BB962C8B-B14F-4D97-AF65-F5344CB8AC3E}">
        <p14:creationId xmlns:p14="http://schemas.microsoft.com/office/powerpoint/2010/main" val="154222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E04659C-9385-4BA8-A47C-17B75EDA6121}"/>
              </a:ext>
            </a:extLst>
          </p:cNvPr>
          <p:cNvGrpSpPr/>
          <p:nvPr/>
        </p:nvGrpSpPr>
        <p:grpSpPr>
          <a:xfrm>
            <a:off x="848751" y="1643590"/>
            <a:ext cx="6461513" cy="2984679"/>
            <a:chOff x="1484265" y="3453092"/>
            <a:chExt cx="6461513" cy="2984679"/>
          </a:xfrm>
        </p:grpSpPr>
        <p:cxnSp>
          <p:nvCxnSpPr>
            <p:cNvPr id="8" name="Straight Connector 7">
              <a:extLst>
                <a:ext uri="{FF2B5EF4-FFF2-40B4-BE49-F238E27FC236}">
                  <a16:creationId xmlns:a16="http://schemas.microsoft.com/office/drawing/2014/main" id="{6D930095-7F5D-4482-B9AC-975D6493D750}"/>
                </a:ext>
              </a:extLst>
            </p:cNvPr>
            <p:cNvCxnSpPr>
              <a:cxnSpLocks/>
            </p:cNvCxnSpPr>
            <p:nvPr/>
          </p:nvCxnSpPr>
          <p:spPr>
            <a:xfrm>
              <a:off x="1737251" y="5388114"/>
              <a:ext cx="0" cy="10496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B5F40A-C080-467F-9DA3-EDC1D6B44641}"/>
                </a:ext>
              </a:extLst>
            </p:cNvPr>
            <p:cNvCxnSpPr>
              <a:cxnSpLocks/>
            </p:cNvCxnSpPr>
            <p:nvPr/>
          </p:nvCxnSpPr>
          <p:spPr>
            <a:xfrm>
              <a:off x="2646042" y="5388114"/>
              <a:ext cx="10286" cy="10496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73FA549-F706-453A-8CD0-D0419AAA29FB}"/>
                </a:ext>
              </a:extLst>
            </p:cNvPr>
            <p:cNvCxnSpPr>
              <a:cxnSpLocks/>
            </p:cNvCxnSpPr>
            <p:nvPr/>
          </p:nvCxnSpPr>
          <p:spPr>
            <a:xfrm>
              <a:off x="6089090" y="4797923"/>
              <a:ext cx="0" cy="138599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9EBFE8D-D77B-4959-9CBD-FB9346CC7EC9}"/>
                </a:ext>
              </a:extLst>
            </p:cNvPr>
            <p:cNvCxnSpPr>
              <a:cxnSpLocks/>
            </p:cNvCxnSpPr>
            <p:nvPr/>
          </p:nvCxnSpPr>
          <p:spPr>
            <a:xfrm>
              <a:off x="6556746" y="4797923"/>
              <a:ext cx="0" cy="138599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407BC53-8CAA-4CB7-8148-1E5FD34B803B}"/>
                </a:ext>
              </a:extLst>
            </p:cNvPr>
            <p:cNvSpPr txBox="1"/>
            <p:nvPr/>
          </p:nvSpPr>
          <p:spPr>
            <a:xfrm>
              <a:off x="2016492" y="5633917"/>
              <a:ext cx="505852" cy="355542"/>
            </a:xfrm>
            <a:prstGeom prst="rect">
              <a:avLst/>
            </a:prstGeom>
            <a:noFill/>
          </p:spPr>
          <p:txBody>
            <a:bodyPr wrap="square" rtlCol="0">
              <a:spAutoFit/>
            </a:bodyPr>
            <a:lstStyle/>
            <a:p>
              <a:r>
                <a:rPr lang="en-US" sz="2000" dirty="0"/>
                <a:t>x</a:t>
              </a:r>
              <a:r>
                <a:rPr lang="en-US" sz="2000" baseline="-25000" dirty="0"/>
                <a:t>1</a:t>
              </a:r>
            </a:p>
          </p:txBody>
        </p:sp>
        <p:cxnSp>
          <p:nvCxnSpPr>
            <p:cNvPr id="60" name="Straight Arrow Connector 59">
              <a:extLst>
                <a:ext uri="{FF2B5EF4-FFF2-40B4-BE49-F238E27FC236}">
                  <a16:creationId xmlns:a16="http://schemas.microsoft.com/office/drawing/2014/main" id="{22BF2FDC-4186-4F3D-BD45-36A93F7817A9}"/>
                </a:ext>
              </a:extLst>
            </p:cNvPr>
            <p:cNvCxnSpPr>
              <a:cxnSpLocks/>
            </p:cNvCxnSpPr>
            <p:nvPr/>
          </p:nvCxnSpPr>
          <p:spPr>
            <a:xfrm flipV="1">
              <a:off x="1752146" y="6081524"/>
              <a:ext cx="893896" cy="3940"/>
            </a:xfrm>
            <a:prstGeom prst="straightConnector1">
              <a:avLst/>
            </a:prstGeom>
            <a:ln w="28575">
              <a:solidFill>
                <a:srgbClr val="7030A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2F8CC02-CC90-4F4C-90A0-D315558C1291}"/>
                </a:ext>
              </a:extLst>
            </p:cNvPr>
            <p:cNvSpPr txBox="1"/>
            <p:nvPr/>
          </p:nvSpPr>
          <p:spPr>
            <a:xfrm>
              <a:off x="6145014" y="5314956"/>
              <a:ext cx="505852" cy="355542"/>
            </a:xfrm>
            <a:prstGeom prst="rect">
              <a:avLst/>
            </a:prstGeom>
            <a:noFill/>
          </p:spPr>
          <p:txBody>
            <a:bodyPr wrap="square" rtlCol="0">
              <a:spAutoFit/>
            </a:bodyPr>
            <a:lstStyle/>
            <a:p>
              <a:r>
                <a:rPr lang="en-US" sz="2000" dirty="0"/>
                <a:t>x</a:t>
              </a:r>
              <a:r>
                <a:rPr lang="en-US" sz="2000" baseline="-25000" dirty="0"/>
                <a:t>2</a:t>
              </a:r>
            </a:p>
          </p:txBody>
        </p:sp>
        <p:cxnSp>
          <p:nvCxnSpPr>
            <p:cNvPr id="64" name="Straight Arrow Connector 63">
              <a:extLst>
                <a:ext uri="{FF2B5EF4-FFF2-40B4-BE49-F238E27FC236}">
                  <a16:creationId xmlns:a16="http://schemas.microsoft.com/office/drawing/2014/main" id="{1B70BC6F-2D82-44C7-AB6E-31E220BEFD41}"/>
                </a:ext>
              </a:extLst>
            </p:cNvPr>
            <p:cNvCxnSpPr>
              <a:cxnSpLocks/>
            </p:cNvCxnSpPr>
            <p:nvPr/>
          </p:nvCxnSpPr>
          <p:spPr>
            <a:xfrm>
              <a:off x="6072987" y="5266159"/>
              <a:ext cx="512350" cy="5148"/>
            </a:xfrm>
            <a:prstGeom prst="straightConnector1">
              <a:avLst/>
            </a:prstGeom>
            <a:ln w="28575">
              <a:solidFill>
                <a:srgbClr val="7030A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3C17765B-3486-411F-9B2F-2EEFB88D9625}"/>
                </a:ext>
              </a:extLst>
            </p:cNvPr>
            <p:cNvSpPr/>
            <p:nvPr/>
          </p:nvSpPr>
          <p:spPr>
            <a:xfrm>
              <a:off x="2656328" y="4051402"/>
              <a:ext cx="3502855" cy="1187565"/>
            </a:xfrm>
            <a:custGeom>
              <a:avLst/>
              <a:gdLst>
                <a:gd name="connsiteX0" fmla="*/ 14067 w 3502855"/>
                <a:gd name="connsiteY0" fmla="*/ 998806 h 1336431"/>
                <a:gd name="connsiteX1" fmla="*/ 829994 w 3502855"/>
                <a:gd name="connsiteY1" fmla="*/ 998806 h 1336431"/>
                <a:gd name="connsiteX2" fmla="*/ 1083212 w 3502855"/>
                <a:gd name="connsiteY2" fmla="*/ 942535 h 1336431"/>
                <a:gd name="connsiteX3" fmla="*/ 1237957 w 3502855"/>
                <a:gd name="connsiteY3" fmla="*/ 844062 h 1336431"/>
                <a:gd name="connsiteX4" fmla="*/ 1434904 w 3502855"/>
                <a:gd name="connsiteY4" fmla="*/ 633046 h 1336431"/>
                <a:gd name="connsiteX5" fmla="*/ 1603717 w 3502855"/>
                <a:gd name="connsiteY5" fmla="*/ 422031 h 1336431"/>
                <a:gd name="connsiteX6" fmla="*/ 1814732 w 3502855"/>
                <a:gd name="connsiteY6" fmla="*/ 168812 h 1336431"/>
                <a:gd name="connsiteX7" fmla="*/ 1997612 w 3502855"/>
                <a:gd name="connsiteY7" fmla="*/ 84406 h 1336431"/>
                <a:gd name="connsiteX8" fmla="*/ 2278966 w 3502855"/>
                <a:gd name="connsiteY8" fmla="*/ 28135 h 1336431"/>
                <a:gd name="connsiteX9" fmla="*/ 2574387 w 3502855"/>
                <a:gd name="connsiteY9" fmla="*/ 28135 h 1336431"/>
                <a:gd name="connsiteX10" fmla="*/ 3010486 w 3502855"/>
                <a:gd name="connsiteY10" fmla="*/ 0 h 1336431"/>
                <a:gd name="connsiteX11" fmla="*/ 3502855 w 3502855"/>
                <a:gd name="connsiteY11" fmla="*/ 14068 h 1336431"/>
                <a:gd name="connsiteX12" fmla="*/ 3502855 w 3502855"/>
                <a:gd name="connsiteY12" fmla="*/ 647114 h 1336431"/>
                <a:gd name="connsiteX13" fmla="*/ 2349304 w 3502855"/>
                <a:gd name="connsiteY13" fmla="*/ 661182 h 1336431"/>
                <a:gd name="connsiteX14" fmla="*/ 2039815 w 3502855"/>
                <a:gd name="connsiteY14" fmla="*/ 717452 h 1336431"/>
                <a:gd name="connsiteX15" fmla="*/ 1856935 w 3502855"/>
                <a:gd name="connsiteY15" fmla="*/ 759655 h 1336431"/>
                <a:gd name="connsiteX16" fmla="*/ 1716258 w 3502855"/>
                <a:gd name="connsiteY16" fmla="*/ 984739 h 1336431"/>
                <a:gd name="connsiteX17" fmla="*/ 1547446 w 3502855"/>
                <a:gd name="connsiteY17" fmla="*/ 1223889 h 1336431"/>
                <a:gd name="connsiteX18" fmla="*/ 1209821 w 3502855"/>
                <a:gd name="connsiteY18" fmla="*/ 1336431 h 1336431"/>
                <a:gd name="connsiteX19" fmla="*/ 0 w 3502855"/>
                <a:gd name="connsiteY19" fmla="*/ 1336431 h 1336431"/>
                <a:gd name="connsiteX20" fmla="*/ 14067 w 3502855"/>
                <a:gd name="connsiteY20" fmla="*/ 998806 h 13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2855" h="1336431">
                  <a:moveTo>
                    <a:pt x="14067" y="998806"/>
                  </a:moveTo>
                  <a:lnTo>
                    <a:pt x="829994" y="998806"/>
                  </a:lnTo>
                  <a:lnTo>
                    <a:pt x="1083212" y="942535"/>
                  </a:lnTo>
                  <a:lnTo>
                    <a:pt x="1237957" y="844062"/>
                  </a:lnTo>
                  <a:lnTo>
                    <a:pt x="1434904" y="633046"/>
                  </a:lnTo>
                  <a:lnTo>
                    <a:pt x="1603717" y="422031"/>
                  </a:lnTo>
                  <a:lnTo>
                    <a:pt x="1814732" y="168812"/>
                  </a:lnTo>
                  <a:lnTo>
                    <a:pt x="1997612" y="84406"/>
                  </a:lnTo>
                  <a:lnTo>
                    <a:pt x="2278966" y="28135"/>
                  </a:lnTo>
                  <a:lnTo>
                    <a:pt x="2574387" y="28135"/>
                  </a:lnTo>
                  <a:lnTo>
                    <a:pt x="3010486" y="0"/>
                  </a:lnTo>
                  <a:lnTo>
                    <a:pt x="3502855" y="14068"/>
                  </a:lnTo>
                  <a:lnTo>
                    <a:pt x="3502855" y="647114"/>
                  </a:lnTo>
                  <a:lnTo>
                    <a:pt x="2349304" y="661182"/>
                  </a:lnTo>
                  <a:lnTo>
                    <a:pt x="2039815" y="717452"/>
                  </a:lnTo>
                  <a:lnTo>
                    <a:pt x="1856935" y="759655"/>
                  </a:lnTo>
                  <a:lnTo>
                    <a:pt x="1716258" y="984739"/>
                  </a:lnTo>
                  <a:lnTo>
                    <a:pt x="1547446" y="1223889"/>
                  </a:lnTo>
                  <a:lnTo>
                    <a:pt x="1209821" y="1336431"/>
                  </a:lnTo>
                  <a:lnTo>
                    <a:pt x="0" y="1336431"/>
                  </a:lnTo>
                  <a:lnTo>
                    <a:pt x="14067" y="998806"/>
                  </a:ln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CA9F0D8-AC92-4037-A441-563A3447BCF1}"/>
                </a:ext>
              </a:extLst>
            </p:cNvPr>
            <p:cNvSpPr/>
            <p:nvPr/>
          </p:nvSpPr>
          <p:spPr>
            <a:xfrm>
              <a:off x="1758344" y="4954804"/>
              <a:ext cx="900332" cy="31313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32EC29-90AE-4E68-823F-65026FCE0A5B}"/>
                </a:ext>
              </a:extLst>
            </p:cNvPr>
            <p:cNvSpPr/>
            <p:nvPr/>
          </p:nvSpPr>
          <p:spPr>
            <a:xfrm>
              <a:off x="6109950" y="4076592"/>
              <a:ext cx="450166" cy="53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6EFBB0C-71D7-4003-8BA4-3C43A1F66487}"/>
                </a:ext>
              </a:extLst>
            </p:cNvPr>
            <p:cNvSpPr/>
            <p:nvPr/>
          </p:nvSpPr>
          <p:spPr>
            <a:xfrm>
              <a:off x="1533261" y="4058671"/>
              <a:ext cx="5275384" cy="900049"/>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93033 w 5275384"/>
                <a:gd name="connsiteY2" fmla="*/ 900332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179298 w 5275384"/>
                <a:gd name="connsiteY7" fmla="*/ 70339 h 998806"/>
                <a:gd name="connsiteX8" fmla="*/ 3559126 w 5275384"/>
                <a:gd name="connsiteY8" fmla="*/ 28135 h 998806"/>
                <a:gd name="connsiteX9" fmla="*/ 5275384 w 5275384"/>
                <a:gd name="connsiteY9"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179298 w 5275384"/>
                <a:gd name="connsiteY8" fmla="*/ 70339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140676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1012874 h 1012874"/>
                <a:gd name="connsiteX1" fmla="*/ 1856935 w 5275384"/>
                <a:gd name="connsiteY1" fmla="*/ 998806 h 1012874"/>
                <a:gd name="connsiteX2" fmla="*/ 2293033 w 5275384"/>
                <a:gd name="connsiteY2" fmla="*/ 900332 h 1012874"/>
                <a:gd name="connsiteX3" fmla="*/ 2504049 w 5275384"/>
                <a:gd name="connsiteY3" fmla="*/ 703385 h 1012874"/>
                <a:gd name="connsiteX4" fmla="*/ 2658793 w 5275384"/>
                <a:gd name="connsiteY4" fmla="*/ 520505 h 1012874"/>
                <a:gd name="connsiteX5" fmla="*/ 2771335 w 5275384"/>
                <a:gd name="connsiteY5" fmla="*/ 351693 h 1012874"/>
                <a:gd name="connsiteX6" fmla="*/ 2855741 w 5275384"/>
                <a:gd name="connsiteY6" fmla="*/ 253219 h 1012874"/>
                <a:gd name="connsiteX7" fmla="*/ 3010486 w 5275384"/>
                <a:gd name="connsiteY7" fmla="*/ 140676 h 1012874"/>
                <a:gd name="connsiteX8" fmla="*/ 3221501 w 5275384"/>
                <a:gd name="connsiteY8" fmla="*/ 56272 h 1012874"/>
                <a:gd name="connsiteX9" fmla="*/ 3559126 w 5275384"/>
                <a:gd name="connsiteY9" fmla="*/ 28135 h 1012874"/>
                <a:gd name="connsiteX10" fmla="*/ 5275384 w 5275384"/>
                <a:gd name="connsiteY10" fmla="*/ 0 h 10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1012874">
                  <a:moveTo>
                    <a:pt x="0" y="1012874"/>
                  </a:moveTo>
                  <a:lnTo>
                    <a:pt x="1856935" y="998806"/>
                  </a:lnTo>
                  <a:cubicBezTo>
                    <a:pt x="2239107" y="980049"/>
                    <a:pt x="2185181" y="949569"/>
                    <a:pt x="2293033" y="900332"/>
                  </a:cubicBezTo>
                  <a:cubicBezTo>
                    <a:pt x="2400885" y="851095"/>
                    <a:pt x="2443089" y="766689"/>
                    <a:pt x="2504049" y="703385"/>
                  </a:cubicBezTo>
                  <a:cubicBezTo>
                    <a:pt x="2565009" y="640081"/>
                    <a:pt x="2614245" y="579120"/>
                    <a:pt x="2658793" y="520505"/>
                  </a:cubicBezTo>
                  <a:cubicBezTo>
                    <a:pt x="2703341" y="461890"/>
                    <a:pt x="2738510" y="396241"/>
                    <a:pt x="2771335" y="351693"/>
                  </a:cubicBezTo>
                  <a:cubicBezTo>
                    <a:pt x="2804160" y="307145"/>
                    <a:pt x="2815883" y="288389"/>
                    <a:pt x="2855741" y="253219"/>
                  </a:cubicBezTo>
                  <a:cubicBezTo>
                    <a:pt x="2895600" y="218050"/>
                    <a:pt x="2963594" y="161778"/>
                    <a:pt x="3010486" y="140676"/>
                  </a:cubicBezTo>
                  <a:cubicBezTo>
                    <a:pt x="3057378" y="119575"/>
                    <a:pt x="3130061" y="75029"/>
                    <a:pt x="3221501" y="56272"/>
                  </a:cubicBezTo>
                  <a:cubicBezTo>
                    <a:pt x="3312941" y="37515"/>
                    <a:pt x="3216812" y="37514"/>
                    <a:pt x="3559126" y="28135"/>
                  </a:cubicBezTo>
                  <a:cubicBezTo>
                    <a:pt x="3901440" y="18756"/>
                    <a:pt x="4591929" y="8206"/>
                    <a:pt x="5275384"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B572B4-B669-409D-9F4A-F5DFB3D18CEC}"/>
                </a:ext>
              </a:extLst>
            </p:cNvPr>
            <p:cNvSpPr/>
            <p:nvPr/>
          </p:nvSpPr>
          <p:spPr>
            <a:xfrm>
              <a:off x="1533261" y="4633701"/>
              <a:ext cx="5275384" cy="638155"/>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69810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970671">
                  <a:moveTo>
                    <a:pt x="0" y="970671"/>
                  </a:moveTo>
                  <a:lnTo>
                    <a:pt x="1969477" y="956603"/>
                  </a:lnTo>
                  <a:cubicBezTo>
                    <a:pt x="2356338" y="951914"/>
                    <a:pt x="2218006" y="963508"/>
                    <a:pt x="2321169" y="942535"/>
                  </a:cubicBezTo>
                  <a:cubicBezTo>
                    <a:pt x="2424332" y="921562"/>
                    <a:pt x="2515772" y="883867"/>
                    <a:pt x="2588455" y="830765"/>
                  </a:cubicBezTo>
                  <a:cubicBezTo>
                    <a:pt x="2661138" y="777663"/>
                    <a:pt x="2710375" y="695912"/>
                    <a:pt x="2757267" y="623925"/>
                  </a:cubicBezTo>
                  <a:cubicBezTo>
                    <a:pt x="2804160" y="551938"/>
                    <a:pt x="2827607" y="473174"/>
                    <a:pt x="2869810" y="398842"/>
                  </a:cubicBezTo>
                  <a:cubicBezTo>
                    <a:pt x="2912013" y="324510"/>
                    <a:pt x="2944836" y="232686"/>
                    <a:pt x="3010485" y="177935"/>
                  </a:cubicBezTo>
                  <a:cubicBezTo>
                    <a:pt x="3076134" y="123185"/>
                    <a:pt x="3198055" y="93657"/>
                    <a:pt x="3263704" y="70339"/>
                  </a:cubicBezTo>
                  <a:cubicBezTo>
                    <a:pt x="3329353" y="47021"/>
                    <a:pt x="3355144" y="45062"/>
                    <a:pt x="3404381" y="38028"/>
                  </a:cubicBezTo>
                  <a:cubicBezTo>
                    <a:pt x="3453618" y="30994"/>
                    <a:pt x="3247292" y="34473"/>
                    <a:pt x="3559126" y="28135"/>
                  </a:cubicBezTo>
                  <a:lnTo>
                    <a:pt x="5275384"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E605D0E-A1D5-44C6-AB98-3BF1E9E4B506}"/>
                </a:ext>
              </a:extLst>
            </p:cNvPr>
            <p:cNvSpPr txBox="1"/>
            <p:nvPr/>
          </p:nvSpPr>
          <p:spPr>
            <a:xfrm>
              <a:off x="1484265" y="4912732"/>
              <a:ext cx="819496" cy="355542"/>
            </a:xfrm>
            <a:prstGeom prst="rect">
              <a:avLst/>
            </a:prstGeom>
            <a:noFill/>
          </p:spPr>
          <p:txBody>
            <a:bodyPr wrap="square" rtlCol="0">
              <a:spAutoFit/>
            </a:bodyPr>
            <a:lstStyle/>
            <a:p>
              <a:r>
                <a:rPr lang="en-US" sz="2000" dirty="0"/>
                <a:t>p</a:t>
              </a:r>
              <a:r>
                <a:rPr lang="en-US" sz="2000" baseline="-25000" dirty="0"/>
                <a:t>1</a:t>
              </a:r>
              <a:r>
                <a:rPr lang="en-US" sz="2000" dirty="0"/>
                <a:t>A</a:t>
              </a:r>
              <a:r>
                <a:rPr lang="en-US" sz="2000" baseline="-25000" dirty="0"/>
                <a:t>1</a:t>
              </a:r>
            </a:p>
          </p:txBody>
        </p:sp>
        <p:cxnSp>
          <p:nvCxnSpPr>
            <p:cNvPr id="33" name="Straight Arrow Connector 32">
              <a:extLst>
                <a:ext uri="{FF2B5EF4-FFF2-40B4-BE49-F238E27FC236}">
                  <a16:creationId xmlns:a16="http://schemas.microsoft.com/office/drawing/2014/main" id="{9E7E59E4-9595-4419-9D63-4633925ED98C}"/>
                </a:ext>
              </a:extLst>
            </p:cNvPr>
            <p:cNvCxnSpPr/>
            <p:nvPr/>
          </p:nvCxnSpPr>
          <p:spPr>
            <a:xfrm>
              <a:off x="2071297" y="5109260"/>
              <a:ext cx="6131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6CB6BFF-AEE5-4F10-B301-40B3FAAEEAC4}"/>
                </a:ext>
              </a:extLst>
            </p:cNvPr>
            <p:cNvSpPr txBox="1"/>
            <p:nvPr/>
          </p:nvSpPr>
          <p:spPr>
            <a:xfrm>
              <a:off x="7218950" y="4134320"/>
              <a:ext cx="726828" cy="355542"/>
            </a:xfrm>
            <a:prstGeom prst="rect">
              <a:avLst/>
            </a:prstGeom>
            <a:noFill/>
          </p:spPr>
          <p:txBody>
            <a:bodyPr wrap="square" rtlCol="0">
              <a:spAutoFit/>
            </a:bodyPr>
            <a:lstStyle/>
            <a:p>
              <a:r>
                <a:rPr lang="en-US" sz="2000" dirty="0"/>
                <a:t>p</a:t>
              </a:r>
              <a:r>
                <a:rPr lang="en-US" sz="2000" baseline="-25000" dirty="0"/>
                <a:t>2</a:t>
              </a:r>
              <a:r>
                <a:rPr lang="en-US" sz="2000" dirty="0"/>
                <a:t>A</a:t>
              </a:r>
              <a:r>
                <a:rPr lang="en-US" sz="2000" baseline="-25000" dirty="0"/>
                <a:t>2</a:t>
              </a:r>
            </a:p>
          </p:txBody>
        </p:sp>
        <p:cxnSp>
          <p:nvCxnSpPr>
            <p:cNvPr id="35" name="Straight Arrow Connector 34">
              <a:extLst>
                <a:ext uri="{FF2B5EF4-FFF2-40B4-BE49-F238E27FC236}">
                  <a16:creationId xmlns:a16="http://schemas.microsoft.com/office/drawing/2014/main" id="{D8310E99-1BB7-4D9F-9E00-6199CA8C3E4F}"/>
                </a:ext>
              </a:extLst>
            </p:cNvPr>
            <p:cNvCxnSpPr>
              <a:cxnSpLocks/>
            </p:cNvCxnSpPr>
            <p:nvPr/>
          </p:nvCxnSpPr>
          <p:spPr>
            <a:xfrm flipH="1">
              <a:off x="6525233" y="4334917"/>
              <a:ext cx="62777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3FE836-AA35-4D12-8B69-1E70534261AC}"/>
                </a:ext>
              </a:extLst>
            </p:cNvPr>
            <p:cNvCxnSpPr>
              <a:cxnSpLocks/>
            </p:cNvCxnSpPr>
            <p:nvPr/>
          </p:nvCxnSpPr>
          <p:spPr>
            <a:xfrm flipV="1">
              <a:off x="1535761" y="5636364"/>
              <a:ext cx="4344416" cy="9504"/>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1E02C15-DA7B-4712-A186-B6EB60C06341}"/>
                </a:ext>
              </a:extLst>
            </p:cNvPr>
            <p:cNvSpPr txBox="1"/>
            <p:nvPr/>
          </p:nvSpPr>
          <p:spPr>
            <a:xfrm>
              <a:off x="2995876" y="5263013"/>
              <a:ext cx="505852" cy="355542"/>
            </a:xfrm>
            <a:prstGeom prst="rect">
              <a:avLst/>
            </a:prstGeom>
            <a:noFill/>
          </p:spPr>
          <p:txBody>
            <a:bodyPr wrap="square" rtlCol="0">
              <a:spAutoFit/>
            </a:bodyPr>
            <a:lstStyle/>
            <a:p>
              <a:r>
                <a:rPr lang="en-US" sz="2000" dirty="0"/>
                <a:t>h</a:t>
              </a:r>
              <a:r>
                <a:rPr lang="en-US" sz="2000" baseline="-25000" dirty="0"/>
                <a:t>1</a:t>
              </a:r>
            </a:p>
          </p:txBody>
        </p:sp>
        <p:sp>
          <p:nvSpPr>
            <p:cNvPr id="41" name="TextBox 40">
              <a:extLst>
                <a:ext uri="{FF2B5EF4-FFF2-40B4-BE49-F238E27FC236}">
                  <a16:creationId xmlns:a16="http://schemas.microsoft.com/office/drawing/2014/main" id="{8E1244DD-66CC-4536-9C68-5B9D804048A4}"/>
                </a:ext>
              </a:extLst>
            </p:cNvPr>
            <p:cNvSpPr txBox="1"/>
            <p:nvPr/>
          </p:nvSpPr>
          <p:spPr>
            <a:xfrm>
              <a:off x="5397921" y="4986000"/>
              <a:ext cx="505852" cy="355542"/>
            </a:xfrm>
            <a:prstGeom prst="rect">
              <a:avLst/>
            </a:prstGeom>
            <a:noFill/>
          </p:spPr>
          <p:txBody>
            <a:bodyPr wrap="square" rtlCol="0">
              <a:spAutoFit/>
            </a:bodyPr>
            <a:lstStyle/>
            <a:p>
              <a:r>
                <a:rPr lang="en-US" sz="2000" dirty="0"/>
                <a:t>h</a:t>
              </a:r>
              <a:r>
                <a:rPr lang="en-US" sz="2000" baseline="-25000" dirty="0"/>
                <a:t>2</a:t>
              </a:r>
            </a:p>
          </p:txBody>
        </p:sp>
        <p:cxnSp>
          <p:nvCxnSpPr>
            <p:cNvPr id="42" name="Straight Arrow Connector 41">
              <a:extLst>
                <a:ext uri="{FF2B5EF4-FFF2-40B4-BE49-F238E27FC236}">
                  <a16:creationId xmlns:a16="http://schemas.microsoft.com/office/drawing/2014/main" id="{F611B1C2-24E1-47BD-8BF2-2C9166BF35CB}"/>
                </a:ext>
              </a:extLst>
            </p:cNvPr>
            <p:cNvCxnSpPr>
              <a:cxnSpLocks/>
            </p:cNvCxnSpPr>
            <p:nvPr/>
          </p:nvCxnSpPr>
          <p:spPr>
            <a:xfrm>
              <a:off x="2920023" y="5110080"/>
              <a:ext cx="0" cy="535787"/>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11A9B4-C9AB-4764-8794-D9A7596AE07F}"/>
                </a:ext>
              </a:extLst>
            </p:cNvPr>
            <p:cNvCxnSpPr>
              <a:cxnSpLocks/>
            </p:cNvCxnSpPr>
            <p:nvPr/>
          </p:nvCxnSpPr>
          <p:spPr>
            <a:xfrm>
              <a:off x="5785645" y="4392754"/>
              <a:ext cx="0" cy="1223671"/>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F7F3F4B-9869-4606-803E-940ABCE73C6F}"/>
                </a:ext>
              </a:extLst>
            </p:cNvPr>
            <p:cNvCxnSpPr>
              <a:cxnSpLocks/>
            </p:cNvCxnSpPr>
            <p:nvPr/>
          </p:nvCxnSpPr>
          <p:spPr>
            <a:xfrm>
              <a:off x="1866353" y="4815331"/>
              <a:ext cx="7567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186894A-639C-4796-B65A-BDEBFF94443F}"/>
                </a:ext>
              </a:extLst>
            </p:cNvPr>
            <p:cNvSpPr txBox="1"/>
            <p:nvPr/>
          </p:nvSpPr>
          <p:spPr>
            <a:xfrm>
              <a:off x="1974193" y="4360126"/>
              <a:ext cx="505852" cy="355542"/>
            </a:xfrm>
            <a:prstGeom prst="rect">
              <a:avLst/>
            </a:prstGeom>
            <a:noFill/>
          </p:spPr>
          <p:txBody>
            <a:bodyPr wrap="square" rtlCol="0">
              <a:spAutoFit/>
            </a:bodyPr>
            <a:lstStyle/>
            <a:p>
              <a:r>
                <a:rPr lang="en-US" sz="2000" dirty="0"/>
                <a:t>v</a:t>
              </a:r>
              <a:r>
                <a:rPr lang="en-US" sz="2000" baseline="-25000" dirty="0"/>
                <a:t>1</a:t>
              </a:r>
            </a:p>
          </p:txBody>
        </p:sp>
        <p:cxnSp>
          <p:nvCxnSpPr>
            <p:cNvPr id="50" name="Straight Arrow Connector 49">
              <a:extLst>
                <a:ext uri="{FF2B5EF4-FFF2-40B4-BE49-F238E27FC236}">
                  <a16:creationId xmlns:a16="http://schemas.microsoft.com/office/drawing/2014/main" id="{C1C90648-8E08-432A-813D-A55579FEF210}"/>
                </a:ext>
              </a:extLst>
            </p:cNvPr>
            <p:cNvCxnSpPr>
              <a:cxnSpLocks/>
            </p:cNvCxnSpPr>
            <p:nvPr/>
          </p:nvCxnSpPr>
          <p:spPr>
            <a:xfrm>
              <a:off x="6151006" y="3916821"/>
              <a:ext cx="42725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12C33A4-820D-4712-ACED-F5C915727C6D}"/>
                </a:ext>
              </a:extLst>
            </p:cNvPr>
            <p:cNvSpPr txBox="1"/>
            <p:nvPr/>
          </p:nvSpPr>
          <p:spPr>
            <a:xfrm>
              <a:off x="6173786" y="3453092"/>
              <a:ext cx="505852" cy="355542"/>
            </a:xfrm>
            <a:prstGeom prst="rect">
              <a:avLst/>
            </a:prstGeom>
            <a:noFill/>
          </p:spPr>
          <p:txBody>
            <a:bodyPr wrap="square" rtlCol="0">
              <a:spAutoFit/>
            </a:bodyPr>
            <a:lstStyle/>
            <a:p>
              <a:r>
                <a:rPr lang="en-US" sz="2000" dirty="0"/>
                <a:t>v</a:t>
              </a:r>
              <a:r>
                <a:rPr lang="en-US" sz="2000" baseline="-25000" dirty="0"/>
                <a:t>2</a:t>
              </a:r>
            </a:p>
          </p:txBody>
        </p:sp>
        <p:cxnSp>
          <p:nvCxnSpPr>
            <p:cNvPr id="57" name="Straight Connector 56">
              <a:extLst>
                <a:ext uri="{FF2B5EF4-FFF2-40B4-BE49-F238E27FC236}">
                  <a16:creationId xmlns:a16="http://schemas.microsoft.com/office/drawing/2014/main" id="{60749546-03B4-4256-89A1-5B76168A32C1}"/>
                </a:ext>
              </a:extLst>
            </p:cNvPr>
            <p:cNvCxnSpPr>
              <a:cxnSpLocks/>
            </p:cNvCxnSpPr>
            <p:nvPr/>
          </p:nvCxnSpPr>
          <p:spPr>
            <a:xfrm flipV="1">
              <a:off x="2277948" y="5090502"/>
              <a:ext cx="2873826" cy="82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8D03914-263F-49F9-9A70-51B2AB0B15A7}"/>
                </a:ext>
              </a:extLst>
            </p:cNvPr>
            <p:cNvCxnSpPr>
              <a:cxnSpLocks/>
            </p:cNvCxnSpPr>
            <p:nvPr/>
          </p:nvCxnSpPr>
          <p:spPr>
            <a:xfrm flipV="1">
              <a:off x="3084914" y="4353892"/>
              <a:ext cx="3317112" cy="199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CB9E281-9E10-4199-A03A-907A6C64DB65}"/>
                </a:ext>
              </a:extLst>
            </p:cNvPr>
            <p:cNvSpPr txBox="1"/>
            <p:nvPr/>
          </p:nvSpPr>
          <p:spPr>
            <a:xfrm>
              <a:off x="3084914" y="4440382"/>
              <a:ext cx="1045286" cy="374949"/>
            </a:xfrm>
            <a:prstGeom prst="rect">
              <a:avLst/>
            </a:prstGeom>
            <a:noFill/>
          </p:spPr>
          <p:txBody>
            <a:bodyPr wrap="square" rtlCol="0">
              <a:spAutoFit/>
            </a:bodyPr>
            <a:lstStyle/>
            <a:p>
              <a:r>
                <a:rPr lang="en-US" sz="2000" dirty="0"/>
                <a:t>h</a:t>
              </a:r>
              <a:r>
                <a:rPr lang="en-US" sz="2000" baseline="-25000" dirty="0"/>
                <a:t>2</a:t>
              </a:r>
              <a:r>
                <a:rPr lang="en-US" sz="2000" dirty="0"/>
                <a:t> – h</a:t>
              </a:r>
              <a:r>
                <a:rPr lang="en-US" sz="2000" baseline="-25000" dirty="0"/>
                <a:t>1</a:t>
              </a:r>
            </a:p>
          </p:txBody>
        </p:sp>
        <p:cxnSp>
          <p:nvCxnSpPr>
            <p:cNvPr id="80" name="Straight Arrow Connector 79">
              <a:extLst>
                <a:ext uri="{FF2B5EF4-FFF2-40B4-BE49-F238E27FC236}">
                  <a16:creationId xmlns:a16="http://schemas.microsoft.com/office/drawing/2014/main" id="{2976CD08-6032-47F5-9F53-FB5C3984F1C5}"/>
                </a:ext>
              </a:extLst>
            </p:cNvPr>
            <p:cNvCxnSpPr>
              <a:cxnSpLocks/>
            </p:cNvCxnSpPr>
            <p:nvPr/>
          </p:nvCxnSpPr>
          <p:spPr>
            <a:xfrm>
              <a:off x="3974333" y="4373808"/>
              <a:ext cx="0" cy="735452"/>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832D0C85-511D-4A93-B44A-94C93BCD4615}"/>
              </a:ext>
            </a:extLst>
          </p:cNvPr>
          <p:cNvSpPr txBox="1"/>
          <p:nvPr/>
        </p:nvSpPr>
        <p:spPr>
          <a:xfrm>
            <a:off x="1200443" y="168004"/>
            <a:ext cx="9791113" cy="584775"/>
          </a:xfrm>
          <a:prstGeom prst="rect">
            <a:avLst/>
          </a:prstGeom>
          <a:noFill/>
        </p:spPr>
        <p:txBody>
          <a:bodyPr wrap="square" rtlCol="0">
            <a:spAutoFit/>
          </a:bodyPr>
          <a:lstStyle/>
          <a:p>
            <a:pPr algn="ctr"/>
            <a:r>
              <a:rPr lang="en-US" sz="3200" dirty="0">
                <a:solidFill>
                  <a:srgbClr val="FF0000"/>
                </a:solidFill>
              </a:rPr>
              <a:t>Bernoulli’s Equation</a:t>
            </a:r>
          </a:p>
        </p:txBody>
      </p:sp>
      <p:sp>
        <p:nvSpPr>
          <p:cNvPr id="2" name="Slide Number Placeholder 1">
            <a:extLst>
              <a:ext uri="{FF2B5EF4-FFF2-40B4-BE49-F238E27FC236}">
                <a16:creationId xmlns:a16="http://schemas.microsoft.com/office/drawing/2014/main" id="{169AECCE-D719-45BC-8812-F14820266A8B}"/>
              </a:ext>
            </a:extLst>
          </p:cNvPr>
          <p:cNvSpPr>
            <a:spLocks noGrp="1"/>
          </p:cNvSpPr>
          <p:nvPr>
            <p:ph type="sldNum" sz="quarter" idx="12"/>
          </p:nvPr>
        </p:nvSpPr>
        <p:spPr/>
        <p:txBody>
          <a:bodyPr/>
          <a:lstStyle/>
          <a:p>
            <a:fld id="{70F590C6-BFDA-46BA-8593-EB8341455ED1}" type="slidenum">
              <a:rPr lang="en-US" smtClean="0"/>
              <a:t>43</a:t>
            </a:fld>
            <a:endParaRPr lang="en-US"/>
          </a:p>
        </p:txBody>
      </p:sp>
      <p:sp>
        <p:nvSpPr>
          <p:cNvPr id="62" name="TextBox 61">
            <a:extLst>
              <a:ext uri="{FF2B5EF4-FFF2-40B4-BE49-F238E27FC236}">
                <a16:creationId xmlns:a16="http://schemas.microsoft.com/office/drawing/2014/main" id="{E57E1967-09F2-4FB1-B5E3-554DE35DEEF6}"/>
              </a:ext>
            </a:extLst>
          </p:cNvPr>
          <p:cNvSpPr txBox="1"/>
          <p:nvPr/>
        </p:nvSpPr>
        <p:spPr>
          <a:xfrm>
            <a:off x="7529232" y="3303109"/>
            <a:ext cx="3638596" cy="1631216"/>
          </a:xfrm>
          <a:prstGeom prst="rect">
            <a:avLst/>
          </a:prstGeom>
          <a:noFill/>
        </p:spPr>
        <p:txBody>
          <a:bodyPr wrap="square" rtlCol="0">
            <a:spAutoFit/>
          </a:bodyPr>
          <a:lstStyle/>
          <a:p>
            <a:r>
              <a:rPr lang="en-US" sz="2000" dirty="0"/>
              <a:t>Continuity says both slugs have the same volume.  Since the diameter of the right-hand side of the tube is larger, the width of the slug is smaller. </a:t>
            </a:r>
          </a:p>
        </p:txBody>
      </p:sp>
      <p:sp>
        <p:nvSpPr>
          <p:cNvPr id="65" name="TextBox 64">
            <a:extLst>
              <a:ext uri="{FF2B5EF4-FFF2-40B4-BE49-F238E27FC236}">
                <a16:creationId xmlns:a16="http://schemas.microsoft.com/office/drawing/2014/main" id="{C75429B5-E16B-4221-B138-1868083A6617}"/>
              </a:ext>
            </a:extLst>
          </p:cNvPr>
          <p:cNvSpPr txBox="1"/>
          <p:nvPr/>
        </p:nvSpPr>
        <p:spPr>
          <a:xfrm>
            <a:off x="928606" y="5047824"/>
            <a:ext cx="10239222" cy="1015663"/>
          </a:xfrm>
          <a:prstGeom prst="rect">
            <a:avLst/>
          </a:prstGeom>
          <a:noFill/>
        </p:spPr>
        <p:txBody>
          <a:bodyPr wrap="square" rtlCol="0">
            <a:spAutoFit/>
          </a:bodyPr>
          <a:lstStyle/>
          <a:p>
            <a:r>
              <a:rPr lang="en-US" sz="2000" dirty="0"/>
              <a:t>The fluid slug is pushed on by the pressure p</a:t>
            </a:r>
            <a:r>
              <a:rPr lang="en-US" sz="2000" baseline="-25000" dirty="0"/>
              <a:t>2</a:t>
            </a:r>
            <a:r>
              <a:rPr lang="en-US" sz="2000" dirty="0"/>
              <a:t>A</a:t>
            </a:r>
            <a:r>
              <a:rPr lang="en-US" sz="2000" baseline="-25000" dirty="0"/>
              <a:t>2</a:t>
            </a:r>
            <a:r>
              <a:rPr lang="en-US" sz="2000" dirty="0"/>
              <a:t> from the right.  The slug moves distance x</a:t>
            </a:r>
            <a:r>
              <a:rPr lang="en-US" sz="2000" baseline="-25000" dirty="0"/>
              <a:t>2</a:t>
            </a:r>
            <a:r>
              <a:rPr lang="en-US" sz="2000" dirty="0"/>
              <a:t> towards the right.  This distance is shorter due to the larger tube diameter.  Since p</a:t>
            </a:r>
            <a:r>
              <a:rPr lang="en-US" sz="2000" baseline="-25000" dirty="0"/>
              <a:t>2</a:t>
            </a:r>
            <a:r>
              <a:rPr lang="en-US" sz="2000" dirty="0"/>
              <a:t>A</a:t>
            </a:r>
            <a:r>
              <a:rPr lang="en-US" sz="2000" baseline="-25000" dirty="0"/>
              <a:t>2</a:t>
            </a:r>
            <a:r>
              <a:rPr lang="en-US" sz="2000" dirty="0"/>
              <a:t> is pushing opposite the direction of motion, it performs </a:t>
            </a:r>
            <a:r>
              <a:rPr lang="en-US" sz="2000" u="sng" dirty="0"/>
              <a:t>negative</a:t>
            </a:r>
            <a:r>
              <a:rPr lang="en-US" sz="2000" dirty="0"/>
              <a:t> work.</a:t>
            </a:r>
          </a:p>
        </p:txBody>
      </p:sp>
      <p:sp>
        <p:nvSpPr>
          <p:cNvPr id="66" name="TextBox 65">
            <a:extLst>
              <a:ext uri="{FF2B5EF4-FFF2-40B4-BE49-F238E27FC236}">
                <a16:creationId xmlns:a16="http://schemas.microsoft.com/office/drawing/2014/main" id="{F96A8668-05B7-4F42-8F1B-A50EF72F997C}"/>
              </a:ext>
            </a:extLst>
          </p:cNvPr>
          <p:cNvSpPr txBox="1"/>
          <p:nvPr/>
        </p:nvSpPr>
        <p:spPr>
          <a:xfrm>
            <a:off x="7516892" y="2544775"/>
            <a:ext cx="3638596" cy="707886"/>
          </a:xfrm>
          <a:prstGeom prst="rect">
            <a:avLst/>
          </a:prstGeom>
          <a:noFill/>
        </p:spPr>
        <p:txBody>
          <a:bodyPr wrap="square" rtlCol="0">
            <a:spAutoFit/>
          </a:bodyPr>
          <a:lstStyle/>
          <a:p>
            <a:r>
              <a:rPr lang="en-US" sz="2000" dirty="0"/>
              <a:t>The fluid moves to the right because p</a:t>
            </a:r>
            <a:r>
              <a:rPr lang="en-US" sz="2000" baseline="-25000" dirty="0"/>
              <a:t>1</a:t>
            </a:r>
            <a:r>
              <a:rPr lang="en-US" sz="2000" dirty="0"/>
              <a:t>A</a:t>
            </a:r>
            <a:r>
              <a:rPr lang="en-US" sz="2000" baseline="-25000" dirty="0"/>
              <a:t>1</a:t>
            </a:r>
            <a:r>
              <a:rPr lang="en-US" sz="2000" dirty="0"/>
              <a:t> &gt; p</a:t>
            </a:r>
            <a:r>
              <a:rPr lang="en-US" sz="2000" baseline="-25000" dirty="0"/>
              <a:t>2</a:t>
            </a:r>
            <a:r>
              <a:rPr lang="en-US" sz="2000" dirty="0"/>
              <a:t>A</a:t>
            </a:r>
            <a:r>
              <a:rPr lang="en-US" sz="2000" baseline="-25000" dirty="0"/>
              <a:t>2</a:t>
            </a:r>
            <a:r>
              <a:rPr lang="en-US" sz="2000" dirty="0"/>
              <a:t>.</a:t>
            </a:r>
          </a:p>
        </p:txBody>
      </p:sp>
      <p:grpSp>
        <p:nvGrpSpPr>
          <p:cNvPr id="3" name="Group 2">
            <a:extLst>
              <a:ext uri="{FF2B5EF4-FFF2-40B4-BE49-F238E27FC236}">
                <a16:creationId xmlns:a16="http://schemas.microsoft.com/office/drawing/2014/main" id="{EFB36371-E92D-4607-844F-F3FFDA542440}"/>
              </a:ext>
            </a:extLst>
          </p:cNvPr>
          <p:cNvGrpSpPr/>
          <p:nvPr/>
        </p:nvGrpSpPr>
        <p:grpSpPr>
          <a:xfrm>
            <a:off x="5236667" y="1108481"/>
            <a:ext cx="5924828" cy="1941401"/>
            <a:chOff x="5236667" y="1108481"/>
            <a:chExt cx="5924828" cy="1941401"/>
          </a:xfrm>
        </p:grpSpPr>
        <p:sp>
          <p:nvSpPr>
            <p:cNvPr id="9" name="TextBox 8">
              <a:extLst>
                <a:ext uri="{FF2B5EF4-FFF2-40B4-BE49-F238E27FC236}">
                  <a16:creationId xmlns:a16="http://schemas.microsoft.com/office/drawing/2014/main" id="{CFDB36FC-012D-4673-BF76-31FB37BA4164}"/>
                </a:ext>
              </a:extLst>
            </p:cNvPr>
            <p:cNvSpPr txBox="1"/>
            <p:nvPr/>
          </p:nvSpPr>
          <p:spPr>
            <a:xfrm>
              <a:off x="7522899" y="1108481"/>
              <a:ext cx="3638596" cy="1323439"/>
            </a:xfrm>
            <a:prstGeom prst="rect">
              <a:avLst/>
            </a:prstGeom>
            <a:noFill/>
          </p:spPr>
          <p:txBody>
            <a:bodyPr wrap="square" rtlCol="0">
              <a:spAutoFit/>
            </a:bodyPr>
            <a:lstStyle/>
            <a:p>
              <a:r>
                <a:rPr lang="en-US" sz="2000" dirty="0"/>
                <a:t>The fluid moves through the tube causing another fluid slug at the right-hand end of the tube to also move towards the right..</a:t>
              </a:r>
            </a:p>
          </p:txBody>
        </p:sp>
        <p:sp>
          <p:nvSpPr>
            <p:cNvPr id="39" name="Oval 38">
              <a:extLst>
                <a:ext uri="{FF2B5EF4-FFF2-40B4-BE49-F238E27FC236}">
                  <a16:creationId xmlns:a16="http://schemas.microsoft.com/office/drawing/2014/main" id="{64449115-B3CC-44DF-93F1-F14D225DFAC7}"/>
                </a:ext>
              </a:extLst>
            </p:cNvPr>
            <p:cNvSpPr/>
            <p:nvPr/>
          </p:nvSpPr>
          <p:spPr>
            <a:xfrm>
              <a:off x="5236667" y="1733540"/>
              <a:ext cx="940055" cy="13163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988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6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3608565-9E35-4118-8F08-9C178EE7A65C}"/>
              </a:ext>
            </a:extLst>
          </p:cNvPr>
          <p:cNvGrpSpPr/>
          <p:nvPr/>
        </p:nvGrpSpPr>
        <p:grpSpPr>
          <a:xfrm>
            <a:off x="809016" y="2475821"/>
            <a:ext cx="6461513" cy="1622196"/>
            <a:chOff x="3095257" y="4147188"/>
            <a:chExt cx="6461513" cy="1622196"/>
          </a:xfrm>
        </p:grpSpPr>
        <p:sp>
          <p:nvSpPr>
            <p:cNvPr id="37" name="Freeform: Shape 36">
              <a:extLst>
                <a:ext uri="{FF2B5EF4-FFF2-40B4-BE49-F238E27FC236}">
                  <a16:creationId xmlns:a16="http://schemas.microsoft.com/office/drawing/2014/main" id="{3C17765B-3486-411F-9B2F-2EEFB88D9625}"/>
                </a:ext>
              </a:extLst>
            </p:cNvPr>
            <p:cNvSpPr/>
            <p:nvPr/>
          </p:nvSpPr>
          <p:spPr>
            <a:xfrm>
              <a:off x="4267320" y="4147188"/>
              <a:ext cx="3502855" cy="1187565"/>
            </a:xfrm>
            <a:custGeom>
              <a:avLst/>
              <a:gdLst>
                <a:gd name="connsiteX0" fmla="*/ 14067 w 3502855"/>
                <a:gd name="connsiteY0" fmla="*/ 998806 h 1336431"/>
                <a:gd name="connsiteX1" fmla="*/ 829994 w 3502855"/>
                <a:gd name="connsiteY1" fmla="*/ 998806 h 1336431"/>
                <a:gd name="connsiteX2" fmla="*/ 1083212 w 3502855"/>
                <a:gd name="connsiteY2" fmla="*/ 942535 h 1336431"/>
                <a:gd name="connsiteX3" fmla="*/ 1237957 w 3502855"/>
                <a:gd name="connsiteY3" fmla="*/ 844062 h 1336431"/>
                <a:gd name="connsiteX4" fmla="*/ 1434904 w 3502855"/>
                <a:gd name="connsiteY4" fmla="*/ 633046 h 1336431"/>
                <a:gd name="connsiteX5" fmla="*/ 1603717 w 3502855"/>
                <a:gd name="connsiteY5" fmla="*/ 422031 h 1336431"/>
                <a:gd name="connsiteX6" fmla="*/ 1814732 w 3502855"/>
                <a:gd name="connsiteY6" fmla="*/ 168812 h 1336431"/>
                <a:gd name="connsiteX7" fmla="*/ 1997612 w 3502855"/>
                <a:gd name="connsiteY7" fmla="*/ 84406 h 1336431"/>
                <a:gd name="connsiteX8" fmla="*/ 2278966 w 3502855"/>
                <a:gd name="connsiteY8" fmla="*/ 28135 h 1336431"/>
                <a:gd name="connsiteX9" fmla="*/ 2574387 w 3502855"/>
                <a:gd name="connsiteY9" fmla="*/ 28135 h 1336431"/>
                <a:gd name="connsiteX10" fmla="*/ 3010486 w 3502855"/>
                <a:gd name="connsiteY10" fmla="*/ 0 h 1336431"/>
                <a:gd name="connsiteX11" fmla="*/ 3502855 w 3502855"/>
                <a:gd name="connsiteY11" fmla="*/ 14068 h 1336431"/>
                <a:gd name="connsiteX12" fmla="*/ 3502855 w 3502855"/>
                <a:gd name="connsiteY12" fmla="*/ 647114 h 1336431"/>
                <a:gd name="connsiteX13" fmla="*/ 2349304 w 3502855"/>
                <a:gd name="connsiteY13" fmla="*/ 661182 h 1336431"/>
                <a:gd name="connsiteX14" fmla="*/ 2039815 w 3502855"/>
                <a:gd name="connsiteY14" fmla="*/ 717452 h 1336431"/>
                <a:gd name="connsiteX15" fmla="*/ 1856935 w 3502855"/>
                <a:gd name="connsiteY15" fmla="*/ 759655 h 1336431"/>
                <a:gd name="connsiteX16" fmla="*/ 1716258 w 3502855"/>
                <a:gd name="connsiteY16" fmla="*/ 984739 h 1336431"/>
                <a:gd name="connsiteX17" fmla="*/ 1547446 w 3502855"/>
                <a:gd name="connsiteY17" fmla="*/ 1223889 h 1336431"/>
                <a:gd name="connsiteX18" fmla="*/ 1209821 w 3502855"/>
                <a:gd name="connsiteY18" fmla="*/ 1336431 h 1336431"/>
                <a:gd name="connsiteX19" fmla="*/ 0 w 3502855"/>
                <a:gd name="connsiteY19" fmla="*/ 1336431 h 1336431"/>
                <a:gd name="connsiteX20" fmla="*/ 14067 w 3502855"/>
                <a:gd name="connsiteY20" fmla="*/ 998806 h 13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2855" h="1336431">
                  <a:moveTo>
                    <a:pt x="14067" y="998806"/>
                  </a:moveTo>
                  <a:lnTo>
                    <a:pt x="829994" y="998806"/>
                  </a:lnTo>
                  <a:lnTo>
                    <a:pt x="1083212" y="942535"/>
                  </a:lnTo>
                  <a:lnTo>
                    <a:pt x="1237957" y="844062"/>
                  </a:lnTo>
                  <a:lnTo>
                    <a:pt x="1434904" y="633046"/>
                  </a:lnTo>
                  <a:lnTo>
                    <a:pt x="1603717" y="422031"/>
                  </a:lnTo>
                  <a:lnTo>
                    <a:pt x="1814732" y="168812"/>
                  </a:lnTo>
                  <a:lnTo>
                    <a:pt x="1997612" y="84406"/>
                  </a:lnTo>
                  <a:lnTo>
                    <a:pt x="2278966" y="28135"/>
                  </a:lnTo>
                  <a:lnTo>
                    <a:pt x="2574387" y="28135"/>
                  </a:lnTo>
                  <a:lnTo>
                    <a:pt x="3010486" y="0"/>
                  </a:lnTo>
                  <a:lnTo>
                    <a:pt x="3502855" y="14068"/>
                  </a:lnTo>
                  <a:lnTo>
                    <a:pt x="3502855" y="647114"/>
                  </a:lnTo>
                  <a:lnTo>
                    <a:pt x="2349304" y="661182"/>
                  </a:lnTo>
                  <a:lnTo>
                    <a:pt x="2039815" y="717452"/>
                  </a:lnTo>
                  <a:lnTo>
                    <a:pt x="1856935" y="759655"/>
                  </a:lnTo>
                  <a:lnTo>
                    <a:pt x="1716258" y="984739"/>
                  </a:lnTo>
                  <a:lnTo>
                    <a:pt x="1547446" y="1223889"/>
                  </a:lnTo>
                  <a:lnTo>
                    <a:pt x="1209821" y="1336431"/>
                  </a:lnTo>
                  <a:lnTo>
                    <a:pt x="0" y="1336431"/>
                  </a:lnTo>
                  <a:lnTo>
                    <a:pt x="14067" y="998806"/>
                  </a:ln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CA9F0D8-AC92-4037-A441-563A3447BCF1}"/>
                </a:ext>
              </a:extLst>
            </p:cNvPr>
            <p:cNvSpPr/>
            <p:nvPr/>
          </p:nvSpPr>
          <p:spPr>
            <a:xfrm>
              <a:off x="3369336" y="5050590"/>
              <a:ext cx="900332" cy="31313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32EC29-90AE-4E68-823F-65026FCE0A5B}"/>
                </a:ext>
              </a:extLst>
            </p:cNvPr>
            <p:cNvSpPr/>
            <p:nvPr/>
          </p:nvSpPr>
          <p:spPr>
            <a:xfrm>
              <a:off x="7720942" y="4172378"/>
              <a:ext cx="450166" cy="53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6EFBB0C-71D7-4003-8BA4-3C43A1F66487}"/>
                </a:ext>
              </a:extLst>
            </p:cNvPr>
            <p:cNvSpPr/>
            <p:nvPr/>
          </p:nvSpPr>
          <p:spPr>
            <a:xfrm>
              <a:off x="3144253" y="4154457"/>
              <a:ext cx="5275384" cy="900049"/>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78966 w 5275384"/>
                <a:gd name="connsiteY2" fmla="*/ 900332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64898 w 5275384"/>
                <a:gd name="connsiteY2" fmla="*/ 886264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293033 w 5275384"/>
                <a:gd name="connsiteY2" fmla="*/ 900332 h 970671"/>
                <a:gd name="connsiteX3" fmla="*/ 2504049 w 5275384"/>
                <a:gd name="connsiteY3" fmla="*/ 703385 h 970671"/>
                <a:gd name="connsiteX4" fmla="*/ 2658793 w 5275384"/>
                <a:gd name="connsiteY4" fmla="*/ 520505 h 970671"/>
                <a:gd name="connsiteX5" fmla="*/ 2771335 w 5275384"/>
                <a:gd name="connsiteY5" fmla="*/ 351693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179298 w 5275384"/>
                <a:gd name="connsiteY7" fmla="*/ 70339 h 998806"/>
                <a:gd name="connsiteX8" fmla="*/ 3559126 w 5275384"/>
                <a:gd name="connsiteY8" fmla="*/ 28135 h 998806"/>
                <a:gd name="connsiteX9" fmla="*/ 5275384 w 5275384"/>
                <a:gd name="connsiteY9"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179298 w 5275384"/>
                <a:gd name="connsiteY8" fmla="*/ 70339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97944 w 5275384"/>
                <a:gd name="connsiteY6" fmla="*/ 196948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98473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970671 h 998806"/>
                <a:gd name="connsiteX1" fmla="*/ 1856935 w 5275384"/>
                <a:gd name="connsiteY1" fmla="*/ 998806 h 998806"/>
                <a:gd name="connsiteX2" fmla="*/ 2293033 w 5275384"/>
                <a:gd name="connsiteY2" fmla="*/ 900332 h 998806"/>
                <a:gd name="connsiteX3" fmla="*/ 2504049 w 5275384"/>
                <a:gd name="connsiteY3" fmla="*/ 703385 h 998806"/>
                <a:gd name="connsiteX4" fmla="*/ 2658793 w 5275384"/>
                <a:gd name="connsiteY4" fmla="*/ 520505 h 998806"/>
                <a:gd name="connsiteX5" fmla="*/ 2771335 w 5275384"/>
                <a:gd name="connsiteY5" fmla="*/ 351693 h 998806"/>
                <a:gd name="connsiteX6" fmla="*/ 2855741 w 5275384"/>
                <a:gd name="connsiteY6" fmla="*/ 253219 h 998806"/>
                <a:gd name="connsiteX7" fmla="*/ 3010486 w 5275384"/>
                <a:gd name="connsiteY7" fmla="*/ 140676 h 998806"/>
                <a:gd name="connsiteX8" fmla="*/ 3221501 w 5275384"/>
                <a:gd name="connsiteY8" fmla="*/ 56272 h 998806"/>
                <a:gd name="connsiteX9" fmla="*/ 3559126 w 5275384"/>
                <a:gd name="connsiteY9" fmla="*/ 28135 h 998806"/>
                <a:gd name="connsiteX10" fmla="*/ 5275384 w 5275384"/>
                <a:gd name="connsiteY10" fmla="*/ 0 h 998806"/>
                <a:gd name="connsiteX0" fmla="*/ 0 w 5275384"/>
                <a:gd name="connsiteY0" fmla="*/ 1012874 h 1012874"/>
                <a:gd name="connsiteX1" fmla="*/ 1856935 w 5275384"/>
                <a:gd name="connsiteY1" fmla="*/ 998806 h 1012874"/>
                <a:gd name="connsiteX2" fmla="*/ 2293033 w 5275384"/>
                <a:gd name="connsiteY2" fmla="*/ 900332 h 1012874"/>
                <a:gd name="connsiteX3" fmla="*/ 2504049 w 5275384"/>
                <a:gd name="connsiteY3" fmla="*/ 703385 h 1012874"/>
                <a:gd name="connsiteX4" fmla="*/ 2658793 w 5275384"/>
                <a:gd name="connsiteY4" fmla="*/ 520505 h 1012874"/>
                <a:gd name="connsiteX5" fmla="*/ 2771335 w 5275384"/>
                <a:gd name="connsiteY5" fmla="*/ 351693 h 1012874"/>
                <a:gd name="connsiteX6" fmla="*/ 2855741 w 5275384"/>
                <a:gd name="connsiteY6" fmla="*/ 253219 h 1012874"/>
                <a:gd name="connsiteX7" fmla="*/ 3010486 w 5275384"/>
                <a:gd name="connsiteY7" fmla="*/ 140676 h 1012874"/>
                <a:gd name="connsiteX8" fmla="*/ 3221501 w 5275384"/>
                <a:gd name="connsiteY8" fmla="*/ 56272 h 1012874"/>
                <a:gd name="connsiteX9" fmla="*/ 3559126 w 5275384"/>
                <a:gd name="connsiteY9" fmla="*/ 28135 h 1012874"/>
                <a:gd name="connsiteX10" fmla="*/ 5275384 w 5275384"/>
                <a:gd name="connsiteY10" fmla="*/ 0 h 10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1012874">
                  <a:moveTo>
                    <a:pt x="0" y="1012874"/>
                  </a:moveTo>
                  <a:lnTo>
                    <a:pt x="1856935" y="998806"/>
                  </a:lnTo>
                  <a:cubicBezTo>
                    <a:pt x="2239107" y="980049"/>
                    <a:pt x="2185181" y="949569"/>
                    <a:pt x="2293033" y="900332"/>
                  </a:cubicBezTo>
                  <a:cubicBezTo>
                    <a:pt x="2400885" y="851095"/>
                    <a:pt x="2443089" y="766689"/>
                    <a:pt x="2504049" y="703385"/>
                  </a:cubicBezTo>
                  <a:cubicBezTo>
                    <a:pt x="2565009" y="640081"/>
                    <a:pt x="2614245" y="579120"/>
                    <a:pt x="2658793" y="520505"/>
                  </a:cubicBezTo>
                  <a:cubicBezTo>
                    <a:pt x="2703341" y="461890"/>
                    <a:pt x="2738510" y="396241"/>
                    <a:pt x="2771335" y="351693"/>
                  </a:cubicBezTo>
                  <a:cubicBezTo>
                    <a:pt x="2804160" y="307145"/>
                    <a:pt x="2815883" y="288389"/>
                    <a:pt x="2855741" y="253219"/>
                  </a:cubicBezTo>
                  <a:cubicBezTo>
                    <a:pt x="2895600" y="218050"/>
                    <a:pt x="2963594" y="161778"/>
                    <a:pt x="3010486" y="140676"/>
                  </a:cubicBezTo>
                  <a:cubicBezTo>
                    <a:pt x="3057378" y="119575"/>
                    <a:pt x="3130061" y="75029"/>
                    <a:pt x="3221501" y="56272"/>
                  </a:cubicBezTo>
                  <a:cubicBezTo>
                    <a:pt x="3312941" y="37515"/>
                    <a:pt x="3216812" y="37514"/>
                    <a:pt x="3559126" y="28135"/>
                  </a:cubicBezTo>
                  <a:cubicBezTo>
                    <a:pt x="3901440" y="18756"/>
                    <a:pt x="4591929" y="8206"/>
                    <a:pt x="5275384"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B572B4-B669-409D-9F4A-F5DFB3D18CEC}"/>
                </a:ext>
              </a:extLst>
            </p:cNvPr>
            <p:cNvSpPr/>
            <p:nvPr/>
          </p:nvSpPr>
          <p:spPr>
            <a:xfrm>
              <a:off x="3144253" y="4729487"/>
              <a:ext cx="5275384" cy="638155"/>
            </a:xfrm>
            <a:custGeom>
              <a:avLst/>
              <a:gdLst>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743200 w 5275384"/>
                <a:gd name="connsiteY5" fmla="*/ 379828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2897944 w 5275384"/>
                <a:gd name="connsiteY6" fmla="*/ 196948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179298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672861 w 5275384"/>
                <a:gd name="connsiteY4" fmla="*/ 604911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773723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215963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559126 w 5275384"/>
                <a:gd name="connsiteY8" fmla="*/ 28135 h 970671"/>
                <a:gd name="connsiteX9" fmla="*/ 5275384 w 5275384"/>
                <a:gd name="connsiteY9"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41674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 name="connsiteX0" fmla="*/ 0 w 5275384"/>
                <a:gd name="connsiteY0" fmla="*/ 970671 h 970671"/>
                <a:gd name="connsiteX1" fmla="*/ 1969477 w 5275384"/>
                <a:gd name="connsiteY1" fmla="*/ 956603 h 970671"/>
                <a:gd name="connsiteX2" fmla="*/ 2321169 w 5275384"/>
                <a:gd name="connsiteY2" fmla="*/ 942535 h 970671"/>
                <a:gd name="connsiteX3" fmla="*/ 2588455 w 5275384"/>
                <a:gd name="connsiteY3" fmla="*/ 830765 h 970671"/>
                <a:gd name="connsiteX4" fmla="*/ 2757267 w 5275384"/>
                <a:gd name="connsiteY4" fmla="*/ 623925 h 970671"/>
                <a:gd name="connsiteX5" fmla="*/ 2869810 w 5275384"/>
                <a:gd name="connsiteY5" fmla="*/ 398842 h 970671"/>
                <a:gd name="connsiteX6" fmla="*/ 3010485 w 5275384"/>
                <a:gd name="connsiteY6" fmla="*/ 177935 h 970671"/>
                <a:gd name="connsiteX7" fmla="*/ 3263704 w 5275384"/>
                <a:gd name="connsiteY7" fmla="*/ 70339 h 970671"/>
                <a:gd name="connsiteX8" fmla="*/ 3404381 w 5275384"/>
                <a:gd name="connsiteY8" fmla="*/ 38028 h 970671"/>
                <a:gd name="connsiteX9" fmla="*/ 3559126 w 5275384"/>
                <a:gd name="connsiteY9" fmla="*/ 28135 h 970671"/>
                <a:gd name="connsiteX10" fmla="*/ 5275384 w 5275384"/>
                <a:gd name="connsiteY10" fmla="*/ 0 h 9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384" h="970671">
                  <a:moveTo>
                    <a:pt x="0" y="970671"/>
                  </a:moveTo>
                  <a:lnTo>
                    <a:pt x="1969477" y="956603"/>
                  </a:lnTo>
                  <a:cubicBezTo>
                    <a:pt x="2356338" y="951914"/>
                    <a:pt x="2218006" y="963508"/>
                    <a:pt x="2321169" y="942535"/>
                  </a:cubicBezTo>
                  <a:cubicBezTo>
                    <a:pt x="2424332" y="921562"/>
                    <a:pt x="2515772" y="883867"/>
                    <a:pt x="2588455" y="830765"/>
                  </a:cubicBezTo>
                  <a:cubicBezTo>
                    <a:pt x="2661138" y="777663"/>
                    <a:pt x="2710375" y="695912"/>
                    <a:pt x="2757267" y="623925"/>
                  </a:cubicBezTo>
                  <a:cubicBezTo>
                    <a:pt x="2804160" y="551938"/>
                    <a:pt x="2827607" y="473174"/>
                    <a:pt x="2869810" y="398842"/>
                  </a:cubicBezTo>
                  <a:cubicBezTo>
                    <a:pt x="2912013" y="324510"/>
                    <a:pt x="2944836" y="232686"/>
                    <a:pt x="3010485" y="177935"/>
                  </a:cubicBezTo>
                  <a:cubicBezTo>
                    <a:pt x="3076134" y="123185"/>
                    <a:pt x="3198055" y="93657"/>
                    <a:pt x="3263704" y="70339"/>
                  </a:cubicBezTo>
                  <a:cubicBezTo>
                    <a:pt x="3329353" y="47021"/>
                    <a:pt x="3355144" y="45062"/>
                    <a:pt x="3404381" y="38028"/>
                  </a:cubicBezTo>
                  <a:cubicBezTo>
                    <a:pt x="3453618" y="30994"/>
                    <a:pt x="3247292" y="34473"/>
                    <a:pt x="3559126" y="28135"/>
                  </a:cubicBezTo>
                  <a:lnTo>
                    <a:pt x="5275384"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E605D0E-A1D5-44C6-AB98-3BF1E9E4B506}"/>
                </a:ext>
              </a:extLst>
            </p:cNvPr>
            <p:cNvSpPr txBox="1"/>
            <p:nvPr/>
          </p:nvSpPr>
          <p:spPr>
            <a:xfrm>
              <a:off x="3095257" y="5008518"/>
              <a:ext cx="819496" cy="355542"/>
            </a:xfrm>
            <a:prstGeom prst="rect">
              <a:avLst/>
            </a:prstGeom>
            <a:noFill/>
          </p:spPr>
          <p:txBody>
            <a:bodyPr wrap="square" rtlCol="0">
              <a:spAutoFit/>
            </a:bodyPr>
            <a:lstStyle/>
            <a:p>
              <a:r>
                <a:rPr lang="en-US" sz="2000" dirty="0"/>
                <a:t>p</a:t>
              </a:r>
              <a:r>
                <a:rPr lang="en-US" sz="2000" baseline="-25000" dirty="0"/>
                <a:t>1</a:t>
              </a:r>
              <a:r>
                <a:rPr lang="en-US" sz="2000" dirty="0"/>
                <a:t>A</a:t>
              </a:r>
              <a:r>
                <a:rPr lang="en-US" sz="2000" baseline="-25000" dirty="0"/>
                <a:t>1</a:t>
              </a:r>
            </a:p>
          </p:txBody>
        </p:sp>
        <p:cxnSp>
          <p:nvCxnSpPr>
            <p:cNvPr id="33" name="Straight Arrow Connector 32">
              <a:extLst>
                <a:ext uri="{FF2B5EF4-FFF2-40B4-BE49-F238E27FC236}">
                  <a16:creationId xmlns:a16="http://schemas.microsoft.com/office/drawing/2014/main" id="{9E7E59E4-9595-4419-9D63-4633925ED98C}"/>
                </a:ext>
              </a:extLst>
            </p:cNvPr>
            <p:cNvCxnSpPr/>
            <p:nvPr/>
          </p:nvCxnSpPr>
          <p:spPr>
            <a:xfrm>
              <a:off x="3682289" y="5205046"/>
              <a:ext cx="6131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6CB6BFF-AEE5-4F10-B301-40B3FAAEEAC4}"/>
                </a:ext>
              </a:extLst>
            </p:cNvPr>
            <p:cNvSpPr txBox="1"/>
            <p:nvPr/>
          </p:nvSpPr>
          <p:spPr>
            <a:xfrm>
              <a:off x="8829942" y="4230106"/>
              <a:ext cx="726828" cy="355542"/>
            </a:xfrm>
            <a:prstGeom prst="rect">
              <a:avLst/>
            </a:prstGeom>
            <a:noFill/>
          </p:spPr>
          <p:txBody>
            <a:bodyPr wrap="square" rtlCol="0">
              <a:spAutoFit/>
            </a:bodyPr>
            <a:lstStyle/>
            <a:p>
              <a:r>
                <a:rPr lang="en-US" sz="2000" dirty="0"/>
                <a:t>p</a:t>
              </a:r>
              <a:r>
                <a:rPr lang="en-US" sz="2000" baseline="-25000" dirty="0"/>
                <a:t>2</a:t>
              </a:r>
              <a:r>
                <a:rPr lang="en-US" sz="2000" dirty="0"/>
                <a:t>A</a:t>
              </a:r>
              <a:r>
                <a:rPr lang="en-US" sz="2000" baseline="-25000" dirty="0"/>
                <a:t>2</a:t>
              </a:r>
            </a:p>
          </p:txBody>
        </p:sp>
        <p:cxnSp>
          <p:nvCxnSpPr>
            <p:cNvPr id="35" name="Straight Arrow Connector 34">
              <a:extLst>
                <a:ext uri="{FF2B5EF4-FFF2-40B4-BE49-F238E27FC236}">
                  <a16:creationId xmlns:a16="http://schemas.microsoft.com/office/drawing/2014/main" id="{D8310E99-1BB7-4D9F-9E00-6199CA8C3E4F}"/>
                </a:ext>
              </a:extLst>
            </p:cNvPr>
            <p:cNvCxnSpPr>
              <a:cxnSpLocks/>
            </p:cNvCxnSpPr>
            <p:nvPr/>
          </p:nvCxnSpPr>
          <p:spPr>
            <a:xfrm flipH="1">
              <a:off x="8136225" y="4430703"/>
              <a:ext cx="62777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3FE836-AA35-4D12-8B69-1E70534261AC}"/>
                </a:ext>
              </a:extLst>
            </p:cNvPr>
            <p:cNvCxnSpPr>
              <a:cxnSpLocks/>
            </p:cNvCxnSpPr>
            <p:nvPr/>
          </p:nvCxnSpPr>
          <p:spPr>
            <a:xfrm flipV="1">
              <a:off x="3146753" y="5732150"/>
              <a:ext cx="4344416" cy="9504"/>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1E02C15-DA7B-4712-A186-B6EB60C06341}"/>
                </a:ext>
              </a:extLst>
            </p:cNvPr>
            <p:cNvSpPr txBox="1"/>
            <p:nvPr/>
          </p:nvSpPr>
          <p:spPr>
            <a:xfrm>
              <a:off x="4606868" y="5358799"/>
              <a:ext cx="505852" cy="355542"/>
            </a:xfrm>
            <a:prstGeom prst="rect">
              <a:avLst/>
            </a:prstGeom>
            <a:noFill/>
          </p:spPr>
          <p:txBody>
            <a:bodyPr wrap="square" rtlCol="0">
              <a:spAutoFit/>
            </a:bodyPr>
            <a:lstStyle/>
            <a:p>
              <a:r>
                <a:rPr lang="en-US" sz="2000" dirty="0"/>
                <a:t>h</a:t>
              </a:r>
              <a:r>
                <a:rPr lang="en-US" sz="2000" baseline="-25000" dirty="0"/>
                <a:t>1</a:t>
              </a:r>
            </a:p>
          </p:txBody>
        </p:sp>
        <p:sp>
          <p:nvSpPr>
            <p:cNvPr id="41" name="TextBox 40">
              <a:extLst>
                <a:ext uri="{FF2B5EF4-FFF2-40B4-BE49-F238E27FC236}">
                  <a16:creationId xmlns:a16="http://schemas.microsoft.com/office/drawing/2014/main" id="{8E1244DD-66CC-4536-9C68-5B9D804048A4}"/>
                </a:ext>
              </a:extLst>
            </p:cNvPr>
            <p:cNvSpPr txBox="1"/>
            <p:nvPr/>
          </p:nvSpPr>
          <p:spPr>
            <a:xfrm>
              <a:off x="7008913" y="5081786"/>
              <a:ext cx="505852" cy="355542"/>
            </a:xfrm>
            <a:prstGeom prst="rect">
              <a:avLst/>
            </a:prstGeom>
            <a:noFill/>
          </p:spPr>
          <p:txBody>
            <a:bodyPr wrap="square" rtlCol="0">
              <a:spAutoFit/>
            </a:bodyPr>
            <a:lstStyle/>
            <a:p>
              <a:r>
                <a:rPr lang="en-US" sz="2000" dirty="0"/>
                <a:t>h</a:t>
              </a:r>
              <a:r>
                <a:rPr lang="en-US" sz="2000" baseline="-25000" dirty="0"/>
                <a:t>2</a:t>
              </a:r>
            </a:p>
          </p:txBody>
        </p:sp>
        <p:cxnSp>
          <p:nvCxnSpPr>
            <p:cNvPr id="42" name="Straight Arrow Connector 41">
              <a:extLst>
                <a:ext uri="{FF2B5EF4-FFF2-40B4-BE49-F238E27FC236}">
                  <a16:creationId xmlns:a16="http://schemas.microsoft.com/office/drawing/2014/main" id="{F611B1C2-24E1-47BD-8BF2-2C9166BF35CB}"/>
                </a:ext>
              </a:extLst>
            </p:cNvPr>
            <p:cNvCxnSpPr>
              <a:cxnSpLocks/>
            </p:cNvCxnSpPr>
            <p:nvPr/>
          </p:nvCxnSpPr>
          <p:spPr>
            <a:xfrm>
              <a:off x="4531015" y="5205866"/>
              <a:ext cx="0" cy="535787"/>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11A9B4-C9AB-4764-8794-D9A7596AE07F}"/>
                </a:ext>
              </a:extLst>
            </p:cNvPr>
            <p:cNvCxnSpPr>
              <a:cxnSpLocks/>
            </p:cNvCxnSpPr>
            <p:nvPr/>
          </p:nvCxnSpPr>
          <p:spPr>
            <a:xfrm>
              <a:off x="7396637" y="4488540"/>
              <a:ext cx="0" cy="1223671"/>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F7F3F4B-9869-4606-803E-940ABCE73C6F}"/>
                </a:ext>
              </a:extLst>
            </p:cNvPr>
            <p:cNvCxnSpPr>
              <a:cxnSpLocks/>
            </p:cNvCxnSpPr>
            <p:nvPr/>
          </p:nvCxnSpPr>
          <p:spPr>
            <a:xfrm>
              <a:off x="3431796" y="5474487"/>
              <a:ext cx="7567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186894A-639C-4796-B65A-BDEBFF94443F}"/>
                </a:ext>
              </a:extLst>
            </p:cNvPr>
            <p:cNvSpPr txBox="1"/>
            <p:nvPr/>
          </p:nvSpPr>
          <p:spPr>
            <a:xfrm>
              <a:off x="3599056" y="5413842"/>
              <a:ext cx="505852" cy="355542"/>
            </a:xfrm>
            <a:prstGeom prst="rect">
              <a:avLst/>
            </a:prstGeom>
            <a:noFill/>
          </p:spPr>
          <p:txBody>
            <a:bodyPr wrap="square" rtlCol="0">
              <a:spAutoFit/>
            </a:bodyPr>
            <a:lstStyle/>
            <a:p>
              <a:r>
                <a:rPr lang="en-US" sz="2000" dirty="0"/>
                <a:t>v</a:t>
              </a:r>
              <a:r>
                <a:rPr lang="en-US" sz="2000" baseline="-25000" dirty="0"/>
                <a:t>1</a:t>
              </a:r>
            </a:p>
          </p:txBody>
        </p:sp>
        <p:cxnSp>
          <p:nvCxnSpPr>
            <p:cNvPr id="50" name="Straight Arrow Connector 49">
              <a:extLst>
                <a:ext uri="{FF2B5EF4-FFF2-40B4-BE49-F238E27FC236}">
                  <a16:creationId xmlns:a16="http://schemas.microsoft.com/office/drawing/2014/main" id="{C1C90648-8E08-432A-813D-A55579FEF210}"/>
                </a:ext>
              </a:extLst>
            </p:cNvPr>
            <p:cNvCxnSpPr>
              <a:cxnSpLocks/>
            </p:cNvCxnSpPr>
            <p:nvPr/>
          </p:nvCxnSpPr>
          <p:spPr>
            <a:xfrm>
              <a:off x="7749887" y="4870737"/>
              <a:ext cx="42725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12C33A4-820D-4712-ACED-F5C915727C6D}"/>
                </a:ext>
              </a:extLst>
            </p:cNvPr>
            <p:cNvSpPr txBox="1"/>
            <p:nvPr/>
          </p:nvSpPr>
          <p:spPr>
            <a:xfrm>
              <a:off x="7749887" y="4871862"/>
              <a:ext cx="505852" cy="355542"/>
            </a:xfrm>
            <a:prstGeom prst="rect">
              <a:avLst/>
            </a:prstGeom>
            <a:noFill/>
          </p:spPr>
          <p:txBody>
            <a:bodyPr wrap="square" rtlCol="0">
              <a:spAutoFit/>
            </a:bodyPr>
            <a:lstStyle/>
            <a:p>
              <a:r>
                <a:rPr lang="en-US" sz="2000" dirty="0"/>
                <a:t>v</a:t>
              </a:r>
              <a:r>
                <a:rPr lang="en-US" sz="2000" baseline="-25000" dirty="0"/>
                <a:t>2</a:t>
              </a:r>
            </a:p>
          </p:txBody>
        </p:sp>
        <p:cxnSp>
          <p:nvCxnSpPr>
            <p:cNvPr id="57" name="Straight Connector 56">
              <a:extLst>
                <a:ext uri="{FF2B5EF4-FFF2-40B4-BE49-F238E27FC236}">
                  <a16:creationId xmlns:a16="http://schemas.microsoft.com/office/drawing/2014/main" id="{60749546-03B4-4256-89A1-5B76168A32C1}"/>
                </a:ext>
              </a:extLst>
            </p:cNvPr>
            <p:cNvCxnSpPr>
              <a:cxnSpLocks/>
            </p:cNvCxnSpPr>
            <p:nvPr/>
          </p:nvCxnSpPr>
          <p:spPr>
            <a:xfrm flipV="1">
              <a:off x="3888940" y="5186288"/>
              <a:ext cx="2873826" cy="82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8D03914-263F-49F9-9A70-51B2AB0B15A7}"/>
                </a:ext>
              </a:extLst>
            </p:cNvPr>
            <p:cNvCxnSpPr>
              <a:cxnSpLocks/>
            </p:cNvCxnSpPr>
            <p:nvPr/>
          </p:nvCxnSpPr>
          <p:spPr>
            <a:xfrm flipV="1">
              <a:off x="4695906" y="4449678"/>
              <a:ext cx="3317112" cy="199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CB9E281-9E10-4199-A03A-907A6C64DB65}"/>
                </a:ext>
              </a:extLst>
            </p:cNvPr>
            <p:cNvSpPr txBox="1"/>
            <p:nvPr/>
          </p:nvSpPr>
          <p:spPr>
            <a:xfrm>
              <a:off x="4695906" y="4536168"/>
              <a:ext cx="1045286" cy="374949"/>
            </a:xfrm>
            <a:prstGeom prst="rect">
              <a:avLst/>
            </a:prstGeom>
            <a:noFill/>
          </p:spPr>
          <p:txBody>
            <a:bodyPr wrap="square" rtlCol="0">
              <a:spAutoFit/>
            </a:bodyPr>
            <a:lstStyle/>
            <a:p>
              <a:r>
                <a:rPr lang="en-US" sz="2000" dirty="0"/>
                <a:t>h</a:t>
              </a:r>
              <a:r>
                <a:rPr lang="en-US" sz="2000" baseline="-25000" dirty="0"/>
                <a:t>2</a:t>
              </a:r>
              <a:r>
                <a:rPr lang="en-US" sz="2000" dirty="0"/>
                <a:t> – h</a:t>
              </a:r>
              <a:r>
                <a:rPr lang="en-US" sz="2000" baseline="-25000" dirty="0"/>
                <a:t>1</a:t>
              </a:r>
            </a:p>
          </p:txBody>
        </p:sp>
        <p:cxnSp>
          <p:nvCxnSpPr>
            <p:cNvPr id="80" name="Straight Arrow Connector 79">
              <a:extLst>
                <a:ext uri="{FF2B5EF4-FFF2-40B4-BE49-F238E27FC236}">
                  <a16:creationId xmlns:a16="http://schemas.microsoft.com/office/drawing/2014/main" id="{2976CD08-6032-47F5-9F53-FB5C3984F1C5}"/>
                </a:ext>
              </a:extLst>
            </p:cNvPr>
            <p:cNvCxnSpPr>
              <a:cxnSpLocks/>
            </p:cNvCxnSpPr>
            <p:nvPr/>
          </p:nvCxnSpPr>
          <p:spPr>
            <a:xfrm>
              <a:off x="5585325" y="4469594"/>
              <a:ext cx="0" cy="735452"/>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832D0C85-511D-4A93-B44A-94C93BCD4615}"/>
              </a:ext>
            </a:extLst>
          </p:cNvPr>
          <p:cNvSpPr txBox="1"/>
          <p:nvPr/>
        </p:nvSpPr>
        <p:spPr>
          <a:xfrm>
            <a:off x="1200443" y="168004"/>
            <a:ext cx="9791113" cy="584775"/>
          </a:xfrm>
          <a:prstGeom prst="rect">
            <a:avLst/>
          </a:prstGeom>
          <a:noFill/>
        </p:spPr>
        <p:txBody>
          <a:bodyPr wrap="square" rtlCol="0">
            <a:spAutoFit/>
          </a:bodyPr>
          <a:lstStyle/>
          <a:p>
            <a:pPr algn="ctr"/>
            <a:r>
              <a:rPr lang="en-US" sz="3200" dirty="0">
                <a:solidFill>
                  <a:srgbClr val="FF0000"/>
                </a:solidFill>
              </a:rPr>
              <a:t>Bernoulli’s Equation</a:t>
            </a:r>
          </a:p>
        </p:txBody>
      </p:sp>
      <p:sp>
        <p:nvSpPr>
          <p:cNvPr id="2" name="Slide Number Placeholder 1">
            <a:extLst>
              <a:ext uri="{FF2B5EF4-FFF2-40B4-BE49-F238E27FC236}">
                <a16:creationId xmlns:a16="http://schemas.microsoft.com/office/drawing/2014/main" id="{169AECCE-D719-45BC-8812-F14820266A8B}"/>
              </a:ext>
            </a:extLst>
          </p:cNvPr>
          <p:cNvSpPr>
            <a:spLocks noGrp="1"/>
          </p:cNvSpPr>
          <p:nvPr>
            <p:ph type="sldNum" sz="quarter" idx="12"/>
          </p:nvPr>
        </p:nvSpPr>
        <p:spPr/>
        <p:txBody>
          <a:bodyPr/>
          <a:lstStyle/>
          <a:p>
            <a:fld id="{70F590C6-BFDA-46BA-8593-EB8341455ED1}" type="slidenum">
              <a:rPr lang="en-US" smtClean="0"/>
              <a:t>44</a:t>
            </a:fld>
            <a:endParaRPr lang="en-US"/>
          </a:p>
        </p:txBody>
      </p:sp>
      <p:sp>
        <p:nvSpPr>
          <p:cNvPr id="62" name="TextBox 61">
            <a:extLst>
              <a:ext uri="{FF2B5EF4-FFF2-40B4-BE49-F238E27FC236}">
                <a16:creationId xmlns:a16="http://schemas.microsoft.com/office/drawing/2014/main" id="{0FAB1CA3-C965-46A3-91E1-6DD3628112D7}"/>
              </a:ext>
            </a:extLst>
          </p:cNvPr>
          <p:cNvSpPr txBox="1"/>
          <p:nvPr/>
        </p:nvSpPr>
        <p:spPr>
          <a:xfrm>
            <a:off x="7253626" y="3040200"/>
            <a:ext cx="3739891" cy="1323439"/>
          </a:xfrm>
          <a:prstGeom prst="rect">
            <a:avLst/>
          </a:prstGeom>
          <a:noFill/>
        </p:spPr>
        <p:txBody>
          <a:bodyPr wrap="square" rtlCol="0">
            <a:spAutoFit/>
          </a:bodyPr>
          <a:lstStyle/>
          <a:p>
            <a:r>
              <a:rPr lang="en-US" sz="2000" dirty="0"/>
              <a:t>Once again, work is done to lift the fluid.  Since gravity is acting against the motion of the fluid, this gravitational work is </a:t>
            </a:r>
            <a:r>
              <a:rPr lang="en-US" sz="2000" u="sng" dirty="0"/>
              <a:t>negative</a:t>
            </a:r>
            <a:r>
              <a:rPr lang="en-US" sz="2000" dirty="0"/>
              <a:t>.  </a:t>
            </a:r>
          </a:p>
        </p:txBody>
      </p:sp>
      <p:grpSp>
        <p:nvGrpSpPr>
          <p:cNvPr id="5" name="Group 4">
            <a:extLst>
              <a:ext uri="{FF2B5EF4-FFF2-40B4-BE49-F238E27FC236}">
                <a16:creationId xmlns:a16="http://schemas.microsoft.com/office/drawing/2014/main" id="{DD3526BD-CD3E-49CB-970E-5FC0ACB9B7E4}"/>
              </a:ext>
            </a:extLst>
          </p:cNvPr>
          <p:cNvGrpSpPr/>
          <p:nvPr/>
        </p:nvGrpSpPr>
        <p:grpSpPr>
          <a:xfrm>
            <a:off x="1145555" y="4788757"/>
            <a:ext cx="9864865" cy="1085466"/>
            <a:chOff x="1145555" y="4866247"/>
            <a:chExt cx="9864865" cy="1085466"/>
          </a:xfrm>
        </p:grpSpPr>
        <p:sp>
          <p:nvSpPr>
            <p:cNvPr id="65" name="TextBox 64">
              <a:extLst>
                <a:ext uri="{FF2B5EF4-FFF2-40B4-BE49-F238E27FC236}">
                  <a16:creationId xmlns:a16="http://schemas.microsoft.com/office/drawing/2014/main" id="{ADAC66B3-62DB-4177-8EB5-02BF56925843}"/>
                </a:ext>
              </a:extLst>
            </p:cNvPr>
            <p:cNvSpPr txBox="1"/>
            <p:nvPr/>
          </p:nvSpPr>
          <p:spPr>
            <a:xfrm>
              <a:off x="1176608" y="5490048"/>
              <a:ext cx="9833812" cy="461665"/>
            </a:xfrm>
            <a:prstGeom prst="rect">
              <a:avLst/>
            </a:prstGeom>
            <a:noFill/>
          </p:spPr>
          <p:txBody>
            <a:bodyPr wrap="square" rtlCol="0">
              <a:spAutoFit/>
            </a:bodyPr>
            <a:lstStyle/>
            <a:p>
              <a:r>
                <a:rPr lang="en-US" sz="2400" dirty="0"/>
                <a:t>Work</a:t>
              </a:r>
              <a:r>
                <a:rPr lang="en-US" sz="2400" baseline="-25000" dirty="0"/>
                <a:t>System</a:t>
              </a:r>
              <a:r>
                <a:rPr lang="en-US" sz="2400" dirty="0"/>
                <a:t>  =  (Press Force x </a:t>
              </a:r>
              <a:r>
                <a:rPr lang="en-US" sz="2400" dirty="0" err="1"/>
                <a:t>Dist</a:t>
              </a:r>
              <a:r>
                <a:rPr lang="en-US" sz="2400" dirty="0"/>
                <a:t>)</a:t>
              </a:r>
              <a:r>
                <a:rPr lang="en-US" sz="2400" baseline="-25000" dirty="0"/>
                <a:t>Left</a:t>
              </a:r>
              <a:r>
                <a:rPr lang="en-US" sz="2400" dirty="0"/>
                <a:t>  -  (Press Force x </a:t>
              </a:r>
              <a:r>
                <a:rPr lang="en-US" sz="2400" dirty="0" err="1"/>
                <a:t>Dist</a:t>
              </a:r>
              <a:r>
                <a:rPr lang="en-US" sz="2400" dirty="0"/>
                <a:t>)</a:t>
              </a:r>
              <a:r>
                <a:rPr lang="en-US" sz="2400" baseline="-25000" dirty="0"/>
                <a:t>Right</a:t>
              </a:r>
              <a:r>
                <a:rPr lang="en-US" sz="2400" dirty="0"/>
                <a:t>  -  Work</a:t>
              </a:r>
              <a:r>
                <a:rPr lang="en-US" sz="2400" baseline="-25000" dirty="0"/>
                <a:t>Lifting Fluid</a:t>
              </a:r>
            </a:p>
          </p:txBody>
        </p:sp>
        <p:sp>
          <p:nvSpPr>
            <p:cNvPr id="15" name="TextBox 14">
              <a:extLst>
                <a:ext uri="{FF2B5EF4-FFF2-40B4-BE49-F238E27FC236}">
                  <a16:creationId xmlns:a16="http://schemas.microsoft.com/office/drawing/2014/main" id="{0481D019-E36E-4BBF-8605-47AD0BD89398}"/>
                </a:ext>
              </a:extLst>
            </p:cNvPr>
            <p:cNvSpPr txBox="1"/>
            <p:nvPr/>
          </p:nvSpPr>
          <p:spPr>
            <a:xfrm>
              <a:off x="1145555" y="4866247"/>
              <a:ext cx="6844894" cy="461665"/>
            </a:xfrm>
            <a:prstGeom prst="rect">
              <a:avLst/>
            </a:prstGeom>
            <a:noFill/>
          </p:spPr>
          <p:txBody>
            <a:bodyPr wrap="square" rtlCol="0">
              <a:spAutoFit/>
            </a:bodyPr>
            <a:lstStyle/>
            <a:p>
              <a:r>
                <a:rPr lang="en-US" sz="2400" dirty="0"/>
                <a:t>The total work performed on the fluid is as follows:</a:t>
              </a:r>
            </a:p>
          </p:txBody>
        </p:sp>
      </p:grpSp>
      <p:grpSp>
        <p:nvGrpSpPr>
          <p:cNvPr id="4" name="Group 3">
            <a:extLst>
              <a:ext uri="{FF2B5EF4-FFF2-40B4-BE49-F238E27FC236}">
                <a16:creationId xmlns:a16="http://schemas.microsoft.com/office/drawing/2014/main" id="{3AB10ED3-B3F4-40E5-BB58-4788E4E8F855}"/>
              </a:ext>
            </a:extLst>
          </p:cNvPr>
          <p:cNvGrpSpPr/>
          <p:nvPr/>
        </p:nvGrpSpPr>
        <p:grpSpPr>
          <a:xfrm>
            <a:off x="2274668" y="1235300"/>
            <a:ext cx="9059320" cy="2385684"/>
            <a:chOff x="2274668" y="1235300"/>
            <a:chExt cx="9059320" cy="2385684"/>
          </a:xfrm>
        </p:grpSpPr>
        <p:sp>
          <p:nvSpPr>
            <p:cNvPr id="9" name="TextBox 8">
              <a:extLst>
                <a:ext uri="{FF2B5EF4-FFF2-40B4-BE49-F238E27FC236}">
                  <a16:creationId xmlns:a16="http://schemas.microsoft.com/office/drawing/2014/main" id="{CFDB36FC-012D-4673-BF76-31FB37BA4164}"/>
                </a:ext>
              </a:extLst>
            </p:cNvPr>
            <p:cNvSpPr txBox="1"/>
            <p:nvPr/>
          </p:nvSpPr>
          <p:spPr>
            <a:xfrm>
              <a:off x="7270529" y="1235300"/>
              <a:ext cx="4063459" cy="1323439"/>
            </a:xfrm>
            <a:prstGeom prst="rect">
              <a:avLst/>
            </a:prstGeom>
            <a:noFill/>
          </p:spPr>
          <p:txBody>
            <a:bodyPr wrap="square" rtlCol="0">
              <a:spAutoFit/>
            </a:bodyPr>
            <a:lstStyle/>
            <a:p>
              <a:r>
                <a:rPr lang="en-US" sz="2000" dirty="0"/>
                <a:t>The right-hand side of the tube is at a higher elevation than the left.  This means the fluid must be lifted.  In the diagram, the distance is (h</a:t>
              </a:r>
              <a:r>
                <a:rPr lang="en-US" sz="2000" baseline="-25000" dirty="0"/>
                <a:t>2</a:t>
              </a:r>
              <a:r>
                <a:rPr lang="en-US" sz="2000" dirty="0"/>
                <a:t>-h</a:t>
              </a:r>
              <a:r>
                <a:rPr lang="en-US" sz="2000" baseline="-25000" dirty="0"/>
                <a:t>1</a:t>
              </a:r>
              <a:r>
                <a:rPr lang="en-US" sz="2000" dirty="0"/>
                <a:t>). </a:t>
              </a:r>
            </a:p>
          </p:txBody>
        </p:sp>
        <p:sp>
          <p:nvSpPr>
            <p:cNvPr id="31" name="Oval 30">
              <a:extLst>
                <a:ext uri="{FF2B5EF4-FFF2-40B4-BE49-F238E27FC236}">
                  <a16:creationId xmlns:a16="http://schemas.microsoft.com/office/drawing/2014/main" id="{1164D8AE-20BD-4AD6-BFB5-75C19BF80C0E}"/>
                </a:ext>
              </a:extLst>
            </p:cNvPr>
            <p:cNvSpPr/>
            <p:nvPr/>
          </p:nvSpPr>
          <p:spPr>
            <a:xfrm>
              <a:off x="2274668" y="2638678"/>
              <a:ext cx="1362149" cy="9823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06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34C6D582-2F89-469C-AE96-B7E0BAE30E68}"/>
              </a:ext>
            </a:extLst>
          </p:cNvPr>
          <p:cNvSpPr txBox="1"/>
          <p:nvPr/>
        </p:nvSpPr>
        <p:spPr>
          <a:xfrm>
            <a:off x="3028163" y="2112697"/>
            <a:ext cx="6178371" cy="461665"/>
          </a:xfrm>
          <a:prstGeom prst="rect">
            <a:avLst/>
          </a:prstGeom>
          <a:noFill/>
        </p:spPr>
        <p:txBody>
          <a:bodyPr wrap="square" rtlCol="0">
            <a:spAutoFit/>
          </a:bodyPr>
          <a:lstStyle/>
          <a:p>
            <a:r>
              <a:rPr lang="en-US" sz="2400" dirty="0"/>
              <a:t>Work</a:t>
            </a:r>
            <a:r>
              <a:rPr lang="en-US" sz="2400" baseline="-25000" dirty="0"/>
              <a:t>System</a:t>
            </a:r>
            <a:r>
              <a:rPr lang="en-US" sz="2400" dirty="0"/>
              <a:t>  =  p</a:t>
            </a:r>
            <a:r>
              <a:rPr lang="en-US" sz="2400" baseline="-25000" dirty="0"/>
              <a:t>1</a:t>
            </a:r>
            <a:r>
              <a:rPr lang="en-US" sz="2400" dirty="0"/>
              <a:t>A</a:t>
            </a:r>
            <a:r>
              <a:rPr lang="en-US" sz="2400" baseline="-25000" dirty="0"/>
              <a:t>1</a:t>
            </a:r>
            <a:r>
              <a:rPr lang="en-US" sz="2400" dirty="0"/>
              <a:t>x</a:t>
            </a:r>
            <a:r>
              <a:rPr lang="en-US" sz="2400" baseline="-25000" dirty="0"/>
              <a:t>1</a:t>
            </a:r>
            <a:r>
              <a:rPr lang="en-US" sz="2400" dirty="0"/>
              <a:t>  -  p</a:t>
            </a:r>
            <a:r>
              <a:rPr lang="en-US" sz="2400" baseline="-25000" dirty="0"/>
              <a:t>2</a:t>
            </a:r>
            <a:r>
              <a:rPr lang="en-US" sz="2400" dirty="0"/>
              <a:t>A</a:t>
            </a:r>
            <a:r>
              <a:rPr lang="en-US" sz="2400" baseline="-25000" dirty="0"/>
              <a:t>2</a:t>
            </a:r>
            <a:r>
              <a:rPr lang="en-US" sz="2400" dirty="0"/>
              <a:t>x</a:t>
            </a:r>
            <a:r>
              <a:rPr lang="en-US" sz="2400" baseline="-25000" dirty="0"/>
              <a:t>2</a:t>
            </a:r>
            <a:r>
              <a:rPr lang="en-US" sz="2400" dirty="0"/>
              <a:t>  -  mg (h</a:t>
            </a:r>
            <a:r>
              <a:rPr lang="en-US" sz="2400" baseline="-25000" dirty="0"/>
              <a:t>2</a:t>
            </a:r>
            <a:r>
              <a:rPr lang="en-US" sz="2400" dirty="0"/>
              <a:t> - h</a:t>
            </a:r>
            <a:r>
              <a:rPr lang="en-US" sz="2400" baseline="-25000" dirty="0"/>
              <a:t>1</a:t>
            </a:r>
            <a:r>
              <a:rPr lang="en-US" sz="2400" dirty="0"/>
              <a:t>)</a:t>
            </a:r>
          </a:p>
        </p:txBody>
      </p:sp>
      <p:sp>
        <p:nvSpPr>
          <p:cNvPr id="69" name="TextBox 68">
            <a:extLst>
              <a:ext uri="{FF2B5EF4-FFF2-40B4-BE49-F238E27FC236}">
                <a16:creationId xmlns:a16="http://schemas.microsoft.com/office/drawing/2014/main" id="{14081663-FFC8-4A92-88AA-0F4B993B4887}"/>
              </a:ext>
            </a:extLst>
          </p:cNvPr>
          <p:cNvSpPr txBox="1"/>
          <p:nvPr/>
        </p:nvSpPr>
        <p:spPr>
          <a:xfrm>
            <a:off x="1200443" y="1317322"/>
            <a:ext cx="9833812" cy="461665"/>
          </a:xfrm>
          <a:prstGeom prst="rect">
            <a:avLst/>
          </a:prstGeom>
          <a:noFill/>
        </p:spPr>
        <p:txBody>
          <a:bodyPr wrap="square" rtlCol="0">
            <a:spAutoFit/>
          </a:bodyPr>
          <a:lstStyle/>
          <a:p>
            <a:r>
              <a:rPr lang="en-US" sz="2400" dirty="0"/>
              <a:t>Work</a:t>
            </a:r>
            <a:r>
              <a:rPr lang="en-US" sz="2400" baseline="-25000" dirty="0"/>
              <a:t>System</a:t>
            </a:r>
            <a:r>
              <a:rPr lang="en-US" sz="2400" dirty="0"/>
              <a:t>  =  (Press Force x </a:t>
            </a:r>
            <a:r>
              <a:rPr lang="en-US" sz="2400" dirty="0" err="1"/>
              <a:t>Dist</a:t>
            </a:r>
            <a:r>
              <a:rPr lang="en-US" sz="2400" dirty="0"/>
              <a:t>)</a:t>
            </a:r>
            <a:r>
              <a:rPr lang="en-US" sz="2400" baseline="-25000" dirty="0"/>
              <a:t>Left</a:t>
            </a:r>
            <a:r>
              <a:rPr lang="en-US" sz="2400" dirty="0"/>
              <a:t>  -  (Press Force x </a:t>
            </a:r>
            <a:r>
              <a:rPr lang="en-US" sz="2400" dirty="0" err="1"/>
              <a:t>Dist</a:t>
            </a:r>
            <a:r>
              <a:rPr lang="en-US" sz="2400" dirty="0"/>
              <a:t>)</a:t>
            </a:r>
            <a:r>
              <a:rPr lang="en-US" sz="2400" baseline="-25000" dirty="0"/>
              <a:t>Right</a:t>
            </a:r>
            <a:r>
              <a:rPr lang="en-US" sz="2400" dirty="0"/>
              <a:t>  -  Work</a:t>
            </a:r>
            <a:r>
              <a:rPr lang="en-US" sz="2400" baseline="-25000" dirty="0"/>
              <a:t>Lifting Fluid</a:t>
            </a:r>
          </a:p>
        </p:txBody>
      </p:sp>
      <p:sp>
        <p:nvSpPr>
          <p:cNvPr id="61" name="TextBox 60">
            <a:extLst>
              <a:ext uri="{FF2B5EF4-FFF2-40B4-BE49-F238E27FC236}">
                <a16:creationId xmlns:a16="http://schemas.microsoft.com/office/drawing/2014/main" id="{832D0C85-511D-4A93-B44A-94C93BCD4615}"/>
              </a:ext>
            </a:extLst>
          </p:cNvPr>
          <p:cNvSpPr txBox="1"/>
          <p:nvPr/>
        </p:nvSpPr>
        <p:spPr>
          <a:xfrm>
            <a:off x="1200443" y="168004"/>
            <a:ext cx="9791113" cy="584775"/>
          </a:xfrm>
          <a:prstGeom prst="rect">
            <a:avLst/>
          </a:prstGeom>
          <a:noFill/>
        </p:spPr>
        <p:txBody>
          <a:bodyPr wrap="square" rtlCol="0">
            <a:spAutoFit/>
          </a:bodyPr>
          <a:lstStyle/>
          <a:p>
            <a:pPr algn="ctr"/>
            <a:r>
              <a:rPr lang="en-US" sz="3200" dirty="0">
                <a:solidFill>
                  <a:srgbClr val="FF0000"/>
                </a:solidFill>
              </a:rPr>
              <a:t>Bernoulli’s Equation</a:t>
            </a:r>
          </a:p>
        </p:txBody>
      </p:sp>
      <p:sp>
        <p:nvSpPr>
          <p:cNvPr id="2" name="Slide Number Placeholder 1">
            <a:extLst>
              <a:ext uri="{FF2B5EF4-FFF2-40B4-BE49-F238E27FC236}">
                <a16:creationId xmlns:a16="http://schemas.microsoft.com/office/drawing/2014/main" id="{169AECCE-D719-45BC-8812-F14820266A8B}"/>
              </a:ext>
            </a:extLst>
          </p:cNvPr>
          <p:cNvSpPr>
            <a:spLocks noGrp="1"/>
          </p:cNvSpPr>
          <p:nvPr>
            <p:ph type="sldNum" sz="quarter" idx="12"/>
          </p:nvPr>
        </p:nvSpPr>
        <p:spPr/>
        <p:txBody>
          <a:bodyPr/>
          <a:lstStyle/>
          <a:p>
            <a:fld id="{70F590C6-BFDA-46BA-8593-EB8341455ED1}" type="slidenum">
              <a:rPr lang="en-US" smtClean="0"/>
              <a:t>45</a:t>
            </a:fld>
            <a:endParaRPr lang="en-US"/>
          </a:p>
        </p:txBody>
      </p:sp>
      <p:grpSp>
        <p:nvGrpSpPr>
          <p:cNvPr id="4" name="Group 3">
            <a:extLst>
              <a:ext uri="{FF2B5EF4-FFF2-40B4-BE49-F238E27FC236}">
                <a16:creationId xmlns:a16="http://schemas.microsoft.com/office/drawing/2014/main" id="{6A990EF9-6663-48F5-9F53-9ABCA82B08B2}"/>
              </a:ext>
            </a:extLst>
          </p:cNvPr>
          <p:cNvGrpSpPr/>
          <p:nvPr/>
        </p:nvGrpSpPr>
        <p:grpSpPr>
          <a:xfrm>
            <a:off x="1200443" y="3105834"/>
            <a:ext cx="9833812" cy="2443890"/>
            <a:chOff x="1200443" y="3105834"/>
            <a:chExt cx="9833812" cy="2443890"/>
          </a:xfrm>
        </p:grpSpPr>
        <p:sp>
          <p:nvSpPr>
            <p:cNvPr id="3" name="TextBox 2">
              <a:extLst>
                <a:ext uri="{FF2B5EF4-FFF2-40B4-BE49-F238E27FC236}">
                  <a16:creationId xmlns:a16="http://schemas.microsoft.com/office/drawing/2014/main" id="{4D900DAA-5D2C-42FD-9590-758BCF9BA077}"/>
                </a:ext>
              </a:extLst>
            </p:cNvPr>
            <p:cNvSpPr txBox="1"/>
            <p:nvPr/>
          </p:nvSpPr>
          <p:spPr>
            <a:xfrm>
              <a:off x="1200443" y="3105834"/>
              <a:ext cx="9833812" cy="830997"/>
            </a:xfrm>
            <a:prstGeom prst="rect">
              <a:avLst/>
            </a:prstGeom>
            <a:noFill/>
          </p:spPr>
          <p:txBody>
            <a:bodyPr wrap="square" rtlCol="0">
              <a:spAutoFit/>
            </a:bodyPr>
            <a:lstStyle/>
            <a:p>
              <a:r>
                <a:rPr lang="en-US" sz="2400" dirty="0"/>
                <a:t>This equation can be simplified if we assume the tube is horizontal and no gravitational work is performed.</a:t>
              </a:r>
            </a:p>
          </p:txBody>
        </p:sp>
        <p:grpSp>
          <p:nvGrpSpPr>
            <p:cNvPr id="97" name="Group 96">
              <a:extLst>
                <a:ext uri="{FF2B5EF4-FFF2-40B4-BE49-F238E27FC236}">
                  <a16:creationId xmlns:a16="http://schemas.microsoft.com/office/drawing/2014/main" id="{EB025BCC-384C-451B-8169-5958961C59CA}"/>
                </a:ext>
              </a:extLst>
            </p:cNvPr>
            <p:cNvGrpSpPr/>
            <p:nvPr/>
          </p:nvGrpSpPr>
          <p:grpSpPr>
            <a:xfrm>
              <a:off x="3028163" y="3936831"/>
              <a:ext cx="5854571" cy="1612893"/>
              <a:chOff x="1637799" y="339208"/>
              <a:chExt cx="5854571" cy="1612893"/>
            </a:xfrm>
          </p:grpSpPr>
          <p:sp>
            <p:nvSpPr>
              <p:cNvPr id="98" name="TextBox 97">
                <a:extLst>
                  <a:ext uri="{FF2B5EF4-FFF2-40B4-BE49-F238E27FC236}">
                    <a16:creationId xmlns:a16="http://schemas.microsoft.com/office/drawing/2014/main" id="{2FF9A59F-7B9D-4615-AF8F-CCFBBD6E12BB}"/>
                  </a:ext>
                </a:extLst>
              </p:cNvPr>
              <p:cNvSpPr txBox="1"/>
              <p:nvPr/>
            </p:nvSpPr>
            <p:spPr>
              <a:xfrm>
                <a:off x="5659003" y="339208"/>
                <a:ext cx="505852" cy="400110"/>
              </a:xfrm>
              <a:prstGeom prst="rect">
                <a:avLst/>
              </a:prstGeom>
              <a:noFill/>
            </p:spPr>
            <p:txBody>
              <a:bodyPr wrap="square" rtlCol="0">
                <a:spAutoFit/>
              </a:bodyPr>
              <a:lstStyle/>
              <a:p>
                <a:r>
                  <a:rPr lang="en-US" sz="2000" dirty="0"/>
                  <a:t>v</a:t>
                </a:r>
                <a:r>
                  <a:rPr lang="en-US" sz="2000" baseline="-25000" dirty="0"/>
                  <a:t>2</a:t>
                </a:r>
              </a:p>
            </p:txBody>
          </p:sp>
          <p:sp>
            <p:nvSpPr>
              <p:cNvPr id="99" name="Cylinder 98">
                <a:extLst>
                  <a:ext uri="{FF2B5EF4-FFF2-40B4-BE49-F238E27FC236}">
                    <a16:creationId xmlns:a16="http://schemas.microsoft.com/office/drawing/2014/main" id="{FCED18F9-6612-4671-A6A0-325A13BB14E8}"/>
                  </a:ext>
                </a:extLst>
              </p:cNvPr>
              <p:cNvSpPr/>
              <p:nvPr/>
            </p:nvSpPr>
            <p:spPr>
              <a:xfrm rot="5400000">
                <a:off x="5568597" y="1350398"/>
                <a:ext cx="793661" cy="409746"/>
              </a:xfrm>
              <a:prstGeom prst="can">
                <a:avLst>
                  <a:gd name="adj" fmla="val 4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ylinder 99">
                <a:extLst>
                  <a:ext uri="{FF2B5EF4-FFF2-40B4-BE49-F238E27FC236}">
                    <a16:creationId xmlns:a16="http://schemas.microsoft.com/office/drawing/2014/main" id="{B5E60D6B-A117-46BD-965B-BD22F8CCD0AA}"/>
                  </a:ext>
                </a:extLst>
              </p:cNvPr>
              <p:cNvSpPr/>
              <p:nvPr/>
            </p:nvSpPr>
            <p:spPr>
              <a:xfrm rot="5400000">
                <a:off x="3096813" y="1120545"/>
                <a:ext cx="400111" cy="819494"/>
              </a:xfrm>
              <a:prstGeom prst="can">
                <a:avLst>
                  <a:gd name="adj" fmla="val 4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29C63F41-C6DF-4683-A6CA-CB9913A636B3}"/>
                  </a:ext>
                </a:extLst>
              </p:cNvPr>
              <p:cNvSpPr txBox="1"/>
              <p:nvPr/>
            </p:nvSpPr>
            <p:spPr>
              <a:xfrm>
                <a:off x="1637799" y="1330236"/>
                <a:ext cx="819496" cy="400110"/>
              </a:xfrm>
              <a:prstGeom prst="rect">
                <a:avLst/>
              </a:prstGeom>
              <a:noFill/>
            </p:spPr>
            <p:txBody>
              <a:bodyPr wrap="square" rtlCol="0">
                <a:spAutoFit/>
              </a:bodyPr>
              <a:lstStyle/>
              <a:p>
                <a:r>
                  <a:rPr lang="en-US" sz="2000" dirty="0"/>
                  <a:t>p</a:t>
                </a:r>
                <a:r>
                  <a:rPr lang="en-US" sz="2000" baseline="-25000" dirty="0"/>
                  <a:t>1</a:t>
                </a:r>
                <a:r>
                  <a:rPr lang="en-US" sz="2000" dirty="0"/>
                  <a:t>A</a:t>
                </a:r>
                <a:r>
                  <a:rPr lang="en-US" sz="2000" baseline="-25000" dirty="0"/>
                  <a:t>1</a:t>
                </a:r>
              </a:p>
            </p:txBody>
          </p:sp>
          <p:cxnSp>
            <p:nvCxnSpPr>
              <p:cNvPr id="102" name="Straight Arrow Connector 101">
                <a:extLst>
                  <a:ext uri="{FF2B5EF4-FFF2-40B4-BE49-F238E27FC236}">
                    <a16:creationId xmlns:a16="http://schemas.microsoft.com/office/drawing/2014/main" id="{60DF87AB-1C07-4075-A0D0-F93DBC3D03C8}"/>
                  </a:ext>
                </a:extLst>
              </p:cNvPr>
              <p:cNvCxnSpPr/>
              <p:nvPr/>
            </p:nvCxnSpPr>
            <p:spPr>
              <a:xfrm>
                <a:off x="2281104" y="1551400"/>
                <a:ext cx="6131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8E64BEA9-9C1E-4BD3-8641-516D7003E51F}"/>
                  </a:ext>
                </a:extLst>
              </p:cNvPr>
              <p:cNvSpPr txBox="1"/>
              <p:nvPr/>
            </p:nvSpPr>
            <p:spPr>
              <a:xfrm>
                <a:off x="6765542" y="1337484"/>
                <a:ext cx="726828" cy="400110"/>
              </a:xfrm>
              <a:prstGeom prst="rect">
                <a:avLst/>
              </a:prstGeom>
              <a:noFill/>
            </p:spPr>
            <p:txBody>
              <a:bodyPr wrap="square" rtlCol="0">
                <a:spAutoFit/>
              </a:bodyPr>
              <a:lstStyle/>
              <a:p>
                <a:r>
                  <a:rPr lang="en-US" sz="2000" dirty="0"/>
                  <a:t>p</a:t>
                </a:r>
                <a:r>
                  <a:rPr lang="en-US" sz="2000" baseline="-25000" dirty="0"/>
                  <a:t>2</a:t>
                </a:r>
                <a:r>
                  <a:rPr lang="en-US" sz="2000" dirty="0"/>
                  <a:t>A</a:t>
                </a:r>
                <a:r>
                  <a:rPr lang="en-US" sz="2000" baseline="-25000" dirty="0"/>
                  <a:t>2</a:t>
                </a:r>
              </a:p>
            </p:txBody>
          </p:sp>
          <p:cxnSp>
            <p:nvCxnSpPr>
              <p:cNvPr id="104" name="Straight Arrow Connector 103">
                <a:extLst>
                  <a:ext uri="{FF2B5EF4-FFF2-40B4-BE49-F238E27FC236}">
                    <a16:creationId xmlns:a16="http://schemas.microsoft.com/office/drawing/2014/main" id="{2631CFCF-69A1-44D2-AC78-996A3A8BEBEB}"/>
                  </a:ext>
                </a:extLst>
              </p:cNvPr>
              <p:cNvCxnSpPr>
                <a:cxnSpLocks/>
              </p:cNvCxnSpPr>
              <p:nvPr/>
            </p:nvCxnSpPr>
            <p:spPr>
              <a:xfrm flipH="1">
                <a:off x="6071825" y="1563226"/>
                <a:ext cx="62777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8F2F323-803C-4C25-B404-D376F84F33EB}"/>
                  </a:ext>
                </a:extLst>
              </p:cNvPr>
              <p:cNvCxnSpPr>
                <a:cxnSpLocks/>
              </p:cNvCxnSpPr>
              <p:nvPr/>
            </p:nvCxnSpPr>
            <p:spPr>
              <a:xfrm>
                <a:off x="2975779" y="1148974"/>
                <a:ext cx="7567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CE3ACD0F-8214-4F8D-B65A-A6B82E3B2961}"/>
                  </a:ext>
                </a:extLst>
              </p:cNvPr>
              <p:cNvSpPr txBox="1"/>
              <p:nvPr/>
            </p:nvSpPr>
            <p:spPr>
              <a:xfrm>
                <a:off x="3113059" y="586053"/>
                <a:ext cx="505852" cy="400110"/>
              </a:xfrm>
              <a:prstGeom prst="rect">
                <a:avLst/>
              </a:prstGeom>
              <a:noFill/>
            </p:spPr>
            <p:txBody>
              <a:bodyPr wrap="square" rtlCol="0">
                <a:spAutoFit/>
              </a:bodyPr>
              <a:lstStyle/>
              <a:p>
                <a:r>
                  <a:rPr lang="en-US" sz="2000" dirty="0"/>
                  <a:t>v</a:t>
                </a:r>
                <a:r>
                  <a:rPr lang="en-US" sz="2000" baseline="-25000" dirty="0"/>
                  <a:t>1</a:t>
                </a:r>
              </a:p>
            </p:txBody>
          </p:sp>
          <p:cxnSp>
            <p:nvCxnSpPr>
              <p:cNvPr id="107" name="Straight Arrow Connector 106">
                <a:extLst>
                  <a:ext uri="{FF2B5EF4-FFF2-40B4-BE49-F238E27FC236}">
                    <a16:creationId xmlns:a16="http://schemas.microsoft.com/office/drawing/2014/main" id="{41418200-7F69-4812-A798-DA50D0AE41FB}"/>
                  </a:ext>
                </a:extLst>
              </p:cNvPr>
              <p:cNvCxnSpPr>
                <a:cxnSpLocks/>
              </p:cNvCxnSpPr>
              <p:nvPr/>
            </p:nvCxnSpPr>
            <p:spPr>
              <a:xfrm>
                <a:off x="5602732" y="924374"/>
                <a:ext cx="42725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Freeform: Shape 107">
                <a:extLst>
                  <a:ext uri="{FF2B5EF4-FFF2-40B4-BE49-F238E27FC236}">
                    <a16:creationId xmlns:a16="http://schemas.microsoft.com/office/drawing/2014/main" id="{335B8233-D612-45AE-A95A-51A9B0CCB10C}"/>
                  </a:ext>
                </a:extLst>
              </p:cNvPr>
              <p:cNvSpPr/>
              <p:nvPr/>
            </p:nvSpPr>
            <p:spPr>
              <a:xfrm>
                <a:off x="2489582" y="1135714"/>
                <a:ext cx="4149969" cy="201009"/>
              </a:xfrm>
              <a:custGeom>
                <a:avLst/>
                <a:gdLst>
                  <a:gd name="connsiteX0" fmla="*/ 0 w 4149969"/>
                  <a:gd name="connsiteY0" fmla="*/ 186941 h 201009"/>
                  <a:gd name="connsiteX1" fmla="*/ 1308295 w 4149969"/>
                  <a:gd name="connsiteY1" fmla="*/ 201009 h 201009"/>
                  <a:gd name="connsiteX2" fmla="*/ 1786597 w 4149969"/>
                  <a:gd name="connsiteY2" fmla="*/ 158805 h 201009"/>
                  <a:gd name="connsiteX3" fmla="*/ 2124221 w 4149969"/>
                  <a:gd name="connsiteY3" fmla="*/ 46264 h 201009"/>
                  <a:gd name="connsiteX4" fmla="*/ 2630658 w 4149969"/>
                  <a:gd name="connsiteY4" fmla="*/ 4061 h 201009"/>
                  <a:gd name="connsiteX5" fmla="*/ 4149969 w 4149969"/>
                  <a:gd name="connsiteY5" fmla="*/ 4061 h 2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969" h="201009">
                    <a:moveTo>
                      <a:pt x="0" y="186941"/>
                    </a:moveTo>
                    <a:lnTo>
                      <a:pt x="1308295" y="201009"/>
                    </a:lnTo>
                    <a:cubicBezTo>
                      <a:pt x="1606061" y="196320"/>
                      <a:pt x="1650609" y="184596"/>
                      <a:pt x="1786597" y="158805"/>
                    </a:cubicBezTo>
                    <a:cubicBezTo>
                      <a:pt x="1922585" y="133014"/>
                      <a:pt x="1983544" y="72055"/>
                      <a:pt x="2124221" y="46264"/>
                    </a:cubicBezTo>
                    <a:cubicBezTo>
                      <a:pt x="2264898" y="20473"/>
                      <a:pt x="2293033" y="11095"/>
                      <a:pt x="2630658" y="4061"/>
                    </a:cubicBezTo>
                    <a:cubicBezTo>
                      <a:pt x="2968283" y="-2973"/>
                      <a:pt x="3559126" y="544"/>
                      <a:pt x="4149969" y="406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756D186E-DD62-40B9-80E1-AAF6FDB38181}"/>
                  </a:ext>
                </a:extLst>
              </p:cNvPr>
              <p:cNvSpPr/>
              <p:nvPr/>
            </p:nvSpPr>
            <p:spPr>
              <a:xfrm flipV="1">
                <a:off x="2489582" y="1760177"/>
                <a:ext cx="4149969" cy="191924"/>
              </a:xfrm>
              <a:custGeom>
                <a:avLst/>
                <a:gdLst>
                  <a:gd name="connsiteX0" fmla="*/ 0 w 4149969"/>
                  <a:gd name="connsiteY0" fmla="*/ 186941 h 201009"/>
                  <a:gd name="connsiteX1" fmla="*/ 1308295 w 4149969"/>
                  <a:gd name="connsiteY1" fmla="*/ 201009 h 201009"/>
                  <a:gd name="connsiteX2" fmla="*/ 1786597 w 4149969"/>
                  <a:gd name="connsiteY2" fmla="*/ 158805 h 201009"/>
                  <a:gd name="connsiteX3" fmla="*/ 2124221 w 4149969"/>
                  <a:gd name="connsiteY3" fmla="*/ 46264 h 201009"/>
                  <a:gd name="connsiteX4" fmla="*/ 2630658 w 4149969"/>
                  <a:gd name="connsiteY4" fmla="*/ 4061 h 201009"/>
                  <a:gd name="connsiteX5" fmla="*/ 4149969 w 4149969"/>
                  <a:gd name="connsiteY5" fmla="*/ 4061 h 2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969" h="201009">
                    <a:moveTo>
                      <a:pt x="0" y="186941"/>
                    </a:moveTo>
                    <a:lnTo>
                      <a:pt x="1308295" y="201009"/>
                    </a:lnTo>
                    <a:cubicBezTo>
                      <a:pt x="1606061" y="196320"/>
                      <a:pt x="1650609" y="184596"/>
                      <a:pt x="1786597" y="158805"/>
                    </a:cubicBezTo>
                    <a:cubicBezTo>
                      <a:pt x="1922585" y="133014"/>
                      <a:pt x="1983544" y="72055"/>
                      <a:pt x="2124221" y="46264"/>
                    </a:cubicBezTo>
                    <a:cubicBezTo>
                      <a:pt x="2264898" y="20473"/>
                      <a:pt x="2293033" y="11095"/>
                      <a:pt x="2630658" y="4061"/>
                    </a:cubicBezTo>
                    <a:cubicBezTo>
                      <a:pt x="2968283" y="-2973"/>
                      <a:pt x="3559126" y="544"/>
                      <a:pt x="4149969" y="406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8852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2C09345-B80C-4267-B510-5917116CC90F}"/>
              </a:ext>
            </a:extLst>
          </p:cNvPr>
          <p:cNvGrpSpPr/>
          <p:nvPr/>
        </p:nvGrpSpPr>
        <p:grpSpPr>
          <a:xfrm>
            <a:off x="3284435" y="481123"/>
            <a:ext cx="5854571" cy="1612893"/>
            <a:chOff x="1637799" y="339208"/>
            <a:chExt cx="5854571" cy="1612893"/>
          </a:xfrm>
        </p:grpSpPr>
        <p:sp>
          <p:nvSpPr>
            <p:cNvPr id="21" name="TextBox 20">
              <a:extLst>
                <a:ext uri="{FF2B5EF4-FFF2-40B4-BE49-F238E27FC236}">
                  <a16:creationId xmlns:a16="http://schemas.microsoft.com/office/drawing/2014/main" id="{88DA2C25-5E34-46B9-AD78-3080EEF470A8}"/>
                </a:ext>
              </a:extLst>
            </p:cNvPr>
            <p:cNvSpPr txBox="1"/>
            <p:nvPr/>
          </p:nvSpPr>
          <p:spPr>
            <a:xfrm>
              <a:off x="5659003" y="339208"/>
              <a:ext cx="505852" cy="400110"/>
            </a:xfrm>
            <a:prstGeom prst="rect">
              <a:avLst/>
            </a:prstGeom>
            <a:noFill/>
          </p:spPr>
          <p:txBody>
            <a:bodyPr wrap="square" rtlCol="0">
              <a:spAutoFit/>
            </a:bodyPr>
            <a:lstStyle/>
            <a:p>
              <a:r>
                <a:rPr lang="en-US" sz="2000" dirty="0"/>
                <a:t>v</a:t>
              </a:r>
              <a:r>
                <a:rPr lang="en-US" sz="2000" baseline="-25000" dirty="0"/>
                <a:t>2</a:t>
              </a:r>
            </a:p>
          </p:txBody>
        </p:sp>
        <p:sp>
          <p:nvSpPr>
            <p:cNvPr id="30" name="Cylinder 29">
              <a:extLst>
                <a:ext uri="{FF2B5EF4-FFF2-40B4-BE49-F238E27FC236}">
                  <a16:creationId xmlns:a16="http://schemas.microsoft.com/office/drawing/2014/main" id="{15323342-E9DB-412C-93D8-1AB94CA81D93}"/>
                </a:ext>
              </a:extLst>
            </p:cNvPr>
            <p:cNvSpPr/>
            <p:nvPr/>
          </p:nvSpPr>
          <p:spPr>
            <a:xfrm rot="5400000">
              <a:off x="5568597" y="1350398"/>
              <a:ext cx="793661" cy="409746"/>
            </a:xfrm>
            <a:prstGeom prst="can">
              <a:avLst>
                <a:gd name="adj" fmla="val 4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ylinder 28">
              <a:extLst>
                <a:ext uri="{FF2B5EF4-FFF2-40B4-BE49-F238E27FC236}">
                  <a16:creationId xmlns:a16="http://schemas.microsoft.com/office/drawing/2014/main" id="{295DAE0A-5D88-4846-8F8D-636344BF38BD}"/>
                </a:ext>
              </a:extLst>
            </p:cNvPr>
            <p:cNvSpPr/>
            <p:nvPr/>
          </p:nvSpPr>
          <p:spPr>
            <a:xfrm rot="5400000">
              <a:off x="3096813" y="1120545"/>
              <a:ext cx="400111" cy="819494"/>
            </a:xfrm>
            <a:prstGeom prst="can">
              <a:avLst>
                <a:gd name="adj" fmla="val 4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EF66F18-38E1-409B-8ADE-876FE078A78E}"/>
                </a:ext>
              </a:extLst>
            </p:cNvPr>
            <p:cNvSpPr txBox="1"/>
            <p:nvPr/>
          </p:nvSpPr>
          <p:spPr>
            <a:xfrm>
              <a:off x="1637799" y="1330236"/>
              <a:ext cx="819496" cy="400110"/>
            </a:xfrm>
            <a:prstGeom prst="rect">
              <a:avLst/>
            </a:prstGeom>
            <a:noFill/>
          </p:spPr>
          <p:txBody>
            <a:bodyPr wrap="square" rtlCol="0">
              <a:spAutoFit/>
            </a:bodyPr>
            <a:lstStyle/>
            <a:p>
              <a:r>
                <a:rPr lang="en-US" sz="2000" dirty="0"/>
                <a:t>p</a:t>
              </a:r>
              <a:r>
                <a:rPr lang="en-US" sz="2000" baseline="-25000" dirty="0"/>
                <a:t>1</a:t>
              </a:r>
              <a:r>
                <a:rPr lang="en-US" sz="2000" dirty="0"/>
                <a:t>A</a:t>
              </a:r>
              <a:r>
                <a:rPr lang="en-US" sz="2000" baseline="-25000" dirty="0"/>
                <a:t>1</a:t>
              </a:r>
            </a:p>
          </p:txBody>
        </p:sp>
        <p:cxnSp>
          <p:nvCxnSpPr>
            <p:cNvPr id="13" name="Straight Arrow Connector 12">
              <a:extLst>
                <a:ext uri="{FF2B5EF4-FFF2-40B4-BE49-F238E27FC236}">
                  <a16:creationId xmlns:a16="http://schemas.microsoft.com/office/drawing/2014/main" id="{2AAABA6F-EFF1-43A7-915D-CD06F92356CE}"/>
                </a:ext>
              </a:extLst>
            </p:cNvPr>
            <p:cNvCxnSpPr/>
            <p:nvPr/>
          </p:nvCxnSpPr>
          <p:spPr>
            <a:xfrm>
              <a:off x="2281104" y="1551400"/>
              <a:ext cx="6131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A4C560-D3A2-49FD-BF63-ACC6BB8473E6}"/>
                </a:ext>
              </a:extLst>
            </p:cNvPr>
            <p:cNvSpPr txBox="1"/>
            <p:nvPr/>
          </p:nvSpPr>
          <p:spPr>
            <a:xfrm>
              <a:off x="6765542" y="1337484"/>
              <a:ext cx="726828" cy="400110"/>
            </a:xfrm>
            <a:prstGeom prst="rect">
              <a:avLst/>
            </a:prstGeom>
            <a:noFill/>
          </p:spPr>
          <p:txBody>
            <a:bodyPr wrap="square" rtlCol="0">
              <a:spAutoFit/>
            </a:bodyPr>
            <a:lstStyle/>
            <a:p>
              <a:r>
                <a:rPr lang="en-US" sz="2000" dirty="0"/>
                <a:t>p</a:t>
              </a:r>
              <a:r>
                <a:rPr lang="en-US" sz="2000" baseline="-25000" dirty="0"/>
                <a:t>2</a:t>
              </a:r>
              <a:r>
                <a:rPr lang="en-US" sz="2000" dirty="0"/>
                <a:t>A</a:t>
              </a:r>
              <a:r>
                <a:rPr lang="en-US" sz="2000" baseline="-25000" dirty="0"/>
                <a:t>2</a:t>
              </a:r>
            </a:p>
          </p:txBody>
        </p:sp>
        <p:cxnSp>
          <p:nvCxnSpPr>
            <p:cNvPr id="16" name="Straight Arrow Connector 15">
              <a:extLst>
                <a:ext uri="{FF2B5EF4-FFF2-40B4-BE49-F238E27FC236}">
                  <a16:creationId xmlns:a16="http://schemas.microsoft.com/office/drawing/2014/main" id="{C31952E3-1923-4635-859B-67E157A0EC1D}"/>
                </a:ext>
              </a:extLst>
            </p:cNvPr>
            <p:cNvCxnSpPr>
              <a:cxnSpLocks/>
            </p:cNvCxnSpPr>
            <p:nvPr/>
          </p:nvCxnSpPr>
          <p:spPr>
            <a:xfrm flipH="1">
              <a:off x="6071825" y="1563226"/>
              <a:ext cx="62777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6E7B84-4295-48C6-A138-DD12CF7D2878}"/>
                </a:ext>
              </a:extLst>
            </p:cNvPr>
            <p:cNvCxnSpPr>
              <a:cxnSpLocks/>
            </p:cNvCxnSpPr>
            <p:nvPr/>
          </p:nvCxnSpPr>
          <p:spPr>
            <a:xfrm>
              <a:off x="2975779" y="1148974"/>
              <a:ext cx="7567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D84AB47-7CF3-4E42-B6D6-F1DBB8018585}"/>
                </a:ext>
              </a:extLst>
            </p:cNvPr>
            <p:cNvSpPr txBox="1"/>
            <p:nvPr/>
          </p:nvSpPr>
          <p:spPr>
            <a:xfrm>
              <a:off x="3113059" y="586053"/>
              <a:ext cx="505852" cy="400110"/>
            </a:xfrm>
            <a:prstGeom prst="rect">
              <a:avLst/>
            </a:prstGeom>
            <a:noFill/>
          </p:spPr>
          <p:txBody>
            <a:bodyPr wrap="square" rtlCol="0">
              <a:spAutoFit/>
            </a:bodyPr>
            <a:lstStyle/>
            <a:p>
              <a:r>
                <a:rPr lang="en-US" sz="2000" dirty="0"/>
                <a:t>v</a:t>
              </a:r>
              <a:r>
                <a:rPr lang="en-US" sz="2000" baseline="-25000" dirty="0"/>
                <a:t>1</a:t>
              </a:r>
            </a:p>
          </p:txBody>
        </p:sp>
        <p:cxnSp>
          <p:nvCxnSpPr>
            <p:cNvPr id="20" name="Straight Arrow Connector 19">
              <a:extLst>
                <a:ext uri="{FF2B5EF4-FFF2-40B4-BE49-F238E27FC236}">
                  <a16:creationId xmlns:a16="http://schemas.microsoft.com/office/drawing/2014/main" id="{4810B456-994E-4BA8-83B0-962E4983FFE7}"/>
                </a:ext>
              </a:extLst>
            </p:cNvPr>
            <p:cNvCxnSpPr>
              <a:cxnSpLocks/>
            </p:cNvCxnSpPr>
            <p:nvPr/>
          </p:nvCxnSpPr>
          <p:spPr>
            <a:xfrm>
              <a:off x="5602732" y="924374"/>
              <a:ext cx="42725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7098235-B199-4C47-8C99-8470CA127293}"/>
                </a:ext>
              </a:extLst>
            </p:cNvPr>
            <p:cNvSpPr/>
            <p:nvPr/>
          </p:nvSpPr>
          <p:spPr>
            <a:xfrm>
              <a:off x="2489582" y="1135714"/>
              <a:ext cx="4149969" cy="201009"/>
            </a:xfrm>
            <a:custGeom>
              <a:avLst/>
              <a:gdLst>
                <a:gd name="connsiteX0" fmla="*/ 0 w 4149969"/>
                <a:gd name="connsiteY0" fmla="*/ 186941 h 201009"/>
                <a:gd name="connsiteX1" fmla="*/ 1308295 w 4149969"/>
                <a:gd name="connsiteY1" fmla="*/ 201009 h 201009"/>
                <a:gd name="connsiteX2" fmla="*/ 1786597 w 4149969"/>
                <a:gd name="connsiteY2" fmla="*/ 158805 h 201009"/>
                <a:gd name="connsiteX3" fmla="*/ 2124221 w 4149969"/>
                <a:gd name="connsiteY3" fmla="*/ 46264 h 201009"/>
                <a:gd name="connsiteX4" fmla="*/ 2630658 w 4149969"/>
                <a:gd name="connsiteY4" fmla="*/ 4061 h 201009"/>
                <a:gd name="connsiteX5" fmla="*/ 4149969 w 4149969"/>
                <a:gd name="connsiteY5" fmla="*/ 4061 h 2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969" h="201009">
                  <a:moveTo>
                    <a:pt x="0" y="186941"/>
                  </a:moveTo>
                  <a:lnTo>
                    <a:pt x="1308295" y="201009"/>
                  </a:lnTo>
                  <a:cubicBezTo>
                    <a:pt x="1606061" y="196320"/>
                    <a:pt x="1650609" y="184596"/>
                    <a:pt x="1786597" y="158805"/>
                  </a:cubicBezTo>
                  <a:cubicBezTo>
                    <a:pt x="1922585" y="133014"/>
                    <a:pt x="1983544" y="72055"/>
                    <a:pt x="2124221" y="46264"/>
                  </a:cubicBezTo>
                  <a:cubicBezTo>
                    <a:pt x="2264898" y="20473"/>
                    <a:pt x="2293033" y="11095"/>
                    <a:pt x="2630658" y="4061"/>
                  </a:cubicBezTo>
                  <a:cubicBezTo>
                    <a:pt x="2968283" y="-2973"/>
                    <a:pt x="3559126" y="544"/>
                    <a:pt x="4149969" y="406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692FD14-AD4C-4B9C-8EEB-CF83A53C5E87}"/>
                </a:ext>
              </a:extLst>
            </p:cNvPr>
            <p:cNvSpPr/>
            <p:nvPr/>
          </p:nvSpPr>
          <p:spPr>
            <a:xfrm flipV="1">
              <a:off x="2489582" y="1760177"/>
              <a:ext cx="4149969" cy="191924"/>
            </a:xfrm>
            <a:custGeom>
              <a:avLst/>
              <a:gdLst>
                <a:gd name="connsiteX0" fmla="*/ 0 w 4149969"/>
                <a:gd name="connsiteY0" fmla="*/ 186941 h 201009"/>
                <a:gd name="connsiteX1" fmla="*/ 1308295 w 4149969"/>
                <a:gd name="connsiteY1" fmla="*/ 201009 h 201009"/>
                <a:gd name="connsiteX2" fmla="*/ 1786597 w 4149969"/>
                <a:gd name="connsiteY2" fmla="*/ 158805 h 201009"/>
                <a:gd name="connsiteX3" fmla="*/ 2124221 w 4149969"/>
                <a:gd name="connsiteY3" fmla="*/ 46264 h 201009"/>
                <a:gd name="connsiteX4" fmla="*/ 2630658 w 4149969"/>
                <a:gd name="connsiteY4" fmla="*/ 4061 h 201009"/>
                <a:gd name="connsiteX5" fmla="*/ 4149969 w 4149969"/>
                <a:gd name="connsiteY5" fmla="*/ 4061 h 2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969" h="201009">
                  <a:moveTo>
                    <a:pt x="0" y="186941"/>
                  </a:moveTo>
                  <a:lnTo>
                    <a:pt x="1308295" y="201009"/>
                  </a:lnTo>
                  <a:cubicBezTo>
                    <a:pt x="1606061" y="196320"/>
                    <a:pt x="1650609" y="184596"/>
                    <a:pt x="1786597" y="158805"/>
                  </a:cubicBezTo>
                  <a:cubicBezTo>
                    <a:pt x="1922585" y="133014"/>
                    <a:pt x="1983544" y="72055"/>
                    <a:pt x="2124221" y="46264"/>
                  </a:cubicBezTo>
                  <a:cubicBezTo>
                    <a:pt x="2264898" y="20473"/>
                    <a:pt x="2293033" y="11095"/>
                    <a:pt x="2630658" y="4061"/>
                  </a:cubicBezTo>
                  <a:cubicBezTo>
                    <a:pt x="2968283" y="-2973"/>
                    <a:pt x="3559126" y="544"/>
                    <a:pt x="4149969" y="406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647FF5A7-659D-4643-9219-360A7E790CEB}"/>
              </a:ext>
            </a:extLst>
          </p:cNvPr>
          <p:cNvSpPr>
            <a:spLocks noGrp="1"/>
          </p:cNvSpPr>
          <p:nvPr>
            <p:ph type="sldNum" sz="quarter" idx="12"/>
          </p:nvPr>
        </p:nvSpPr>
        <p:spPr/>
        <p:txBody>
          <a:bodyPr/>
          <a:lstStyle/>
          <a:p>
            <a:fld id="{70F590C6-BFDA-46BA-8593-EB8341455ED1}" type="slidenum">
              <a:rPr lang="en-US" smtClean="0"/>
              <a:t>46</a:t>
            </a:fld>
            <a:endParaRPr lang="en-US"/>
          </a:p>
        </p:txBody>
      </p:sp>
      <p:grpSp>
        <p:nvGrpSpPr>
          <p:cNvPr id="2" name="Group 1">
            <a:extLst>
              <a:ext uri="{FF2B5EF4-FFF2-40B4-BE49-F238E27FC236}">
                <a16:creationId xmlns:a16="http://schemas.microsoft.com/office/drawing/2014/main" id="{3047B194-1130-4B69-A899-A716DFE7DAAD}"/>
              </a:ext>
            </a:extLst>
          </p:cNvPr>
          <p:cNvGrpSpPr/>
          <p:nvPr/>
        </p:nvGrpSpPr>
        <p:grpSpPr>
          <a:xfrm>
            <a:off x="2208628" y="2700997"/>
            <a:ext cx="7385538" cy="1190165"/>
            <a:chOff x="2208628" y="2700997"/>
            <a:chExt cx="7385538" cy="1190165"/>
          </a:xfrm>
        </p:grpSpPr>
        <p:sp>
          <p:nvSpPr>
            <p:cNvPr id="17" name="TextBox 16">
              <a:extLst>
                <a:ext uri="{FF2B5EF4-FFF2-40B4-BE49-F238E27FC236}">
                  <a16:creationId xmlns:a16="http://schemas.microsoft.com/office/drawing/2014/main" id="{9DBF95A5-1F07-45EB-A198-19F3E02CC631}"/>
                </a:ext>
              </a:extLst>
            </p:cNvPr>
            <p:cNvSpPr txBox="1"/>
            <p:nvPr/>
          </p:nvSpPr>
          <p:spPr>
            <a:xfrm>
              <a:off x="4136218" y="3429497"/>
              <a:ext cx="4356505" cy="461665"/>
            </a:xfrm>
            <a:prstGeom prst="rect">
              <a:avLst/>
            </a:prstGeom>
            <a:noFill/>
          </p:spPr>
          <p:txBody>
            <a:bodyPr wrap="square" rtlCol="0">
              <a:spAutoFit/>
            </a:bodyPr>
            <a:lstStyle/>
            <a:p>
              <a:r>
                <a:rPr lang="en-US" sz="2400" dirty="0"/>
                <a:t>Work</a:t>
              </a:r>
              <a:r>
                <a:rPr lang="en-US" sz="2400" baseline="-25000" dirty="0"/>
                <a:t>System</a:t>
              </a:r>
              <a:r>
                <a:rPr lang="en-US" sz="2400" dirty="0"/>
                <a:t>   =   p</a:t>
              </a:r>
              <a:r>
                <a:rPr lang="en-US" sz="2400" baseline="-25000" dirty="0"/>
                <a:t>1</a:t>
              </a:r>
              <a:r>
                <a:rPr lang="en-US" sz="2400" dirty="0"/>
                <a:t>A</a:t>
              </a:r>
              <a:r>
                <a:rPr lang="en-US" sz="2400" baseline="-25000" dirty="0"/>
                <a:t>1</a:t>
              </a:r>
              <a:r>
                <a:rPr lang="en-US" sz="2400" dirty="0"/>
                <a:t>x</a:t>
              </a:r>
              <a:r>
                <a:rPr lang="en-US" sz="2400" baseline="-25000" dirty="0"/>
                <a:t>1</a:t>
              </a:r>
              <a:r>
                <a:rPr lang="en-US" sz="2400" dirty="0"/>
                <a:t>  -  p</a:t>
              </a:r>
              <a:r>
                <a:rPr lang="en-US" sz="2400" baseline="-25000" dirty="0"/>
                <a:t>2</a:t>
              </a:r>
              <a:r>
                <a:rPr lang="en-US" sz="2400" dirty="0"/>
                <a:t>A</a:t>
              </a:r>
              <a:r>
                <a:rPr lang="en-US" sz="2400" baseline="-25000" dirty="0"/>
                <a:t>2</a:t>
              </a:r>
              <a:r>
                <a:rPr lang="en-US" sz="2400" dirty="0"/>
                <a:t>x</a:t>
              </a:r>
              <a:r>
                <a:rPr lang="en-US" sz="2400" baseline="-25000" dirty="0"/>
                <a:t>2</a:t>
              </a:r>
              <a:endParaRPr lang="en-US" sz="2400" dirty="0"/>
            </a:p>
          </p:txBody>
        </p:sp>
        <p:sp>
          <p:nvSpPr>
            <p:cNvPr id="8" name="TextBox 7">
              <a:extLst>
                <a:ext uri="{FF2B5EF4-FFF2-40B4-BE49-F238E27FC236}">
                  <a16:creationId xmlns:a16="http://schemas.microsoft.com/office/drawing/2014/main" id="{E57AB22C-D386-40C0-97BC-D2A571E58120}"/>
                </a:ext>
              </a:extLst>
            </p:cNvPr>
            <p:cNvSpPr txBox="1"/>
            <p:nvPr/>
          </p:nvSpPr>
          <p:spPr>
            <a:xfrm>
              <a:off x="2208628" y="2700997"/>
              <a:ext cx="7385538" cy="461665"/>
            </a:xfrm>
            <a:prstGeom prst="rect">
              <a:avLst/>
            </a:prstGeom>
            <a:noFill/>
          </p:spPr>
          <p:txBody>
            <a:bodyPr wrap="square" rtlCol="0">
              <a:spAutoFit/>
            </a:bodyPr>
            <a:lstStyle/>
            <a:p>
              <a:r>
                <a:rPr lang="en-US" sz="2400" dirty="0"/>
                <a:t>The simplified equation becomes:</a:t>
              </a:r>
            </a:p>
          </p:txBody>
        </p:sp>
      </p:grpSp>
      <p:grpSp>
        <p:nvGrpSpPr>
          <p:cNvPr id="3" name="Group 2">
            <a:extLst>
              <a:ext uri="{FF2B5EF4-FFF2-40B4-BE49-F238E27FC236}">
                <a16:creationId xmlns:a16="http://schemas.microsoft.com/office/drawing/2014/main" id="{D9BCF061-C7A5-4199-A395-F71D5FC0D7D9}"/>
              </a:ext>
            </a:extLst>
          </p:cNvPr>
          <p:cNvGrpSpPr/>
          <p:nvPr/>
        </p:nvGrpSpPr>
        <p:grpSpPr>
          <a:xfrm>
            <a:off x="2208628" y="4313881"/>
            <a:ext cx="7385538" cy="1184510"/>
            <a:chOff x="2208628" y="4313881"/>
            <a:chExt cx="7385538" cy="1184510"/>
          </a:xfrm>
        </p:grpSpPr>
        <p:sp>
          <p:nvSpPr>
            <p:cNvPr id="40" name="TextBox 39">
              <a:extLst>
                <a:ext uri="{FF2B5EF4-FFF2-40B4-BE49-F238E27FC236}">
                  <a16:creationId xmlns:a16="http://schemas.microsoft.com/office/drawing/2014/main" id="{1CCB0BB1-B0D3-4722-A80E-97B1433D4FFA}"/>
                </a:ext>
              </a:extLst>
            </p:cNvPr>
            <p:cNvSpPr txBox="1"/>
            <p:nvPr/>
          </p:nvSpPr>
          <p:spPr>
            <a:xfrm>
              <a:off x="5000791" y="5036726"/>
              <a:ext cx="1762614" cy="461665"/>
            </a:xfrm>
            <a:prstGeom prst="rect">
              <a:avLst/>
            </a:prstGeom>
            <a:noFill/>
          </p:spPr>
          <p:txBody>
            <a:bodyPr wrap="square" rtlCol="0">
              <a:spAutoFit/>
            </a:bodyPr>
            <a:lstStyle/>
            <a:p>
              <a:r>
                <a:rPr lang="en-US" sz="2400" dirty="0"/>
                <a:t>A</a:t>
              </a:r>
              <a:r>
                <a:rPr lang="en-US" sz="2400" baseline="-25000" dirty="0"/>
                <a:t>1</a:t>
              </a:r>
              <a:r>
                <a:rPr lang="en-US" sz="2400" dirty="0"/>
                <a:t>x</a:t>
              </a:r>
              <a:r>
                <a:rPr lang="en-US" sz="2400" baseline="-25000" dirty="0"/>
                <a:t>1</a:t>
              </a:r>
              <a:r>
                <a:rPr lang="en-US" sz="2400" dirty="0"/>
                <a:t>  =  A</a:t>
              </a:r>
              <a:r>
                <a:rPr lang="en-US" sz="2400" baseline="-25000" dirty="0"/>
                <a:t>2</a:t>
              </a:r>
              <a:r>
                <a:rPr lang="en-US" sz="2400" dirty="0"/>
                <a:t>x</a:t>
              </a:r>
              <a:r>
                <a:rPr lang="en-US" sz="2400" baseline="-25000" dirty="0"/>
                <a:t>2</a:t>
              </a:r>
              <a:endParaRPr lang="en-US" sz="2400" dirty="0"/>
            </a:p>
          </p:txBody>
        </p:sp>
        <p:sp>
          <p:nvSpPr>
            <p:cNvPr id="42" name="TextBox 41">
              <a:extLst>
                <a:ext uri="{FF2B5EF4-FFF2-40B4-BE49-F238E27FC236}">
                  <a16:creationId xmlns:a16="http://schemas.microsoft.com/office/drawing/2014/main" id="{9DD1905E-7404-4DD5-B431-304502DF36A6}"/>
                </a:ext>
              </a:extLst>
            </p:cNvPr>
            <p:cNvSpPr txBox="1"/>
            <p:nvPr/>
          </p:nvSpPr>
          <p:spPr>
            <a:xfrm>
              <a:off x="2208628" y="4313881"/>
              <a:ext cx="7385538" cy="461665"/>
            </a:xfrm>
            <a:prstGeom prst="rect">
              <a:avLst/>
            </a:prstGeom>
            <a:noFill/>
          </p:spPr>
          <p:txBody>
            <a:bodyPr wrap="square" rtlCol="0">
              <a:spAutoFit/>
            </a:bodyPr>
            <a:lstStyle/>
            <a:p>
              <a:r>
                <a:rPr lang="en-US" sz="2400" dirty="0"/>
                <a:t>From the Continuity Equation we know:</a:t>
              </a:r>
            </a:p>
          </p:txBody>
        </p:sp>
      </p:grpSp>
    </p:spTree>
    <p:extLst>
      <p:ext uri="{BB962C8B-B14F-4D97-AF65-F5344CB8AC3E}">
        <p14:creationId xmlns:p14="http://schemas.microsoft.com/office/powerpoint/2010/main" val="32210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498F555-3CBE-4176-99C4-7D3A7A5C9FDC}"/>
              </a:ext>
            </a:extLst>
          </p:cNvPr>
          <p:cNvSpPr txBox="1"/>
          <p:nvPr/>
        </p:nvSpPr>
        <p:spPr>
          <a:xfrm>
            <a:off x="3785197" y="2443330"/>
            <a:ext cx="2413434" cy="461665"/>
          </a:xfrm>
          <a:prstGeom prst="rect">
            <a:avLst/>
          </a:prstGeom>
          <a:noFill/>
        </p:spPr>
        <p:txBody>
          <a:bodyPr wrap="square" rtlCol="0">
            <a:spAutoFit/>
          </a:bodyPr>
          <a:lstStyle/>
          <a:p>
            <a:r>
              <a:rPr lang="en-US" sz="2400" dirty="0"/>
              <a:t>A</a:t>
            </a:r>
            <a:r>
              <a:rPr lang="en-US" sz="2400" baseline="-25000" dirty="0"/>
              <a:t>1</a:t>
            </a:r>
            <a:r>
              <a:rPr lang="en-US" sz="2400" dirty="0"/>
              <a:t>x</a:t>
            </a:r>
            <a:r>
              <a:rPr lang="en-US" sz="2400" baseline="-25000" dirty="0"/>
              <a:t>1 </a:t>
            </a:r>
            <a:r>
              <a:rPr lang="en-US" sz="2400" dirty="0"/>
              <a:t> =  Volume</a:t>
            </a:r>
          </a:p>
        </p:txBody>
      </p:sp>
      <p:grpSp>
        <p:nvGrpSpPr>
          <p:cNvPr id="34" name="Group 33">
            <a:extLst>
              <a:ext uri="{FF2B5EF4-FFF2-40B4-BE49-F238E27FC236}">
                <a16:creationId xmlns:a16="http://schemas.microsoft.com/office/drawing/2014/main" id="{FC8BC3D2-DAB9-4D3A-B6CB-A19EB307E8C6}"/>
              </a:ext>
            </a:extLst>
          </p:cNvPr>
          <p:cNvGrpSpPr/>
          <p:nvPr/>
        </p:nvGrpSpPr>
        <p:grpSpPr>
          <a:xfrm>
            <a:off x="6653945" y="1981444"/>
            <a:ext cx="1391275" cy="999536"/>
            <a:chOff x="8407629" y="2982351"/>
            <a:chExt cx="1391275" cy="999536"/>
          </a:xfrm>
        </p:grpSpPr>
        <p:sp>
          <p:nvSpPr>
            <p:cNvPr id="31" name="Cylinder 30">
              <a:extLst>
                <a:ext uri="{FF2B5EF4-FFF2-40B4-BE49-F238E27FC236}">
                  <a16:creationId xmlns:a16="http://schemas.microsoft.com/office/drawing/2014/main" id="{DC3A497F-008B-45FF-86CB-26E01D2DFBF4}"/>
                </a:ext>
              </a:extLst>
            </p:cNvPr>
            <p:cNvSpPr/>
            <p:nvPr/>
          </p:nvSpPr>
          <p:spPr>
            <a:xfrm rot="5400000">
              <a:off x="8445328" y="3292756"/>
              <a:ext cx="651432" cy="726829"/>
            </a:xfrm>
            <a:prstGeom prst="can">
              <a:avLst>
                <a:gd name="adj" fmla="val 4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60D96CE-418A-401A-88EF-9C2E3284F54C}"/>
                </a:ext>
              </a:extLst>
            </p:cNvPr>
            <p:cNvSpPr txBox="1"/>
            <p:nvPr/>
          </p:nvSpPr>
          <p:spPr>
            <a:xfrm>
              <a:off x="8595360" y="2982351"/>
              <a:ext cx="487059" cy="400110"/>
            </a:xfrm>
            <a:prstGeom prst="rect">
              <a:avLst/>
            </a:prstGeom>
            <a:noFill/>
          </p:spPr>
          <p:txBody>
            <a:bodyPr wrap="square" rtlCol="0">
              <a:spAutoFit/>
            </a:bodyPr>
            <a:lstStyle/>
            <a:p>
              <a:r>
                <a:rPr lang="en-US" sz="2000" dirty="0"/>
                <a:t>x</a:t>
              </a:r>
            </a:p>
          </p:txBody>
        </p:sp>
        <p:sp>
          <p:nvSpPr>
            <p:cNvPr id="33" name="TextBox 32">
              <a:extLst>
                <a:ext uri="{FF2B5EF4-FFF2-40B4-BE49-F238E27FC236}">
                  <a16:creationId xmlns:a16="http://schemas.microsoft.com/office/drawing/2014/main" id="{824F80D1-EDF9-44D7-AE1A-D38A2FACBCAC}"/>
                </a:ext>
              </a:extLst>
            </p:cNvPr>
            <p:cNvSpPr txBox="1"/>
            <p:nvPr/>
          </p:nvSpPr>
          <p:spPr>
            <a:xfrm>
              <a:off x="8845514" y="3432393"/>
              <a:ext cx="953390" cy="400110"/>
            </a:xfrm>
            <a:prstGeom prst="rect">
              <a:avLst/>
            </a:prstGeom>
            <a:noFill/>
          </p:spPr>
          <p:txBody>
            <a:bodyPr wrap="square" rtlCol="0">
              <a:spAutoFit/>
            </a:bodyPr>
            <a:lstStyle/>
            <a:p>
              <a:r>
                <a:rPr lang="en-US" sz="2000" dirty="0"/>
                <a:t>Area</a:t>
              </a:r>
            </a:p>
          </p:txBody>
        </p:sp>
      </p:grpSp>
      <p:sp>
        <p:nvSpPr>
          <p:cNvPr id="6" name="Slide Number Placeholder 5">
            <a:extLst>
              <a:ext uri="{FF2B5EF4-FFF2-40B4-BE49-F238E27FC236}">
                <a16:creationId xmlns:a16="http://schemas.microsoft.com/office/drawing/2014/main" id="{647FF5A7-659D-4643-9219-360A7E790CEB}"/>
              </a:ext>
            </a:extLst>
          </p:cNvPr>
          <p:cNvSpPr>
            <a:spLocks noGrp="1"/>
          </p:cNvSpPr>
          <p:nvPr>
            <p:ph type="sldNum" sz="quarter" idx="12"/>
          </p:nvPr>
        </p:nvSpPr>
        <p:spPr/>
        <p:txBody>
          <a:bodyPr/>
          <a:lstStyle/>
          <a:p>
            <a:fld id="{70F590C6-BFDA-46BA-8593-EB8341455ED1}" type="slidenum">
              <a:rPr lang="en-US" smtClean="0"/>
              <a:t>47</a:t>
            </a:fld>
            <a:endParaRPr lang="en-US"/>
          </a:p>
        </p:txBody>
      </p:sp>
      <p:sp>
        <p:nvSpPr>
          <p:cNvPr id="2" name="TextBox 1">
            <a:extLst>
              <a:ext uri="{FF2B5EF4-FFF2-40B4-BE49-F238E27FC236}">
                <a16:creationId xmlns:a16="http://schemas.microsoft.com/office/drawing/2014/main" id="{C4FA95CC-C5E9-47C0-A12A-B55B340F8D5A}"/>
              </a:ext>
            </a:extLst>
          </p:cNvPr>
          <p:cNvSpPr txBox="1"/>
          <p:nvPr/>
        </p:nvSpPr>
        <p:spPr>
          <a:xfrm>
            <a:off x="1475971" y="1150447"/>
            <a:ext cx="9084103" cy="830997"/>
          </a:xfrm>
          <a:prstGeom prst="rect">
            <a:avLst/>
          </a:prstGeom>
          <a:noFill/>
        </p:spPr>
        <p:txBody>
          <a:bodyPr wrap="square" rtlCol="0">
            <a:spAutoFit/>
          </a:bodyPr>
          <a:lstStyle/>
          <a:p>
            <a:r>
              <a:rPr lang="en-US" sz="2400" dirty="0"/>
              <a:t>From geometry we know that the volume of a right cylinder is the area of the base times the height:</a:t>
            </a:r>
          </a:p>
        </p:txBody>
      </p:sp>
      <p:grpSp>
        <p:nvGrpSpPr>
          <p:cNvPr id="4" name="Group 3">
            <a:extLst>
              <a:ext uri="{FF2B5EF4-FFF2-40B4-BE49-F238E27FC236}">
                <a16:creationId xmlns:a16="http://schemas.microsoft.com/office/drawing/2014/main" id="{82991763-407A-4E93-8D54-BDD0E3E77271}"/>
              </a:ext>
            </a:extLst>
          </p:cNvPr>
          <p:cNvGrpSpPr/>
          <p:nvPr/>
        </p:nvGrpSpPr>
        <p:grpSpPr>
          <a:xfrm>
            <a:off x="1475970" y="3526034"/>
            <a:ext cx="9412424" cy="1237551"/>
            <a:chOff x="1475970" y="3526034"/>
            <a:chExt cx="9412424" cy="1237551"/>
          </a:xfrm>
        </p:grpSpPr>
        <p:sp>
          <p:nvSpPr>
            <p:cNvPr id="36" name="TextBox 35">
              <a:extLst>
                <a:ext uri="{FF2B5EF4-FFF2-40B4-BE49-F238E27FC236}">
                  <a16:creationId xmlns:a16="http://schemas.microsoft.com/office/drawing/2014/main" id="{1BDBC8D4-5231-460E-986E-D0003E1566A3}"/>
                </a:ext>
              </a:extLst>
            </p:cNvPr>
            <p:cNvSpPr txBox="1"/>
            <p:nvPr/>
          </p:nvSpPr>
          <p:spPr>
            <a:xfrm>
              <a:off x="3349098" y="4301920"/>
              <a:ext cx="6112036" cy="461665"/>
            </a:xfrm>
            <a:prstGeom prst="rect">
              <a:avLst/>
            </a:prstGeom>
            <a:noFill/>
          </p:spPr>
          <p:txBody>
            <a:bodyPr wrap="square" rtlCol="0">
              <a:spAutoFit/>
            </a:bodyPr>
            <a:lstStyle/>
            <a:p>
              <a:r>
                <a:rPr lang="en-US" sz="2400" b="1" dirty="0"/>
                <a:t>Volume</a:t>
              </a:r>
              <a:r>
                <a:rPr lang="en-US" sz="2400" dirty="0"/>
                <a:t>  =   Mass / Density   =   </a:t>
              </a:r>
              <a:r>
                <a:rPr lang="en-US" sz="2400" b="1" dirty="0"/>
                <a:t>m /</a:t>
              </a:r>
              <a:r>
                <a:rPr lang="el-GR" sz="2400" b="1" dirty="0">
                  <a:solidFill>
                    <a:srgbClr val="7030A0"/>
                  </a:solidFill>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ρ</a:t>
              </a:r>
              <a:r>
                <a:rPr lang="en-US" sz="2400" b="1" dirty="0"/>
                <a:t>   </a:t>
              </a:r>
              <a:r>
                <a:rPr lang="en-US" sz="2400" dirty="0"/>
                <a:t> </a:t>
              </a:r>
            </a:p>
          </p:txBody>
        </p:sp>
        <p:sp>
          <p:nvSpPr>
            <p:cNvPr id="28" name="TextBox 27">
              <a:extLst>
                <a:ext uri="{FF2B5EF4-FFF2-40B4-BE49-F238E27FC236}">
                  <a16:creationId xmlns:a16="http://schemas.microsoft.com/office/drawing/2014/main" id="{B2E5EAE9-CA12-4097-A0B7-8A796482A054}"/>
                </a:ext>
              </a:extLst>
            </p:cNvPr>
            <p:cNvSpPr txBox="1"/>
            <p:nvPr/>
          </p:nvSpPr>
          <p:spPr>
            <a:xfrm>
              <a:off x="1475970" y="3526034"/>
              <a:ext cx="9412424" cy="461665"/>
            </a:xfrm>
            <a:prstGeom prst="rect">
              <a:avLst/>
            </a:prstGeom>
            <a:noFill/>
          </p:spPr>
          <p:txBody>
            <a:bodyPr wrap="square" rtlCol="0">
              <a:spAutoFit/>
            </a:bodyPr>
            <a:lstStyle/>
            <a:p>
              <a:r>
                <a:rPr lang="en-US" sz="2400" dirty="0"/>
                <a:t>From chemistry we know that the volume is also mass divided by density:</a:t>
              </a:r>
            </a:p>
          </p:txBody>
        </p:sp>
      </p:grpSp>
      <p:sp>
        <p:nvSpPr>
          <p:cNvPr id="3" name="TextBox 2">
            <a:extLst>
              <a:ext uri="{FF2B5EF4-FFF2-40B4-BE49-F238E27FC236}">
                <a16:creationId xmlns:a16="http://schemas.microsoft.com/office/drawing/2014/main" id="{095AEF80-AA57-4312-9EE9-0B70CB433F50}"/>
              </a:ext>
            </a:extLst>
          </p:cNvPr>
          <p:cNvSpPr txBox="1"/>
          <p:nvPr/>
        </p:nvSpPr>
        <p:spPr>
          <a:xfrm>
            <a:off x="1475970" y="5176020"/>
            <a:ext cx="9299882" cy="461665"/>
          </a:xfrm>
          <a:prstGeom prst="rect">
            <a:avLst/>
          </a:prstGeom>
          <a:noFill/>
        </p:spPr>
        <p:txBody>
          <a:bodyPr wrap="square" rtlCol="0">
            <a:spAutoFit/>
          </a:bodyPr>
          <a:lstStyle/>
          <a:p>
            <a:r>
              <a:rPr lang="en-US" sz="2400" dirty="0"/>
              <a:t>This means we can substitute  “A</a:t>
            </a:r>
            <a:r>
              <a:rPr lang="en-US" sz="2400" baseline="-25000" dirty="0"/>
              <a:t>1</a:t>
            </a:r>
            <a:r>
              <a:rPr lang="en-US" sz="2400" dirty="0"/>
              <a:t>x</a:t>
            </a:r>
            <a:r>
              <a:rPr lang="en-US" sz="2400" baseline="-25000" dirty="0"/>
              <a:t>1</a:t>
            </a:r>
            <a:r>
              <a:rPr lang="en-US" sz="2400" dirty="0"/>
              <a:t>“  with “m /</a:t>
            </a:r>
            <a:r>
              <a:rPr lang="el-GR" sz="2400" dirty="0">
                <a:solidFill>
                  <a:srgbClr val="7030A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ρ</a:t>
            </a:r>
            <a:r>
              <a:rPr lang="en-US" sz="2400" dirty="0">
                <a:latin typeface="Calibri" panose="020F0502020204030204" pitchFamily="34" charset="0"/>
                <a:cs typeface="Calibri" panose="020F0502020204030204" pitchFamily="34" charset="0"/>
              </a:rPr>
              <a:t>” in the work equation.</a:t>
            </a:r>
            <a:endParaRPr lang="en-US" sz="2400" dirty="0"/>
          </a:p>
        </p:txBody>
      </p:sp>
    </p:spTree>
    <p:extLst>
      <p:ext uri="{BB962C8B-B14F-4D97-AF65-F5344CB8AC3E}">
        <p14:creationId xmlns:p14="http://schemas.microsoft.com/office/powerpoint/2010/main" val="359717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724D03-0052-49F2-A1DF-F6BA627B2582}"/>
              </a:ext>
            </a:extLst>
          </p:cNvPr>
          <p:cNvSpPr txBox="1"/>
          <p:nvPr/>
        </p:nvSpPr>
        <p:spPr>
          <a:xfrm>
            <a:off x="3765345" y="955571"/>
            <a:ext cx="4356505" cy="461665"/>
          </a:xfrm>
          <a:prstGeom prst="rect">
            <a:avLst/>
          </a:prstGeom>
          <a:noFill/>
        </p:spPr>
        <p:txBody>
          <a:bodyPr wrap="square" rtlCol="0">
            <a:spAutoFit/>
          </a:bodyPr>
          <a:lstStyle/>
          <a:p>
            <a:r>
              <a:rPr lang="en-US" sz="2400" dirty="0"/>
              <a:t>Work</a:t>
            </a:r>
            <a:r>
              <a:rPr lang="en-US" sz="2400" baseline="-25000" dirty="0"/>
              <a:t>System</a:t>
            </a:r>
            <a:r>
              <a:rPr lang="en-US" sz="2400" dirty="0"/>
              <a:t>  =  p</a:t>
            </a:r>
            <a:r>
              <a:rPr lang="en-US" sz="2400" baseline="-25000" dirty="0"/>
              <a:t>1</a:t>
            </a:r>
            <a:r>
              <a:rPr lang="en-US" sz="2400" dirty="0">
                <a:solidFill>
                  <a:srgbClr val="7030A0"/>
                </a:solidFill>
              </a:rPr>
              <a:t>A</a:t>
            </a:r>
            <a:r>
              <a:rPr lang="en-US" sz="2400" baseline="-25000" dirty="0">
                <a:solidFill>
                  <a:srgbClr val="7030A0"/>
                </a:solidFill>
              </a:rPr>
              <a:t>1</a:t>
            </a:r>
            <a:r>
              <a:rPr lang="en-US" sz="2400" dirty="0">
                <a:solidFill>
                  <a:srgbClr val="7030A0"/>
                </a:solidFill>
              </a:rPr>
              <a:t>x</a:t>
            </a:r>
            <a:r>
              <a:rPr lang="en-US" sz="2400" baseline="-25000" dirty="0">
                <a:solidFill>
                  <a:srgbClr val="7030A0"/>
                </a:solidFill>
              </a:rPr>
              <a:t>1</a:t>
            </a:r>
            <a:r>
              <a:rPr lang="en-US" sz="2400" dirty="0"/>
              <a:t>  -  p</a:t>
            </a:r>
            <a:r>
              <a:rPr lang="en-US" sz="2400" baseline="-25000" dirty="0"/>
              <a:t>2</a:t>
            </a:r>
            <a:r>
              <a:rPr lang="en-US" sz="2400" dirty="0">
                <a:solidFill>
                  <a:srgbClr val="00B050"/>
                </a:solidFill>
              </a:rPr>
              <a:t>A</a:t>
            </a:r>
            <a:r>
              <a:rPr lang="en-US" sz="2400" baseline="-25000" dirty="0">
                <a:solidFill>
                  <a:srgbClr val="00B050"/>
                </a:solidFill>
              </a:rPr>
              <a:t>2</a:t>
            </a:r>
            <a:r>
              <a:rPr lang="en-US" sz="2400" dirty="0">
                <a:solidFill>
                  <a:srgbClr val="00B050"/>
                </a:solidFill>
              </a:rPr>
              <a:t>x</a:t>
            </a:r>
            <a:r>
              <a:rPr lang="en-US" sz="2400" baseline="-25000" dirty="0">
                <a:solidFill>
                  <a:srgbClr val="00B050"/>
                </a:solidFill>
              </a:rPr>
              <a:t>2</a:t>
            </a:r>
            <a:endParaRPr lang="en-US" sz="2400" dirty="0">
              <a:solidFill>
                <a:srgbClr val="00B050"/>
              </a:solidFill>
            </a:endParaRPr>
          </a:p>
        </p:txBody>
      </p:sp>
      <p:sp>
        <p:nvSpPr>
          <p:cNvPr id="3" name="TextBox 2">
            <a:extLst>
              <a:ext uri="{FF2B5EF4-FFF2-40B4-BE49-F238E27FC236}">
                <a16:creationId xmlns:a16="http://schemas.microsoft.com/office/drawing/2014/main" id="{55C90C30-8179-448A-A762-B5392CDCA44F}"/>
              </a:ext>
            </a:extLst>
          </p:cNvPr>
          <p:cNvSpPr txBox="1"/>
          <p:nvPr/>
        </p:nvSpPr>
        <p:spPr>
          <a:xfrm>
            <a:off x="3357382" y="1653621"/>
            <a:ext cx="6264058" cy="461665"/>
          </a:xfrm>
          <a:prstGeom prst="rect">
            <a:avLst/>
          </a:prstGeom>
          <a:noFill/>
        </p:spPr>
        <p:txBody>
          <a:bodyPr wrap="square" rtlCol="0">
            <a:spAutoFit/>
          </a:bodyPr>
          <a:lstStyle/>
          <a:p>
            <a:r>
              <a:rPr lang="en-US" sz="2400" dirty="0"/>
              <a:t>Work</a:t>
            </a:r>
            <a:r>
              <a:rPr lang="en-US" sz="2400" baseline="-25000" dirty="0"/>
              <a:t>System</a:t>
            </a:r>
            <a:r>
              <a:rPr lang="en-US" sz="2400" dirty="0"/>
              <a:t>  =  p</a:t>
            </a:r>
            <a:r>
              <a:rPr lang="en-US" sz="2400" baseline="-25000" dirty="0"/>
              <a:t>1 </a:t>
            </a:r>
            <a:r>
              <a:rPr lang="en-US" sz="2400" dirty="0"/>
              <a:t> (</a:t>
            </a:r>
            <a:r>
              <a:rPr lang="en-US" sz="2400" dirty="0">
                <a:solidFill>
                  <a:srgbClr val="7030A0"/>
                </a:solidFill>
              </a:rPr>
              <a:t>m / </a:t>
            </a:r>
            <a:r>
              <a:rPr lang="el-GR" sz="2400" dirty="0">
                <a:solidFill>
                  <a:srgbClr val="7030A0"/>
                </a:solidFill>
                <a:latin typeface="Calibri" panose="020F0502020204030204" pitchFamily="34" charset="0"/>
                <a:cs typeface="Calibri" panose="020F0502020204030204" pitchFamily="34" charset="0"/>
              </a:rPr>
              <a:t>ρ</a:t>
            </a:r>
            <a:r>
              <a:rPr lang="en-US" sz="2400" dirty="0"/>
              <a:t>)  -  p</a:t>
            </a:r>
            <a:r>
              <a:rPr lang="en-US" sz="2400" baseline="-25000" dirty="0"/>
              <a:t>2</a:t>
            </a:r>
            <a:r>
              <a:rPr lang="en-US" sz="2400" dirty="0"/>
              <a:t>  (</a:t>
            </a:r>
            <a:r>
              <a:rPr lang="en-US" sz="2400" dirty="0">
                <a:solidFill>
                  <a:srgbClr val="00B050"/>
                </a:solidFill>
              </a:rPr>
              <a:t>m / </a:t>
            </a:r>
            <a:r>
              <a:rPr lang="el-GR" sz="2400" dirty="0">
                <a:solidFill>
                  <a:srgbClr val="00B050"/>
                </a:solidFill>
                <a:latin typeface="Calibri" panose="020F0502020204030204" pitchFamily="34" charset="0"/>
                <a:cs typeface="Calibri" panose="020F0502020204030204" pitchFamily="34" charset="0"/>
              </a:rPr>
              <a:t>ρ</a:t>
            </a:r>
            <a:r>
              <a:rPr lang="en-US" sz="2400" dirty="0"/>
              <a:t>) </a:t>
            </a:r>
          </a:p>
        </p:txBody>
      </p:sp>
      <p:sp>
        <p:nvSpPr>
          <p:cNvPr id="4" name="TextBox 3">
            <a:extLst>
              <a:ext uri="{FF2B5EF4-FFF2-40B4-BE49-F238E27FC236}">
                <a16:creationId xmlns:a16="http://schemas.microsoft.com/office/drawing/2014/main" id="{1CB40AF3-C94A-4B4B-B8F6-40D558CC34B3}"/>
              </a:ext>
            </a:extLst>
          </p:cNvPr>
          <p:cNvSpPr txBox="1"/>
          <p:nvPr/>
        </p:nvSpPr>
        <p:spPr>
          <a:xfrm>
            <a:off x="1245607" y="3277770"/>
            <a:ext cx="9748910" cy="830997"/>
          </a:xfrm>
          <a:prstGeom prst="rect">
            <a:avLst/>
          </a:prstGeom>
          <a:noFill/>
        </p:spPr>
        <p:txBody>
          <a:bodyPr wrap="square" rtlCol="0">
            <a:spAutoFit/>
          </a:bodyPr>
          <a:lstStyle/>
          <a:p>
            <a:r>
              <a:rPr lang="en-US" sz="2400" dirty="0"/>
              <a:t>From the </a:t>
            </a:r>
            <a:r>
              <a:rPr lang="en-US" sz="2400" b="1" dirty="0"/>
              <a:t>Work-Energy Theorem</a:t>
            </a:r>
            <a:r>
              <a:rPr lang="en-US" sz="2400" dirty="0"/>
              <a:t>, we know that the </a:t>
            </a:r>
            <a:r>
              <a:rPr lang="en-US" sz="2400" u="sng" dirty="0"/>
              <a:t>Work done on an object is equal to the change in Kinetic Energy</a:t>
            </a:r>
            <a:r>
              <a:rPr lang="en-US" sz="2400" dirty="0"/>
              <a:t>:</a:t>
            </a:r>
          </a:p>
        </p:txBody>
      </p:sp>
      <p:sp>
        <p:nvSpPr>
          <p:cNvPr id="5" name="TextBox 4">
            <a:extLst>
              <a:ext uri="{FF2B5EF4-FFF2-40B4-BE49-F238E27FC236}">
                <a16:creationId xmlns:a16="http://schemas.microsoft.com/office/drawing/2014/main" id="{EE3FA546-0300-46A3-8B3B-CDADA1BADDE1}"/>
              </a:ext>
            </a:extLst>
          </p:cNvPr>
          <p:cNvSpPr txBox="1"/>
          <p:nvPr/>
        </p:nvSpPr>
        <p:spPr>
          <a:xfrm>
            <a:off x="2149221" y="4328757"/>
            <a:ext cx="7926389" cy="461665"/>
          </a:xfrm>
          <a:prstGeom prst="rect">
            <a:avLst/>
          </a:prstGeom>
          <a:noFill/>
        </p:spPr>
        <p:txBody>
          <a:bodyPr wrap="square" rtlCol="0">
            <a:spAutoFit/>
          </a:bodyPr>
          <a:lstStyle/>
          <a:p>
            <a:r>
              <a:rPr lang="en-US" sz="2400" dirty="0"/>
              <a:t>Work</a:t>
            </a:r>
            <a:r>
              <a:rPr lang="en-US" sz="2400" baseline="-25000" dirty="0"/>
              <a:t>System</a:t>
            </a:r>
            <a:r>
              <a:rPr lang="en-US" sz="2400" dirty="0"/>
              <a:t>  =  p</a:t>
            </a:r>
            <a:r>
              <a:rPr lang="en-US" sz="2400" baseline="-25000" dirty="0"/>
              <a:t>1 </a:t>
            </a:r>
            <a:r>
              <a:rPr lang="en-US" sz="2400" dirty="0"/>
              <a:t> (</a:t>
            </a:r>
            <a:r>
              <a:rPr lang="en-US" sz="2400" dirty="0">
                <a:solidFill>
                  <a:srgbClr val="7030A0"/>
                </a:solidFill>
              </a:rPr>
              <a:t>m / </a:t>
            </a:r>
            <a:r>
              <a:rPr lang="el-GR" sz="2400" dirty="0">
                <a:solidFill>
                  <a:srgbClr val="7030A0"/>
                </a:solidFill>
                <a:latin typeface="Calibri" panose="020F0502020204030204" pitchFamily="34" charset="0"/>
                <a:cs typeface="Calibri" panose="020F0502020204030204" pitchFamily="34" charset="0"/>
              </a:rPr>
              <a:t>ρ</a:t>
            </a:r>
            <a:r>
              <a:rPr lang="en-US" sz="2400" dirty="0"/>
              <a:t>)  -  p</a:t>
            </a:r>
            <a:r>
              <a:rPr lang="en-US" sz="2400" baseline="-25000" dirty="0"/>
              <a:t>2</a:t>
            </a:r>
            <a:r>
              <a:rPr lang="en-US" sz="2400" dirty="0"/>
              <a:t>  (</a:t>
            </a:r>
            <a:r>
              <a:rPr lang="en-US" sz="2400" dirty="0">
                <a:solidFill>
                  <a:srgbClr val="00B050"/>
                </a:solidFill>
              </a:rPr>
              <a:t>m / </a:t>
            </a:r>
            <a:r>
              <a:rPr lang="el-GR" sz="2400" dirty="0">
                <a:solidFill>
                  <a:srgbClr val="00B050"/>
                </a:solidFill>
                <a:latin typeface="Calibri" panose="020F0502020204030204" pitchFamily="34" charset="0"/>
                <a:cs typeface="Calibri" panose="020F0502020204030204" pitchFamily="34" charset="0"/>
              </a:rPr>
              <a:t>ρ</a:t>
            </a:r>
            <a:r>
              <a:rPr lang="en-US" sz="2400" dirty="0"/>
              <a:t>)   =   ½ mv</a:t>
            </a:r>
            <a:r>
              <a:rPr lang="en-US" sz="2400" baseline="-25000" dirty="0"/>
              <a:t>2</a:t>
            </a:r>
            <a:r>
              <a:rPr lang="en-US" sz="2400" baseline="30000" dirty="0"/>
              <a:t>2</a:t>
            </a:r>
            <a:r>
              <a:rPr lang="en-US" sz="2400" dirty="0"/>
              <a:t>  -  ½ mv</a:t>
            </a:r>
            <a:r>
              <a:rPr lang="en-US" sz="2400" baseline="-25000" dirty="0"/>
              <a:t>1</a:t>
            </a:r>
            <a:r>
              <a:rPr lang="en-US" sz="2400" baseline="30000" dirty="0"/>
              <a:t>2</a:t>
            </a:r>
            <a:r>
              <a:rPr lang="en-US" sz="2400" dirty="0"/>
              <a:t> </a:t>
            </a:r>
          </a:p>
        </p:txBody>
      </p:sp>
      <p:sp>
        <p:nvSpPr>
          <p:cNvPr id="6" name="TextBox 5">
            <a:extLst>
              <a:ext uri="{FF2B5EF4-FFF2-40B4-BE49-F238E27FC236}">
                <a16:creationId xmlns:a16="http://schemas.microsoft.com/office/drawing/2014/main" id="{97EE0F22-8853-4AA7-BB75-3E8CD4C95D20}"/>
              </a:ext>
            </a:extLst>
          </p:cNvPr>
          <p:cNvSpPr txBox="1"/>
          <p:nvPr/>
        </p:nvSpPr>
        <p:spPr>
          <a:xfrm>
            <a:off x="1197483" y="2328668"/>
            <a:ext cx="9797034" cy="830997"/>
          </a:xfrm>
          <a:prstGeom prst="rect">
            <a:avLst/>
          </a:prstGeom>
          <a:noFill/>
        </p:spPr>
        <p:txBody>
          <a:bodyPr wrap="square" rtlCol="0">
            <a:spAutoFit/>
          </a:bodyPr>
          <a:lstStyle/>
          <a:p>
            <a:r>
              <a:rPr lang="en-US" sz="2400" dirty="0"/>
              <a:t>The two fluid elements have the same mass and the fluid is incompressible so “m” and “</a:t>
            </a:r>
            <a:r>
              <a:rPr lang="el-GR" sz="2400" dirty="0">
                <a:latin typeface="Calibri" panose="020F0502020204030204" pitchFamily="34" charset="0"/>
                <a:cs typeface="Calibri" panose="020F0502020204030204" pitchFamily="34" charset="0"/>
              </a:rPr>
              <a:t>ρ</a:t>
            </a:r>
            <a:r>
              <a:rPr lang="en-US" sz="2400" dirty="0"/>
              <a:t>“ are constant values (and thus aren’t given a subscript).</a:t>
            </a:r>
          </a:p>
        </p:txBody>
      </p:sp>
      <p:sp>
        <p:nvSpPr>
          <p:cNvPr id="8" name="Slide Number Placeholder 7">
            <a:extLst>
              <a:ext uri="{FF2B5EF4-FFF2-40B4-BE49-F238E27FC236}">
                <a16:creationId xmlns:a16="http://schemas.microsoft.com/office/drawing/2014/main" id="{2BD89DD2-A7E2-4054-AB7D-A32F6C95D3BC}"/>
              </a:ext>
            </a:extLst>
          </p:cNvPr>
          <p:cNvSpPr>
            <a:spLocks noGrp="1"/>
          </p:cNvSpPr>
          <p:nvPr>
            <p:ph type="sldNum" sz="quarter" idx="12"/>
          </p:nvPr>
        </p:nvSpPr>
        <p:spPr/>
        <p:txBody>
          <a:bodyPr/>
          <a:lstStyle/>
          <a:p>
            <a:fld id="{70F590C6-BFDA-46BA-8593-EB8341455ED1}" type="slidenum">
              <a:rPr lang="en-US" smtClean="0"/>
              <a:t>48</a:t>
            </a:fld>
            <a:endParaRPr lang="en-US"/>
          </a:p>
        </p:txBody>
      </p:sp>
      <p:grpSp>
        <p:nvGrpSpPr>
          <p:cNvPr id="10" name="Group 9">
            <a:extLst>
              <a:ext uri="{FF2B5EF4-FFF2-40B4-BE49-F238E27FC236}">
                <a16:creationId xmlns:a16="http://schemas.microsoft.com/office/drawing/2014/main" id="{8E23E383-771F-4E0C-A8B7-515D17888D97}"/>
              </a:ext>
            </a:extLst>
          </p:cNvPr>
          <p:cNvGrpSpPr/>
          <p:nvPr/>
        </p:nvGrpSpPr>
        <p:grpSpPr>
          <a:xfrm>
            <a:off x="2149221" y="5010412"/>
            <a:ext cx="8453648" cy="1200329"/>
            <a:chOff x="2565647" y="5010412"/>
            <a:chExt cx="8453648" cy="1200329"/>
          </a:xfrm>
        </p:grpSpPr>
        <p:sp>
          <p:nvSpPr>
            <p:cNvPr id="7" name="TextBox 6">
              <a:extLst>
                <a:ext uri="{FF2B5EF4-FFF2-40B4-BE49-F238E27FC236}">
                  <a16:creationId xmlns:a16="http://schemas.microsoft.com/office/drawing/2014/main" id="{D4B191CB-3B91-4E9F-8A0E-B658453CB979}"/>
                </a:ext>
              </a:extLst>
            </p:cNvPr>
            <p:cNvSpPr txBox="1"/>
            <p:nvPr/>
          </p:nvSpPr>
          <p:spPr>
            <a:xfrm>
              <a:off x="2565647" y="5010412"/>
              <a:ext cx="5295731" cy="1200329"/>
            </a:xfrm>
            <a:prstGeom prst="rect">
              <a:avLst/>
            </a:prstGeom>
            <a:noFill/>
          </p:spPr>
          <p:txBody>
            <a:bodyPr wrap="square" rtlCol="0">
              <a:spAutoFit/>
            </a:bodyPr>
            <a:lstStyle/>
            <a:p>
              <a:r>
                <a:rPr lang="en-US" sz="2400" dirty="0"/>
                <a:t>                       m</a:t>
              </a:r>
            </a:p>
            <a:p>
              <a:r>
                <a:rPr lang="en-US" sz="2400" dirty="0"/>
                <a:t>( p</a:t>
              </a:r>
              <a:r>
                <a:rPr lang="en-US" sz="2400" baseline="-25000" dirty="0"/>
                <a:t>1 </a:t>
              </a:r>
              <a:r>
                <a:rPr lang="en-US" sz="2400" dirty="0"/>
                <a:t> -  p</a:t>
              </a:r>
              <a:r>
                <a:rPr lang="en-US" sz="2400" baseline="-25000" dirty="0"/>
                <a:t>2</a:t>
              </a:r>
              <a:r>
                <a:rPr lang="en-US" sz="2400" dirty="0"/>
                <a:t> )  ( -----)   =   ½ mv</a:t>
              </a:r>
              <a:r>
                <a:rPr lang="en-US" sz="2400" baseline="-25000" dirty="0"/>
                <a:t>2</a:t>
              </a:r>
              <a:r>
                <a:rPr lang="en-US" sz="2400" baseline="30000" dirty="0"/>
                <a:t>2</a:t>
              </a:r>
              <a:r>
                <a:rPr lang="en-US" sz="2400" dirty="0"/>
                <a:t>  -  ½ mv</a:t>
              </a:r>
              <a:r>
                <a:rPr lang="en-US" sz="2400" baseline="-25000" dirty="0"/>
                <a:t>1</a:t>
              </a:r>
              <a:r>
                <a:rPr lang="en-US" sz="2400" baseline="30000" dirty="0"/>
                <a:t>2</a:t>
              </a:r>
              <a:r>
                <a:rPr lang="en-US" sz="2400" dirty="0"/>
                <a:t> </a:t>
              </a:r>
            </a:p>
            <a:p>
              <a:r>
                <a:rPr lang="en-US" sz="2400" dirty="0"/>
                <a:t>                        </a:t>
              </a:r>
              <a:r>
                <a:rPr lang="el-GR" sz="2400" dirty="0">
                  <a:latin typeface="Calibri" panose="020F0502020204030204" pitchFamily="34" charset="0"/>
                  <a:cs typeface="Calibri" panose="020F0502020204030204" pitchFamily="34" charset="0"/>
                </a:rPr>
                <a:t>ρ</a:t>
              </a:r>
              <a:r>
                <a:rPr lang="en-US" sz="2400" dirty="0"/>
                <a:t> </a:t>
              </a:r>
            </a:p>
          </p:txBody>
        </p:sp>
        <p:sp>
          <p:nvSpPr>
            <p:cNvPr id="9" name="TextBox 8">
              <a:extLst>
                <a:ext uri="{FF2B5EF4-FFF2-40B4-BE49-F238E27FC236}">
                  <a16:creationId xmlns:a16="http://schemas.microsoft.com/office/drawing/2014/main" id="{671FF340-C777-4DC3-B3CC-79AA30EFA81A}"/>
                </a:ext>
              </a:extLst>
            </p:cNvPr>
            <p:cNvSpPr txBox="1"/>
            <p:nvPr/>
          </p:nvSpPr>
          <p:spPr>
            <a:xfrm>
              <a:off x="8276095" y="5253925"/>
              <a:ext cx="2743200" cy="707886"/>
            </a:xfrm>
            <a:prstGeom prst="rect">
              <a:avLst/>
            </a:prstGeom>
            <a:noFill/>
          </p:spPr>
          <p:txBody>
            <a:bodyPr wrap="square" rtlCol="0">
              <a:spAutoFit/>
            </a:bodyPr>
            <a:lstStyle/>
            <a:p>
              <a:r>
                <a:rPr lang="en-US" sz="2000" dirty="0">
                  <a:solidFill>
                    <a:srgbClr val="FF0000"/>
                  </a:solidFill>
                </a:rPr>
                <a:t>Performing a little bit of algebra…</a:t>
              </a:r>
            </a:p>
          </p:txBody>
        </p:sp>
      </p:grpSp>
    </p:spTree>
    <p:extLst>
      <p:ext uri="{BB962C8B-B14F-4D97-AF65-F5344CB8AC3E}">
        <p14:creationId xmlns:p14="http://schemas.microsoft.com/office/powerpoint/2010/main" val="373606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CE887E-05BF-4A17-812C-404762AA84D3}"/>
              </a:ext>
            </a:extLst>
          </p:cNvPr>
          <p:cNvSpPr txBox="1"/>
          <p:nvPr/>
        </p:nvSpPr>
        <p:spPr>
          <a:xfrm>
            <a:off x="2027297" y="775987"/>
            <a:ext cx="5295731" cy="1200329"/>
          </a:xfrm>
          <a:prstGeom prst="rect">
            <a:avLst/>
          </a:prstGeom>
          <a:noFill/>
        </p:spPr>
        <p:txBody>
          <a:bodyPr wrap="square" rtlCol="0">
            <a:spAutoFit/>
          </a:bodyPr>
          <a:lstStyle/>
          <a:p>
            <a:r>
              <a:rPr lang="en-US" sz="2400" dirty="0"/>
              <a:t>                       m</a:t>
            </a:r>
          </a:p>
          <a:p>
            <a:r>
              <a:rPr lang="en-US" sz="2400" dirty="0"/>
              <a:t>( p</a:t>
            </a:r>
            <a:r>
              <a:rPr lang="en-US" sz="2400" baseline="-25000" dirty="0"/>
              <a:t>1 </a:t>
            </a:r>
            <a:r>
              <a:rPr lang="en-US" sz="2400" dirty="0"/>
              <a:t> -  p</a:t>
            </a:r>
            <a:r>
              <a:rPr lang="en-US" sz="2400" baseline="-25000" dirty="0"/>
              <a:t>2</a:t>
            </a:r>
            <a:r>
              <a:rPr lang="en-US" sz="2400" dirty="0"/>
              <a:t> )  ( -----)   =   ½ mv</a:t>
            </a:r>
            <a:r>
              <a:rPr lang="en-US" sz="2400" baseline="-25000" dirty="0"/>
              <a:t>2</a:t>
            </a:r>
            <a:r>
              <a:rPr lang="en-US" sz="2400" baseline="30000" dirty="0"/>
              <a:t>2</a:t>
            </a:r>
            <a:r>
              <a:rPr lang="en-US" sz="2400" dirty="0"/>
              <a:t>  -  ½ mv</a:t>
            </a:r>
            <a:r>
              <a:rPr lang="en-US" sz="2400" baseline="-25000" dirty="0"/>
              <a:t>1</a:t>
            </a:r>
            <a:r>
              <a:rPr lang="en-US" sz="2400" baseline="30000" dirty="0"/>
              <a:t>2</a:t>
            </a:r>
            <a:r>
              <a:rPr lang="en-US" sz="2400" dirty="0"/>
              <a:t> </a:t>
            </a:r>
          </a:p>
          <a:p>
            <a:r>
              <a:rPr lang="en-US" sz="2400" dirty="0"/>
              <a:t>                        </a:t>
            </a:r>
            <a:r>
              <a:rPr lang="el-GR" sz="2400" dirty="0">
                <a:latin typeface="Calibri" panose="020F0502020204030204" pitchFamily="34" charset="0"/>
                <a:cs typeface="Calibri" panose="020F0502020204030204" pitchFamily="34" charset="0"/>
              </a:rPr>
              <a:t>ρ</a:t>
            </a:r>
            <a:r>
              <a:rPr lang="en-US" sz="2400" dirty="0"/>
              <a:t> </a:t>
            </a:r>
          </a:p>
        </p:txBody>
      </p:sp>
      <p:grpSp>
        <p:nvGrpSpPr>
          <p:cNvPr id="9" name="Group 8">
            <a:extLst>
              <a:ext uri="{FF2B5EF4-FFF2-40B4-BE49-F238E27FC236}">
                <a16:creationId xmlns:a16="http://schemas.microsoft.com/office/drawing/2014/main" id="{E46B03DA-150F-4CAC-AD64-7F3AFA2C9FC3}"/>
              </a:ext>
            </a:extLst>
          </p:cNvPr>
          <p:cNvGrpSpPr/>
          <p:nvPr/>
        </p:nvGrpSpPr>
        <p:grpSpPr>
          <a:xfrm>
            <a:off x="2393057" y="1535716"/>
            <a:ext cx="8537539" cy="1169551"/>
            <a:chOff x="2393057" y="1535716"/>
            <a:chExt cx="8537539" cy="1169551"/>
          </a:xfrm>
        </p:grpSpPr>
        <p:sp>
          <p:nvSpPr>
            <p:cNvPr id="3" name="TextBox 2">
              <a:extLst>
                <a:ext uri="{FF2B5EF4-FFF2-40B4-BE49-F238E27FC236}">
                  <a16:creationId xmlns:a16="http://schemas.microsoft.com/office/drawing/2014/main" id="{45B41DED-7493-4FAB-89D9-65B20D66E1B9}"/>
                </a:ext>
              </a:extLst>
            </p:cNvPr>
            <p:cNvSpPr txBox="1"/>
            <p:nvPr/>
          </p:nvSpPr>
          <p:spPr>
            <a:xfrm>
              <a:off x="2393057" y="2243602"/>
              <a:ext cx="4471977" cy="461665"/>
            </a:xfrm>
            <a:prstGeom prst="rect">
              <a:avLst/>
            </a:prstGeom>
            <a:noFill/>
          </p:spPr>
          <p:txBody>
            <a:bodyPr wrap="square" rtlCol="0">
              <a:spAutoFit/>
            </a:bodyPr>
            <a:lstStyle/>
            <a:p>
              <a:r>
                <a:rPr lang="en-US" sz="2400" dirty="0"/>
                <a:t>( p</a:t>
              </a:r>
              <a:r>
                <a:rPr lang="en-US" sz="2400" baseline="-25000" dirty="0"/>
                <a:t>1 </a:t>
              </a:r>
              <a:r>
                <a:rPr lang="en-US" sz="2400" dirty="0"/>
                <a:t> -  p</a:t>
              </a:r>
              <a:r>
                <a:rPr lang="en-US" sz="2400" baseline="-25000" dirty="0"/>
                <a:t>2</a:t>
              </a:r>
              <a:r>
                <a:rPr lang="en-US" sz="2400" dirty="0"/>
                <a:t> )    =   ½ </a:t>
              </a:r>
              <a:r>
                <a:rPr lang="el-GR" sz="2400" dirty="0">
                  <a:latin typeface="Calibri" panose="020F0502020204030204" pitchFamily="34" charset="0"/>
                  <a:cs typeface="Calibri" panose="020F0502020204030204" pitchFamily="34" charset="0"/>
                </a:rPr>
                <a:t>ρ </a:t>
              </a:r>
              <a:r>
                <a:rPr lang="en-US" sz="2400" dirty="0"/>
                <a:t>v</a:t>
              </a:r>
              <a:r>
                <a:rPr lang="en-US" sz="2400" baseline="-25000" dirty="0"/>
                <a:t>2</a:t>
              </a:r>
              <a:r>
                <a:rPr lang="en-US" sz="2400" baseline="30000" dirty="0"/>
                <a:t>2</a:t>
              </a:r>
              <a:r>
                <a:rPr lang="en-US" sz="2400" dirty="0"/>
                <a:t>  -  ½</a:t>
              </a:r>
              <a:r>
                <a:rPr lang="el-GR" sz="2400" dirty="0">
                  <a:latin typeface="Calibri" panose="020F0502020204030204" pitchFamily="34" charset="0"/>
                  <a:cs typeface="Calibri" panose="020F0502020204030204" pitchFamily="34" charset="0"/>
                </a:rPr>
                <a:t> ρ</a:t>
              </a:r>
              <a:r>
                <a:rPr lang="en-US" sz="2400" dirty="0"/>
                <a:t> v</a:t>
              </a:r>
              <a:r>
                <a:rPr lang="en-US" sz="2400" baseline="-25000" dirty="0"/>
                <a:t>1</a:t>
              </a:r>
              <a:r>
                <a:rPr lang="en-US" sz="2400" baseline="30000" dirty="0"/>
                <a:t>2</a:t>
              </a:r>
              <a:r>
                <a:rPr lang="en-US" sz="2400" dirty="0"/>
                <a:t> </a:t>
              </a:r>
            </a:p>
          </p:txBody>
        </p:sp>
        <p:sp>
          <p:nvSpPr>
            <p:cNvPr id="4" name="TextBox 3">
              <a:extLst>
                <a:ext uri="{FF2B5EF4-FFF2-40B4-BE49-F238E27FC236}">
                  <a16:creationId xmlns:a16="http://schemas.microsoft.com/office/drawing/2014/main" id="{D442C407-5A50-4F8B-8FC0-25C4629A6DD9}"/>
                </a:ext>
              </a:extLst>
            </p:cNvPr>
            <p:cNvSpPr txBox="1"/>
            <p:nvPr/>
          </p:nvSpPr>
          <p:spPr>
            <a:xfrm>
              <a:off x="7779433" y="1535716"/>
              <a:ext cx="3151163" cy="707886"/>
            </a:xfrm>
            <a:prstGeom prst="rect">
              <a:avLst/>
            </a:prstGeom>
            <a:noFill/>
          </p:spPr>
          <p:txBody>
            <a:bodyPr wrap="square" rtlCol="0">
              <a:spAutoFit/>
            </a:bodyPr>
            <a:lstStyle/>
            <a:p>
              <a:r>
                <a:rPr lang="en-US" sz="2000" dirty="0"/>
                <a:t>Divide each side by “m” and multiply each side by “</a:t>
              </a:r>
              <a:r>
                <a:rPr lang="el-GR" sz="2000" dirty="0">
                  <a:latin typeface="Calibri" panose="020F0502020204030204" pitchFamily="34" charset="0"/>
                  <a:cs typeface="Calibri" panose="020F0502020204030204" pitchFamily="34" charset="0"/>
                </a:rPr>
                <a:t>ρ</a:t>
              </a:r>
              <a:r>
                <a:rPr lang="en-US" sz="2000" dirty="0"/>
                <a:t>“.</a:t>
              </a:r>
            </a:p>
          </p:txBody>
        </p:sp>
      </p:grpSp>
      <p:grpSp>
        <p:nvGrpSpPr>
          <p:cNvPr id="10" name="Group 9">
            <a:extLst>
              <a:ext uri="{FF2B5EF4-FFF2-40B4-BE49-F238E27FC236}">
                <a16:creationId xmlns:a16="http://schemas.microsoft.com/office/drawing/2014/main" id="{6C7A4DBE-B0EB-4B5A-88D2-4FA1D9C6C5E5}"/>
              </a:ext>
            </a:extLst>
          </p:cNvPr>
          <p:cNvGrpSpPr/>
          <p:nvPr/>
        </p:nvGrpSpPr>
        <p:grpSpPr>
          <a:xfrm>
            <a:off x="2493487" y="3075056"/>
            <a:ext cx="8057282" cy="707886"/>
            <a:chOff x="2493487" y="3075056"/>
            <a:chExt cx="8057282" cy="707886"/>
          </a:xfrm>
        </p:grpSpPr>
        <p:sp>
          <p:nvSpPr>
            <p:cNvPr id="5" name="TextBox 4">
              <a:extLst>
                <a:ext uri="{FF2B5EF4-FFF2-40B4-BE49-F238E27FC236}">
                  <a16:creationId xmlns:a16="http://schemas.microsoft.com/office/drawing/2014/main" id="{1B3B0A29-AE09-4981-97DC-6C0A0F029729}"/>
                </a:ext>
              </a:extLst>
            </p:cNvPr>
            <p:cNvSpPr txBox="1"/>
            <p:nvPr/>
          </p:nvSpPr>
          <p:spPr>
            <a:xfrm>
              <a:off x="2493487" y="3198167"/>
              <a:ext cx="4271116" cy="461665"/>
            </a:xfrm>
            <a:prstGeom prst="rect">
              <a:avLst/>
            </a:prstGeom>
            <a:noFill/>
          </p:spPr>
          <p:txBody>
            <a:bodyPr wrap="square" rtlCol="0">
              <a:spAutoFit/>
            </a:bodyPr>
            <a:lstStyle/>
            <a:p>
              <a:r>
                <a:rPr lang="en-US" sz="2400" dirty="0"/>
                <a:t> p</a:t>
              </a:r>
              <a:r>
                <a:rPr lang="en-US" sz="2400" baseline="-25000" dirty="0"/>
                <a:t>1 </a:t>
              </a:r>
              <a:r>
                <a:rPr lang="en-US" sz="2400" dirty="0"/>
                <a:t> +  ½</a:t>
              </a:r>
              <a:r>
                <a:rPr lang="el-GR" sz="2400" dirty="0">
                  <a:latin typeface="Calibri" panose="020F0502020204030204" pitchFamily="34" charset="0"/>
                  <a:cs typeface="Calibri" panose="020F0502020204030204" pitchFamily="34" charset="0"/>
                </a:rPr>
                <a:t> ρ</a:t>
              </a:r>
              <a:r>
                <a:rPr lang="en-US" sz="2400" dirty="0"/>
                <a:t> v</a:t>
              </a:r>
              <a:r>
                <a:rPr lang="en-US" sz="2400" baseline="-25000" dirty="0"/>
                <a:t>1</a:t>
              </a:r>
              <a:r>
                <a:rPr lang="en-US" sz="2400" baseline="30000" dirty="0"/>
                <a:t>2</a:t>
              </a:r>
              <a:r>
                <a:rPr lang="en-US" sz="2400" dirty="0"/>
                <a:t>    =   p</a:t>
              </a:r>
              <a:r>
                <a:rPr lang="en-US" sz="2400" baseline="-25000" dirty="0"/>
                <a:t>2</a:t>
              </a:r>
              <a:r>
                <a:rPr lang="en-US" sz="2400" dirty="0"/>
                <a:t>  +  ½ </a:t>
              </a:r>
              <a:r>
                <a:rPr lang="el-GR" sz="2400" dirty="0">
                  <a:latin typeface="Calibri" panose="020F0502020204030204" pitchFamily="34" charset="0"/>
                  <a:cs typeface="Calibri" panose="020F0502020204030204" pitchFamily="34" charset="0"/>
                </a:rPr>
                <a:t>ρ </a:t>
              </a:r>
              <a:r>
                <a:rPr lang="en-US" sz="2400" dirty="0"/>
                <a:t>v</a:t>
              </a:r>
              <a:r>
                <a:rPr lang="en-US" sz="2400" baseline="-25000" dirty="0"/>
                <a:t>2</a:t>
              </a:r>
              <a:r>
                <a:rPr lang="en-US" sz="2400" baseline="30000" dirty="0"/>
                <a:t>2</a:t>
              </a:r>
              <a:r>
                <a:rPr lang="en-US" sz="2400" dirty="0"/>
                <a:t> </a:t>
              </a:r>
            </a:p>
          </p:txBody>
        </p:sp>
        <p:sp>
          <p:nvSpPr>
            <p:cNvPr id="6" name="TextBox 5">
              <a:extLst>
                <a:ext uri="{FF2B5EF4-FFF2-40B4-BE49-F238E27FC236}">
                  <a16:creationId xmlns:a16="http://schemas.microsoft.com/office/drawing/2014/main" id="{EB14A273-D40F-41ED-B636-1097E2FC20A3}"/>
                </a:ext>
              </a:extLst>
            </p:cNvPr>
            <p:cNvSpPr txBox="1"/>
            <p:nvPr/>
          </p:nvSpPr>
          <p:spPr>
            <a:xfrm>
              <a:off x="7779433" y="3075056"/>
              <a:ext cx="2771336" cy="707886"/>
            </a:xfrm>
            <a:prstGeom prst="rect">
              <a:avLst/>
            </a:prstGeom>
            <a:noFill/>
          </p:spPr>
          <p:txBody>
            <a:bodyPr wrap="square" rtlCol="0">
              <a:spAutoFit/>
            </a:bodyPr>
            <a:lstStyle/>
            <a:p>
              <a:r>
                <a:rPr lang="en-US" sz="2000" dirty="0"/>
                <a:t>Rearranging to group like subscripts.</a:t>
              </a:r>
            </a:p>
          </p:txBody>
        </p:sp>
      </p:grpSp>
      <p:grpSp>
        <p:nvGrpSpPr>
          <p:cNvPr id="11" name="Group 10">
            <a:extLst>
              <a:ext uri="{FF2B5EF4-FFF2-40B4-BE49-F238E27FC236}">
                <a16:creationId xmlns:a16="http://schemas.microsoft.com/office/drawing/2014/main" id="{438298A6-520D-4437-81E8-C6133C66EAE0}"/>
              </a:ext>
            </a:extLst>
          </p:cNvPr>
          <p:cNvGrpSpPr/>
          <p:nvPr/>
        </p:nvGrpSpPr>
        <p:grpSpPr>
          <a:xfrm>
            <a:off x="2493487" y="4193668"/>
            <a:ext cx="8057282" cy="461665"/>
            <a:chOff x="2493487" y="4193668"/>
            <a:chExt cx="8057282" cy="461665"/>
          </a:xfrm>
        </p:grpSpPr>
        <p:sp>
          <p:nvSpPr>
            <p:cNvPr id="7" name="TextBox 6">
              <a:extLst>
                <a:ext uri="{FF2B5EF4-FFF2-40B4-BE49-F238E27FC236}">
                  <a16:creationId xmlns:a16="http://schemas.microsoft.com/office/drawing/2014/main" id="{87E062FF-7B0E-42A2-8BE4-51449AE52D1E}"/>
                </a:ext>
              </a:extLst>
            </p:cNvPr>
            <p:cNvSpPr txBox="1"/>
            <p:nvPr/>
          </p:nvSpPr>
          <p:spPr>
            <a:xfrm>
              <a:off x="2493487" y="4193668"/>
              <a:ext cx="4271116" cy="461665"/>
            </a:xfrm>
            <a:prstGeom prst="rect">
              <a:avLst/>
            </a:prstGeom>
            <a:noFill/>
          </p:spPr>
          <p:txBody>
            <a:bodyPr wrap="square" rtlCol="0">
              <a:spAutoFit/>
            </a:bodyPr>
            <a:lstStyle/>
            <a:p>
              <a:r>
                <a:rPr lang="en-US" sz="2400" dirty="0"/>
                <a:t> </a:t>
              </a:r>
              <a:r>
                <a:rPr lang="en-US" sz="2400" b="1" dirty="0"/>
                <a:t>p</a:t>
              </a:r>
              <a:r>
                <a:rPr lang="en-US" sz="2400" b="1" baseline="-25000" dirty="0"/>
                <a:t> </a:t>
              </a:r>
              <a:r>
                <a:rPr lang="en-US" sz="2400" b="1" dirty="0"/>
                <a:t> +  ½</a:t>
              </a:r>
              <a:r>
                <a:rPr lang="el-GR" sz="2400" b="1" dirty="0">
                  <a:latin typeface="Calibri" panose="020F0502020204030204" pitchFamily="34" charset="0"/>
                  <a:cs typeface="Calibri" panose="020F0502020204030204" pitchFamily="34" charset="0"/>
                </a:rPr>
                <a:t> ρ</a:t>
              </a:r>
              <a:r>
                <a:rPr lang="en-US" sz="2400" b="1" dirty="0"/>
                <a:t> v</a:t>
              </a:r>
              <a:r>
                <a:rPr lang="en-US" sz="2400" b="1" baseline="30000" dirty="0"/>
                <a:t>2</a:t>
              </a:r>
              <a:r>
                <a:rPr lang="en-US" sz="2400" b="1" dirty="0"/>
                <a:t>    =   Constant</a:t>
              </a:r>
            </a:p>
          </p:txBody>
        </p:sp>
        <p:sp>
          <p:nvSpPr>
            <p:cNvPr id="8" name="TextBox 7">
              <a:extLst>
                <a:ext uri="{FF2B5EF4-FFF2-40B4-BE49-F238E27FC236}">
                  <a16:creationId xmlns:a16="http://schemas.microsoft.com/office/drawing/2014/main" id="{9A922384-7659-440E-94E5-6CE0A751CE18}"/>
                </a:ext>
              </a:extLst>
            </p:cNvPr>
            <p:cNvSpPr txBox="1"/>
            <p:nvPr/>
          </p:nvSpPr>
          <p:spPr>
            <a:xfrm>
              <a:off x="7779433" y="4193668"/>
              <a:ext cx="2771336" cy="461665"/>
            </a:xfrm>
            <a:prstGeom prst="rect">
              <a:avLst/>
            </a:prstGeom>
            <a:noFill/>
          </p:spPr>
          <p:txBody>
            <a:bodyPr wrap="square" rtlCol="0">
              <a:spAutoFit/>
            </a:bodyPr>
            <a:lstStyle/>
            <a:p>
              <a:r>
                <a:rPr lang="en-US" sz="2400" b="1" dirty="0"/>
                <a:t>Bernoulli’s Equation</a:t>
              </a:r>
            </a:p>
          </p:txBody>
        </p:sp>
      </p:grpSp>
      <p:sp>
        <p:nvSpPr>
          <p:cNvPr id="12" name="Slide Number Placeholder 11">
            <a:extLst>
              <a:ext uri="{FF2B5EF4-FFF2-40B4-BE49-F238E27FC236}">
                <a16:creationId xmlns:a16="http://schemas.microsoft.com/office/drawing/2014/main" id="{F0C35C3B-01A3-4F98-8B3F-E38631495090}"/>
              </a:ext>
            </a:extLst>
          </p:cNvPr>
          <p:cNvSpPr>
            <a:spLocks noGrp="1"/>
          </p:cNvSpPr>
          <p:nvPr>
            <p:ph type="sldNum" sz="quarter" idx="12"/>
          </p:nvPr>
        </p:nvSpPr>
        <p:spPr/>
        <p:txBody>
          <a:bodyPr/>
          <a:lstStyle/>
          <a:p>
            <a:fld id="{70F590C6-BFDA-46BA-8593-EB8341455ED1}" type="slidenum">
              <a:rPr lang="en-US" smtClean="0"/>
              <a:t>49</a:t>
            </a:fld>
            <a:endParaRPr lang="en-US"/>
          </a:p>
        </p:txBody>
      </p:sp>
    </p:spTree>
    <p:extLst>
      <p:ext uri="{BB962C8B-B14F-4D97-AF65-F5344CB8AC3E}">
        <p14:creationId xmlns:p14="http://schemas.microsoft.com/office/powerpoint/2010/main" val="33804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8DB907-0919-49D9-B43A-414876705CE4}"/>
              </a:ext>
            </a:extLst>
          </p:cNvPr>
          <p:cNvSpPr txBox="1"/>
          <p:nvPr/>
        </p:nvSpPr>
        <p:spPr>
          <a:xfrm>
            <a:off x="2968283" y="1789557"/>
            <a:ext cx="6119446" cy="1569660"/>
          </a:xfrm>
          <a:prstGeom prst="rect">
            <a:avLst/>
          </a:prstGeom>
          <a:noFill/>
        </p:spPr>
        <p:txBody>
          <a:bodyPr wrap="square" rtlCol="0">
            <a:spAutoFit/>
          </a:bodyPr>
          <a:lstStyle/>
          <a:p>
            <a:pPr algn="ctr"/>
            <a:r>
              <a:rPr lang="en-US" sz="3200" dirty="0"/>
              <a:t>Conservation of Mass</a:t>
            </a:r>
          </a:p>
          <a:p>
            <a:pPr algn="ctr"/>
            <a:r>
              <a:rPr lang="en-US" sz="3200" dirty="0"/>
              <a:t>And</a:t>
            </a:r>
          </a:p>
          <a:p>
            <a:pPr algn="ctr"/>
            <a:r>
              <a:rPr lang="en-US" sz="3200" dirty="0"/>
              <a:t>the Continuity Equation</a:t>
            </a:r>
          </a:p>
        </p:txBody>
      </p:sp>
      <p:sp>
        <p:nvSpPr>
          <p:cNvPr id="3" name="Slide Number Placeholder 2">
            <a:extLst>
              <a:ext uri="{FF2B5EF4-FFF2-40B4-BE49-F238E27FC236}">
                <a16:creationId xmlns:a16="http://schemas.microsoft.com/office/drawing/2014/main" id="{3D5DA496-AC03-4EC3-BF73-2FE2A58B1C38}"/>
              </a:ext>
            </a:extLst>
          </p:cNvPr>
          <p:cNvSpPr>
            <a:spLocks noGrp="1"/>
          </p:cNvSpPr>
          <p:nvPr>
            <p:ph type="sldNum" sz="quarter" idx="12"/>
          </p:nvPr>
        </p:nvSpPr>
        <p:spPr/>
        <p:txBody>
          <a:bodyPr/>
          <a:lstStyle/>
          <a:p>
            <a:fld id="{70F590C6-BFDA-46BA-8593-EB8341455ED1}" type="slidenum">
              <a:rPr lang="en-US" smtClean="0"/>
              <a:t>5</a:t>
            </a:fld>
            <a:endParaRPr lang="en-US"/>
          </a:p>
        </p:txBody>
      </p:sp>
    </p:spTree>
    <p:extLst>
      <p:ext uri="{BB962C8B-B14F-4D97-AF65-F5344CB8AC3E}">
        <p14:creationId xmlns:p14="http://schemas.microsoft.com/office/powerpoint/2010/main" val="2378735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F9260-67E4-4FB9-A483-35E1044EC5FD}"/>
              </a:ext>
            </a:extLst>
          </p:cNvPr>
          <p:cNvSpPr txBox="1"/>
          <p:nvPr/>
        </p:nvSpPr>
        <p:spPr>
          <a:xfrm>
            <a:off x="4269933" y="928174"/>
            <a:ext cx="4271116" cy="461665"/>
          </a:xfrm>
          <a:prstGeom prst="rect">
            <a:avLst/>
          </a:prstGeom>
          <a:noFill/>
        </p:spPr>
        <p:txBody>
          <a:bodyPr wrap="square" rtlCol="0">
            <a:spAutoFit/>
          </a:bodyPr>
          <a:lstStyle/>
          <a:p>
            <a:r>
              <a:rPr lang="en-US" sz="2400" dirty="0"/>
              <a:t> </a:t>
            </a:r>
            <a:r>
              <a:rPr lang="en-US" sz="2400" b="1" dirty="0"/>
              <a:t>p</a:t>
            </a:r>
            <a:r>
              <a:rPr lang="en-US" sz="2400" b="1" baseline="-25000" dirty="0"/>
              <a:t> </a:t>
            </a:r>
            <a:r>
              <a:rPr lang="en-US" sz="2400" b="1" dirty="0"/>
              <a:t> +  ½</a:t>
            </a:r>
            <a:r>
              <a:rPr lang="el-GR" sz="2400" b="1" dirty="0">
                <a:latin typeface="Calibri" panose="020F0502020204030204" pitchFamily="34" charset="0"/>
                <a:cs typeface="Calibri" panose="020F0502020204030204" pitchFamily="34" charset="0"/>
              </a:rPr>
              <a:t> ρ</a:t>
            </a:r>
            <a:r>
              <a:rPr lang="en-US" sz="2400" b="1" dirty="0"/>
              <a:t> v</a:t>
            </a:r>
            <a:r>
              <a:rPr lang="en-US" sz="2400" b="1" baseline="30000" dirty="0"/>
              <a:t>2</a:t>
            </a:r>
            <a:r>
              <a:rPr lang="en-US" sz="2400" b="1" dirty="0"/>
              <a:t>    =   Constant</a:t>
            </a:r>
          </a:p>
        </p:txBody>
      </p:sp>
      <p:sp>
        <p:nvSpPr>
          <p:cNvPr id="3" name="TextBox 2">
            <a:extLst>
              <a:ext uri="{FF2B5EF4-FFF2-40B4-BE49-F238E27FC236}">
                <a16:creationId xmlns:a16="http://schemas.microsoft.com/office/drawing/2014/main" id="{1BBD78F7-DDD2-47EC-974E-F1C5B5945230}"/>
              </a:ext>
            </a:extLst>
          </p:cNvPr>
          <p:cNvSpPr txBox="1"/>
          <p:nvPr/>
        </p:nvSpPr>
        <p:spPr>
          <a:xfrm>
            <a:off x="1283185" y="4195089"/>
            <a:ext cx="10046677" cy="1200329"/>
          </a:xfrm>
          <a:prstGeom prst="rect">
            <a:avLst/>
          </a:prstGeom>
          <a:noFill/>
        </p:spPr>
        <p:txBody>
          <a:bodyPr wrap="square" rtlCol="0">
            <a:spAutoFit/>
          </a:bodyPr>
          <a:lstStyle/>
          <a:p>
            <a:r>
              <a:rPr lang="en-US" sz="2400" dirty="0"/>
              <a:t>Bernoulli’s Principle says the </a:t>
            </a:r>
            <a:r>
              <a:rPr lang="en-US" sz="2400" b="1" dirty="0"/>
              <a:t>Total Pressure</a:t>
            </a:r>
            <a:r>
              <a:rPr lang="en-US" sz="2400" dirty="0"/>
              <a:t> in the system must remain constant, so this means the static pressure must drop when the dynamic pressure (a.k.a. flow velocity) increases.</a:t>
            </a:r>
          </a:p>
        </p:txBody>
      </p:sp>
      <p:sp>
        <p:nvSpPr>
          <p:cNvPr id="4" name="TextBox 3">
            <a:extLst>
              <a:ext uri="{FF2B5EF4-FFF2-40B4-BE49-F238E27FC236}">
                <a16:creationId xmlns:a16="http://schemas.microsoft.com/office/drawing/2014/main" id="{7ADD41A4-3526-4D7D-A428-C312CCDD11CC}"/>
              </a:ext>
            </a:extLst>
          </p:cNvPr>
          <p:cNvSpPr txBox="1"/>
          <p:nvPr/>
        </p:nvSpPr>
        <p:spPr>
          <a:xfrm>
            <a:off x="3848873" y="1785748"/>
            <a:ext cx="5752526" cy="461665"/>
          </a:xfrm>
          <a:prstGeom prst="rect">
            <a:avLst/>
          </a:prstGeom>
          <a:noFill/>
        </p:spPr>
        <p:txBody>
          <a:bodyPr wrap="square" rtlCol="0">
            <a:spAutoFit/>
          </a:bodyPr>
          <a:lstStyle/>
          <a:p>
            <a:r>
              <a:rPr lang="en-US" sz="2400" dirty="0"/>
              <a:t> </a:t>
            </a:r>
            <a:r>
              <a:rPr lang="en-US" sz="2400" b="1" dirty="0"/>
              <a:t>p</a:t>
            </a:r>
            <a:r>
              <a:rPr lang="en-US" sz="2400" b="1" baseline="-25000" dirty="0"/>
              <a:t> </a:t>
            </a:r>
            <a:r>
              <a:rPr lang="en-US" sz="2400" b="1" dirty="0"/>
              <a:t> </a:t>
            </a:r>
            <a:r>
              <a:rPr lang="en-US" sz="2400" dirty="0"/>
              <a:t>is known as the </a:t>
            </a:r>
            <a:r>
              <a:rPr lang="en-US" sz="2400" b="1" dirty="0"/>
              <a:t>Static Pressure</a:t>
            </a:r>
          </a:p>
        </p:txBody>
      </p:sp>
      <p:sp>
        <p:nvSpPr>
          <p:cNvPr id="5" name="TextBox 4">
            <a:extLst>
              <a:ext uri="{FF2B5EF4-FFF2-40B4-BE49-F238E27FC236}">
                <a16:creationId xmlns:a16="http://schemas.microsoft.com/office/drawing/2014/main" id="{0818CDEF-A37C-4AAD-BD20-5B2DD1E08EE2}"/>
              </a:ext>
            </a:extLst>
          </p:cNvPr>
          <p:cNvSpPr txBox="1"/>
          <p:nvPr/>
        </p:nvSpPr>
        <p:spPr>
          <a:xfrm>
            <a:off x="3370572" y="2424767"/>
            <a:ext cx="6111058" cy="461665"/>
          </a:xfrm>
          <a:prstGeom prst="rect">
            <a:avLst/>
          </a:prstGeom>
          <a:noFill/>
        </p:spPr>
        <p:txBody>
          <a:bodyPr wrap="square" rtlCol="0">
            <a:spAutoFit/>
          </a:bodyPr>
          <a:lstStyle/>
          <a:p>
            <a:r>
              <a:rPr lang="en-US" sz="2400" dirty="0"/>
              <a:t> </a:t>
            </a:r>
            <a:r>
              <a:rPr lang="en-US" sz="2400" b="1" dirty="0"/>
              <a:t>½</a:t>
            </a:r>
            <a:r>
              <a:rPr lang="el-GR" sz="2400" b="1" dirty="0">
                <a:latin typeface="Calibri" panose="020F0502020204030204" pitchFamily="34" charset="0"/>
                <a:cs typeface="Calibri" panose="020F0502020204030204" pitchFamily="34" charset="0"/>
              </a:rPr>
              <a:t> ρ</a:t>
            </a:r>
            <a:r>
              <a:rPr lang="en-US" sz="2400" b="1" dirty="0"/>
              <a:t> v</a:t>
            </a:r>
            <a:r>
              <a:rPr lang="en-US" sz="2400" b="1" baseline="30000" dirty="0"/>
              <a:t>2</a:t>
            </a:r>
            <a:r>
              <a:rPr lang="en-US" sz="2400" b="1" dirty="0"/>
              <a:t>  </a:t>
            </a:r>
            <a:r>
              <a:rPr lang="en-US" sz="2400" dirty="0"/>
              <a:t>is known as the </a:t>
            </a:r>
            <a:r>
              <a:rPr lang="en-US" sz="2400" b="1" dirty="0"/>
              <a:t>Dynamic Pressure</a:t>
            </a:r>
          </a:p>
        </p:txBody>
      </p:sp>
      <p:sp>
        <p:nvSpPr>
          <p:cNvPr id="6" name="TextBox 5">
            <a:extLst>
              <a:ext uri="{FF2B5EF4-FFF2-40B4-BE49-F238E27FC236}">
                <a16:creationId xmlns:a16="http://schemas.microsoft.com/office/drawing/2014/main" id="{DFBF5D6F-E629-4872-9C9F-D3F87F930800}"/>
              </a:ext>
            </a:extLst>
          </p:cNvPr>
          <p:cNvSpPr txBox="1"/>
          <p:nvPr/>
        </p:nvSpPr>
        <p:spPr>
          <a:xfrm>
            <a:off x="3328368" y="3099475"/>
            <a:ext cx="5956313" cy="461665"/>
          </a:xfrm>
          <a:prstGeom prst="rect">
            <a:avLst/>
          </a:prstGeom>
          <a:noFill/>
        </p:spPr>
        <p:txBody>
          <a:bodyPr wrap="square" rtlCol="0">
            <a:spAutoFit/>
          </a:bodyPr>
          <a:lstStyle/>
          <a:p>
            <a:r>
              <a:rPr lang="en-US" sz="2400" dirty="0"/>
              <a:t> </a:t>
            </a:r>
            <a:r>
              <a:rPr lang="en-US" sz="2400" b="1" dirty="0"/>
              <a:t>p</a:t>
            </a:r>
            <a:r>
              <a:rPr lang="en-US" sz="2400" b="1" baseline="-25000" dirty="0"/>
              <a:t> </a:t>
            </a:r>
            <a:r>
              <a:rPr lang="en-US" sz="2400" b="1" dirty="0"/>
              <a:t> +  ½</a:t>
            </a:r>
            <a:r>
              <a:rPr lang="el-GR" sz="2400" b="1" dirty="0">
                <a:latin typeface="Calibri" panose="020F0502020204030204" pitchFamily="34" charset="0"/>
                <a:cs typeface="Calibri" panose="020F0502020204030204" pitchFamily="34" charset="0"/>
              </a:rPr>
              <a:t> ρ</a:t>
            </a:r>
            <a:r>
              <a:rPr lang="en-US" sz="2400" b="1" dirty="0"/>
              <a:t> v</a:t>
            </a:r>
            <a:r>
              <a:rPr lang="en-US" sz="2400" b="1" baseline="30000" dirty="0"/>
              <a:t>2</a:t>
            </a:r>
            <a:r>
              <a:rPr lang="en-US" sz="2400" b="1" dirty="0"/>
              <a:t>   </a:t>
            </a:r>
            <a:r>
              <a:rPr lang="en-US" sz="2400" dirty="0"/>
              <a:t>is known as the </a:t>
            </a:r>
            <a:r>
              <a:rPr lang="en-US" sz="2400" b="1" dirty="0"/>
              <a:t>Total Pressure</a:t>
            </a:r>
          </a:p>
        </p:txBody>
      </p:sp>
      <p:sp>
        <p:nvSpPr>
          <p:cNvPr id="7" name="Slide Number Placeholder 6">
            <a:extLst>
              <a:ext uri="{FF2B5EF4-FFF2-40B4-BE49-F238E27FC236}">
                <a16:creationId xmlns:a16="http://schemas.microsoft.com/office/drawing/2014/main" id="{FBEADEB6-6E42-4D73-85B9-D8A7678D7755}"/>
              </a:ext>
            </a:extLst>
          </p:cNvPr>
          <p:cNvSpPr>
            <a:spLocks noGrp="1"/>
          </p:cNvSpPr>
          <p:nvPr>
            <p:ph type="sldNum" sz="quarter" idx="12"/>
          </p:nvPr>
        </p:nvSpPr>
        <p:spPr/>
        <p:txBody>
          <a:bodyPr/>
          <a:lstStyle/>
          <a:p>
            <a:fld id="{70F590C6-BFDA-46BA-8593-EB8341455ED1}" type="slidenum">
              <a:rPr lang="en-US" smtClean="0"/>
              <a:t>50</a:t>
            </a:fld>
            <a:endParaRPr lang="en-US"/>
          </a:p>
        </p:txBody>
      </p:sp>
    </p:spTree>
    <p:extLst>
      <p:ext uri="{BB962C8B-B14F-4D97-AF65-F5344CB8AC3E}">
        <p14:creationId xmlns:p14="http://schemas.microsoft.com/office/powerpoint/2010/main" val="33264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165B1A6-CD59-45C2-A0C3-C6FABA5112C0}"/>
              </a:ext>
            </a:extLst>
          </p:cNvPr>
          <p:cNvSpPr/>
          <p:nvPr/>
        </p:nvSpPr>
        <p:spPr>
          <a:xfrm>
            <a:off x="1941342" y="1385934"/>
            <a:ext cx="8074855" cy="836762"/>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B3F6D1B-1D66-4197-8360-8750C7E855A1}"/>
              </a:ext>
            </a:extLst>
          </p:cNvPr>
          <p:cNvCxnSpPr/>
          <p:nvPr/>
        </p:nvCxnSpPr>
        <p:spPr>
          <a:xfrm>
            <a:off x="1174652" y="1371865"/>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5F940E-A8F1-44EB-8909-7783C447776B}"/>
              </a:ext>
            </a:extLst>
          </p:cNvPr>
          <p:cNvCxnSpPr/>
          <p:nvPr/>
        </p:nvCxnSpPr>
        <p:spPr>
          <a:xfrm>
            <a:off x="1291883" y="3978811"/>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F9B25C42-A55A-403E-A69D-90170065225B}"/>
              </a:ext>
            </a:extLst>
          </p:cNvPr>
          <p:cNvSpPr/>
          <p:nvPr/>
        </p:nvSpPr>
        <p:spPr>
          <a:xfrm flipV="1">
            <a:off x="2058571" y="3175918"/>
            <a:ext cx="8074855" cy="836753"/>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6CB3284-6E6B-415A-9123-4A9263E2D95A}"/>
              </a:ext>
            </a:extLst>
          </p:cNvPr>
          <p:cNvGrpSpPr/>
          <p:nvPr/>
        </p:nvGrpSpPr>
        <p:grpSpPr>
          <a:xfrm>
            <a:off x="1291883" y="2259894"/>
            <a:ext cx="2262555" cy="830888"/>
            <a:chOff x="1291883" y="2780399"/>
            <a:chExt cx="2262555" cy="830888"/>
          </a:xfrm>
        </p:grpSpPr>
        <p:sp>
          <p:nvSpPr>
            <p:cNvPr id="10" name="TextBox 9">
              <a:extLst>
                <a:ext uri="{FF2B5EF4-FFF2-40B4-BE49-F238E27FC236}">
                  <a16:creationId xmlns:a16="http://schemas.microsoft.com/office/drawing/2014/main" id="{6EF7BBC9-9479-4B53-AE7D-9495E3DE73FD}"/>
                </a:ext>
              </a:extLst>
            </p:cNvPr>
            <p:cNvSpPr txBox="1"/>
            <p:nvPr/>
          </p:nvSpPr>
          <p:spPr>
            <a:xfrm>
              <a:off x="1404424" y="2780399"/>
              <a:ext cx="2037471" cy="400110"/>
            </a:xfrm>
            <a:prstGeom prst="rect">
              <a:avLst/>
            </a:prstGeom>
            <a:noFill/>
          </p:spPr>
          <p:txBody>
            <a:bodyPr wrap="square" rtlCol="0">
              <a:spAutoFit/>
            </a:bodyPr>
            <a:lstStyle/>
            <a:p>
              <a:r>
                <a:rPr lang="en-US" sz="2000" dirty="0"/>
                <a:t>Static Pressure</a:t>
              </a:r>
            </a:p>
          </p:txBody>
        </p:sp>
        <p:sp>
          <p:nvSpPr>
            <p:cNvPr id="11" name="TextBox 10">
              <a:extLst>
                <a:ext uri="{FF2B5EF4-FFF2-40B4-BE49-F238E27FC236}">
                  <a16:creationId xmlns:a16="http://schemas.microsoft.com/office/drawing/2014/main" id="{0E0D10CE-C35A-483B-855D-73D42A90D859}"/>
                </a:ext>
              </a:extLst>
            </p:cNvPr>
            <p:cNvSpPr txBox="1"/>
            <p:nvPr/>
          </p:nvSpPr>
          <p:spPr>
            <a:xfrm>
              <a:off x="1291883" y="3211177"/>
              <a:ext cx="2262555" cy="400110"/>
            </a:xfrm>
            <a:prstGeom prst="rect">
              <a:avLst/>
            </a:prstGeom>
            <a:noFill/>
          </p:spPr>
          <p:txBody>
            <a:bodyPr wrap="square" rtlCol="0">
              <a:spAutoFit/>
            </a:bodyPr>
            <a:lstStyle/>
            <a:p>
              <a:r>
                <a:rPr lang="en-US" sz="2000" dirty="0"/>
                <a:t>Dynamic Pressure</a:t>
              </a:r>
            </a:p>
          </p:txBody>
        </p:sp>
      </p:grpSp>
      <p:grpSp>
        <p:nvGrpSpPr>
          <p:cNvPr id="17" name="Group 16">
            <a:extLst>
              <a:ext uri="{FF2B5EF4-FFF2-40B4-BE49-F238E27FC236}">
                <a16:creationId xmlns:a16="http://schemas.microsoft.com/office/drawing/2014/main" id="{BB77356B-E262-45EB-B0D2-82DF7C45D7AE}"/>
              </a:ext>
            </a:extLst>
          </p:cNvPr>
          <p:cNvGrpSpPr/>
          <p:nvPr/>
        </p:nvGrpSpPr>
        <p:grpSpPr>
          <a:xfrm>
            <a:off x="4296503" y="2259894"/>
            <a:ext cx="3175970" cy="830888"/>
            <a:chOff x="4296503" y="2780399"/>
            <a:chExt cx="3175970" cy="830888"/>
          </a:xfrm>
        </p:grpSpPr>
        <p:sp>
          <p:nvSpPr>
            <p:cNvPr id="12" name="TextBox 11">
              <a:extLst>
                <a:ext uri="{FF2B5EF4-FFF2-40B4-BE49-F238E27FC236}">
                  <a16:creationId xmlns:a16="http://schemas.microsoft.com/office/drawing/2014/main" id="{20B01F8C-2068-44C6-AC23-AF33D836BC5B}"/>
                </a:ext>
              </a:extLst>
            </p:cNvPr>
            <p:cNvSpPr txBox="1"/>
            <p:nvPr/>
          </p:nvSpPr>
          <p:spPr>
            <a:xfrm>
              <a:off x="4451250" y="2780399"/>
              <a:ext cx="3021223" cy="400110"/>
            </a:xfrm>
            <a:prstGeom prst="rect">
              <a:avLst/>
            </a:prstGeom>
            <a:noFill/>
          </p:spPr>
          <p:txBody>
            <a:bodyPr wrap="square" rtlCol="0">
              <a:spAutoFit/>
            </a:bodyPr>
            <a:lstStyle/>
            <a:p>
              <a:r>
                <a:rPr lang="en-US" sz="2000" dirty="0"/>
                <a:t>Static Pressure </a:t>
              </a:r>
              <a:r>
                <a:rPr lang="en-US" sz="2000" b="1" dirty="0"/>
                <a:t>LOWER</a:t>
              </a:r>
            </a:p>
          </p:txBody>
        </p:sp>
        <p:sp>
          <p:nvSpPr>
            <p:cNvPr id="13" name="TextBox 12">
              <a:extLst>
                <a:ext uri="{FF2B5EF4-FFF2-40B4-BE49-F238E27FC236}">
                  <a16:creationId xmlns:a16="http://schemas.microsoft.com/office/drawing/2014/main" id="{A0B2DF1F-70C7-4D32-8EE6-C3156E5C1506}"/>
                </a:ext>
              </a:extLst>
            </p:cNvPr>
            <p:cNvSpPr txBox="1"/>
            <p:nvPr/>
          </p:nvSpPr>
          <p:spPr>
            <a:xfrm>
              <a:off x="4296503" y="3211177"/>
              <a:ext cx="3021223" cy="400110"/>
            </a:xfrm>
            <a:prstGeom prst="rect">
              <a:avLst/>
            </a:prstGeom>
            <a:noFill/>
          </p:spPr>
          <p:txBody>
            <a:bodyPr wrap="square" rtlCol="0">
              <a:spAutoFit/>
            </a:bodyPr>
            <a:lstStyle/>
            <a:p>
              <a:r>
                <a:rPr lang="en-US" sz="2000" dirty="0"/>
                <a:t>Dynamic Pressure </a:t>
              </a:r>
              <a:r>
                <a:rPr lang="en-US" sz="2000" b="1" dirty="0"/>
                <a:t>HIGHER</a:t>
              </a:r>
            </a:p>
          </p:txBody>
        </p:sp>
      </p:grpSp>
      <p:grpSp>
        <p:nvGrpSpPr>
          <p:cNvPr id="18" name="Group 17">
            <a:extLst>
              <a:ext uri="{FF2B5EF4-FFF2-40B4-BE49-F238E27FC236}">
                <a16:creationId xmlns:a16="http://schemas.microsoft.com/office/drawing/2014/main" id="{256D1EBB-3696-4BFA-B6F1-D2A99DE8EFED}"/>
              </a:ext>
            </a:extLst>
          </p:cNvPr>
          <p:cNvGrpSpPr/>
          <p:nvPr/>
        </p:nvGrpSpPr>
        <p:grpSpPr>
          <a:xfrm>
            <a:off x="8410135" y="2222696"/>
            <a:ext cx="2262555" cy="818819"/>
            <a:chOff x="7988103" y="2743201"/>
            <a:chExt cx="2262555" cy="818819"/>
          </a:xfrm>
        </p:grpSpPr>
        <p:sp>
          <p:nvSpPr>
            <p:cNvPr id="14" name="TextBox 13">
              <a:extLst>
                <a:ext uri="{FF2B5EF4-FFF2-40B4-BE49-F238E27FC236}">
                  <a16:creationId xmlns:a16="http://schemas.microsoft.com/office/drawing/2014/main" id="{D0D73AE7-2DCB-459C-826F-DAD0EA6B0C3A}"/>
                </a:ext>
              </a:extLst>
            </p:cNvPr>
            <p:cNvSpPr txBox="1"/>
            <p:nvPr/>
          </p:nvSpPr>
          <p:spPr>
            <a:xfrm>
              <a:off x="8213187" y="2743201"/>
              <a:ext cx="2037471" cy="400110"/>
            </a:xfrm>
            <a:prstGeom prst="rect">
              <a:avLst/>
            </a:prstGeom>
            <a:noFill/>
          </p:spPr>
          <p:txBody>
            <a:bodyPr wrap="square" rtlCol="0">
              <a:spAutoFit/>
            </a:bodyPr>
            <a:lstStyle/>
            <a:p>
              <a:r>
                <a:rPr lang="en-US" sz="2000" dirty="0"/>
                <a:t>Static Pressure</a:t>
              </a:r>
            </a:p>
          </p:txBody>
        </p:sp>
        <p:sp>
          <p:nvSpPr>
            <p:cNvPr id="15" name="TextBox 14">
              <a:extLst>
                <a:ext uri="{FF2B5EF4-FFF2-40B4-BE49-F238E27FC236}">
                  <a16:creationId xmlns:a16="http://schemas.microsoft.com/office/drawing/2014/main" id="{B28C3D94-3ECF-405B-BA72-EAFA758D88B5}"/>
                </a:ext>
              </a:extLst>
            </p:cNvPr>
            <p:cNvSpPr txBox="1"/>
            <p:nvPr/>
          </p:nvSpPr>
          <p:spPr>
            <a:xfrm>
              <a:off x="7988103" y="3161910"/>
              <a:ext cx="2262555" cy="400110"/>
            </a:xfrm>
            <a:prstGeom prst="rect">
              <a:avLst/>
            </a:prstGeom>
            <a:noFill/>
          </p:spPr>
          <p:txBody>
            <a:bodyPr wrap="square" rtlCol="0">
              <a:spAutoFit/>
            </a:bodyPr>
            <a:lstStyle/>
            <a:p>
              <a:r>
                <a:rPr lang="en-US" sz="2000" dirty="0"/>
                <a:t>Dynamic Pressure</a:t>
              </a:r>
            </a:p>
          </p:txBody>
        </p:sp>
      </p:grpSp>
      <p:sp>
        <p:nvSpPr>
          <p:cNvPr id="2" name="TextBox 1">
            <a:extLst>
              <a:ext uri="{FF2B5EF4-FFF2-40B4-BE49-F238E27FC236}">
                <a16:creationId xmlns:a16="http://schemas.microsoft.com/office/drawing/2014/main" id="{93899CF0-B6AC-419F-80A7-7AD7A80BFCD7}"/>
              </a:ext>
            </a:extLst>
          </p:cNvPr>
          <p:cNvSpPr txBox="1"/>
          <p:nvPr/>
        </p:nvSpPr>
        <p:spPr>
          <a:xfrm>
            <a:off x="956603" y="4432711"/>
            <a:ext cx="10564837" cy="1200329"/>
          </a:xfrm>
          <a:prstGeom prst="rect">
            <a:avLst/>
          </a:prstGeom>
          <a:noFill/>
        </p:spPr>
        <p:txBody>
          <a:bodyPr wrap="square" rtlCol="0">
            <a:spAutoFit/>
          </a:bodyPr>
          <a:lstStyle/>
          <a:p>
            <a:r>
              <a:rPr lang="en-US" sz="2400" dirty="0"/>
              <a:t>Since the flow is </a:t>
            </a:r>
            <a:r>
              <a:rPr lang="en-US" sz="2400" b="1" dirty="0"/>
              <a:t>incompressible</a:t>
            </a:r>
            <a:r>
              <a:rPr lang="en-US" sz="2400" dirty="0"/>
              <a:t>, the </a:t>
            </a:r>
            <a:r>
              <a:rPr lang="en-US" sz="2400" b="1" dirty="0"/>
              <a:t>Total</a:t>
            </a:r>
            <a:r>
              <a:rPr lang="en-US" sz="2400" dirty="0"/>
              <a:t> </a:t>
            </a:r>
            <a:r>
              <a:rPr lang="en-US" sz="2400" b="1" dirty="0"/>
              <a:t>Pressure</a:t>
            </a:r>
            <a:r>
              <a:rPr lang="en-US" sz="2400" dirty="0"/>
              <a:t> along the tube must remain constant.  As such, as the dynamic pressure increases the static pressure must decrease.</a:t>
            </a:r>
          </a:p>
        </p:txBody>
      </p:sp>
      <p:sp>
        <p:nvSpPr>
          <p:cNvPr id="19" name="TextBox 18">
            <a:extLst>
              <a:ext uri="{FF2B5EF4-FFF2-40B4-BE49-F238E27FC236}">
                <a16:creationId xmlns:a16="http://schemas.microsoft.com/office/drawing/2014/main" id="{0FDBB84E-E52A-4560-B380-8BFF82C23BD2}"/>
              </a:ext>
            </a:extLst>
          </p:cNvPr>
          <p:cNvSpPr txBox="1"/>
          <p:nvPr/>
        </p:nvSpPr>
        <p:spPr>
          <a:xfrm>
            <a:off x="2832296" y="243923"/>
            <a:ext cx="6527407" cy="584775"/>
          </a:xfrm>
          <a:prstGeom prst="rect">
            <a:avLst/>
          </a:prstGeom>
          <a:noFill/>
        </p:spPr>
        <p:txBody>
          <a:bodyPr wrap="square" rtlCol="0">
            <a:spAutoFit/>
          </a:bodyPr>
          <a:lstStyle/>
          <a:p>
            <a:pPr algn="ctr"/>
            <a:r>
              <a:rPr lang="en-US" sz="3200" dirty="0">
                <a:solidFill>
                  <a:srgbClr val="FF0000"/>
                </a:solidFill>
              </a:rPr>
              <a:t>Fluid Moving Through a Tube</a:t>
            </a:r>
          </a:p>
        </p:txBody>
      </p:sp>
      <p:sp>
        <p:nvSpPr>
          <p:cNvPr id="3" name="Slide Number Placeholder 2">
            <a:extLst>
              <a:ext uri="{FF2B5EF4-FFF2-40B4-BE49-F238E27FC236}">
                <a16:creationId xmlns:a16="http://schemas.microsoft.com/office/drawing/2014/main" id="{C642CA09-1FCC-4749-862B-9654C0B1BA8E}"/>
              </a:ext>
            </a:extLst>
          </p:cNvPr>
          <p:cNvSpPr>
            <a:spLocks noGrp="1"/>
          </p:cNvSpPr>
          <p:nvPr>
            <p:ph type="sldNum" sz="quarter" idx="12"/>
          </p:nvPr>
        </p:nvSpPr>
        <p:spPr/>
        <p:txBody>
          <a:bodyPr/>
          <a:lstStyle/>
          <a:p>
            <a:fld id="{70F590C6-BFDA-46BA-8593-EB8341455ED1}" type="slidenum">
              <a:rPr lang="en-US" smtClean="0"/>
              <a:t>51</a:t>
            </a:fld>
            <a:endParaRPr lang="en-US"/>
          </a:p>
        </p:txBody>
      </p:sp>
    </p:spTree>
    <p:extLst>
      <p:ext uri="{BB962C8B-B14F-4D97-AF65-F5344CB8AC3E}">
        <p14:creationId xmlns:p14="http://schemas.microsoft.com/office/powerpoint/2010/main" val="24516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FDBB84E-E52A-4560-B380-8BFF82C23BD2}"/>
              </a:ext>
            </a:extLst>
          </p:cNvPr>
          <p:cNvSpPr txBox="1"/>
          <p:nvPr/>
        </p:nvSpPr>
        <p:spPr>
          <a:xfrm>
            <a:off x="2832296" y="243923"/>
            <a:ext cx="6527407" cy="584775"/>
          </a:xfrm>
          <a:prstGeom prst="rect">
            <a:avLst/>
          </a:prstGeom>
          <a:noFill/>
        </p:spPr>
        <p:txBody>
          <a:bodyPr wrap="square" rtlCol="0">
            <a:spAutoFit/>
          </a:bodyPr>
          <a:lstStyle/>
          <a:p>
            <a:pPr algn="ctr"/>
            <a:r>
              <a:rPr lang="en-US" sz="3200" dirty="0">
                <a:solidFill>
                  <a:srgbClr val="FF0000"/>
                </a:solidFill>
              </a:rPr>
              <a:t>Static Pressure Profile</a:t>
            </a:r>
          </a:p>
        </p:txBody>
      </p:sp>
      <p:grpSp>
        <p:nvGrpSpPr>
          <p:cNvPr id="56" name="Group 55">
            <a:extLst>
              <a:ext uri="{FF2B5EF4-FFF2-40B4-BE49-F238E27FC236}">
                <a16:creationId xmlns:a16="http://schemas.microsoft.com/office/drawing/2014/main" id="{C3A70197-ED4B-4497-A789-9DCB15F3C12F}"/>
              </a:ext>
            </a:extLst>
          </p:cNvPr>
          <p:cNvGrpSpPr/>
          <p:nvPr/>
        </p:nvGrpSpPr>
        <p:grpSpPr>
          <a:xfrm>
            <a:off x="1051801" y="1001306"/>
            <a:ext cx="7712371" cy="4783015"/>
            <a:chOff x="1022882" y="1151206"/>
            <a:chExt cx="9527888" cy="4783015"/>
          </a:xfrm>
        </p:grpSpPr>
        <p:sp>
          <p:nvSpPr>
            <p:cNvPr id="4" name="Freeform: Shape 3">
              <a:extLst>
                <a:ext uri="{FF2B5EF4-FFF2-40B4-BE49-F238E27FC236}">
                  <a16:creationId xmlns:a16="http://schemas.microsoft.com/office/drawing/2014/main" id="{C165B1A6-CD59-45C2-A0C3-C6FABA5112C0}"/>
                </a:ext>
              </a:extLst>
            </p:cNvPr>
            <p:cNvSpPr/>
            <p:nvPr/>
          </p:nvSpPr>
          <p:spPr>
            <a:xfrm>
              <a:off x="1941342" y="1385934"/>
              <a:ext cx="7418361" cy="529089"/>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a:extLst>
                <a:ext uri="{FF2B5EF4-FFF2-40B4-BE49-F238E27FC236}">
                  <a16:creationId xmlns:a16="http://schemas.microsoft.com/office/drawing/2014/main" id="{8B3F6D1B-1D66-4197-8360-8750C7E855A1}"/>
                </a:ext>
              </a:extLst>
            </p:cNvPr>
            <p:cNvCxnSpPr>
              <a:cxnSpLocks/>
            </p:cNvCxnSpPr>
            <p:nvPr/>
          </p:nvCxnSpPr>
          <p:spPr>
            <a:xfrm>
              <a:off x="1174652" y="1371865"/>
              <a:ext cx="8799342" cy="1406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5F940E-A8F1-44EB-8909-7783C447776B}"/>
                </a:ext>
              </a:extLst>
            </p:cNvPr>
            <p:cNvCxnSpPr>
              <a:cxnSpLocks/>
            </p:cNvCxnSpPr>
            <p:nvPr/>
          </p:nvCxnSpPr>
          <p:spPr>
            <a:xfrm>
              <a:off x="1179343" y="3247825"/>
              <a:ext cx="8794651" cy="338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F9B25C42-A55A-403E-A69D-90170065225B}"/>
                </a:ext>
              </a:extLst>
            </p:cNvPr>
            <p:cNvSpPr/>
            <p:nvPr/>
          </p:nvSpPr>
          <p:spPr>
            <a:xfrm flipV="1">
              <a:off x="1941342" y="2749197"/>
              <a:ext cx="7418362" cy="529091"/>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7E9BB09-1471-48C4-ACB5-25597280DC66}"/>
                </a:ext>
              </a:extLst>
            </p:cNvPr>
            <p:cNvCxnSpPr>
              <a:cxnSpLocks/>
            </p:cNvCxnSpPr>
            <p:nvPr/>
          </p:nvCxnSpPr>
          <p:spPr>
            <a:xfrm>
              <a:off x="1657644" y="3868615"/>
              <a:ext cx="0"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E5D9204-910A-4125-B1DE-D292727CC507}"/>
                </a:ext>
              </a:extLst>
            </p:cNvPr>
            <p:cNvCxnSpPr>
              <a:cxnSpLocks/>
            </p:cNvCxnSpPr>
            <p:nvPr/>
          </p:nvCxnSpPr>
          <p:spPr>
            <a:xfrm flipH="1">
              <a:off x="1657644" y="5697415"/>
              <a:ext cx="88931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2E37AEA-B25F-48B4-A10A-3FDA492352DD}"/>
                </a:ext>
              </a:extLst>
            </p:cNvPr>
            <p:cNvSpPr txBox="1"/>
            <p:nvPr/>
          </p:nvSpPr>
          <p:spPr>
            <a:xfrm>
              <a:off x="2045620" y="2156411"/>
              <a:ext cx="506434" cy="400110"/>
            </a:xfrm>
            <a:prstGeom prst="rect">
              <a:avLst/>
            </a:prstGeom>
            <a:noFill/>
          </p:spPr>
          <p:txBody>
            <a:bodyPr wrap="square" rtlCol="0">
              <a:spAutoFit/>
            </a:bodyPr>
            <a:lstStyle/>
            <a:p>
              <a:r>
                <a:rPr lang="en-US" sz="2000" dirty="0"/>
                <a:t>P</a:t>
              </a:r>
              <a:r>
                <a:rPr lang="en-US" sz="2000" baseline="-25000" dirty="0"/>
                <a:t>1</a:t>
              </a:r>
            </a:p>
          </p:txBody>
        </p:sp>
        <p:sp>
          <p:nvSpPr>
            <p:cNvPr id="27" name="TextBox 26">
              <a:extLst>
                <a:ext uri="{FF2B5EF4-FFF2-40B4-BE49-F238E27FC236}">
                  <a16:creationId xmlns:a16="http://schemas.microsoft.com/office/drawing/2014/main" id="{0284A24D-E6ED-46C1-8B09-23AA8AB30AAA}"/>
                </a:ext>
              </a:extLst>
            </p:cNvPr>
            <p:cNvSpPr txBox="1"/>
            <p:nvPr/>
          </p:nvSpPr>
          <p:spPr>
            <a:xfrm>
              <a:off x="5144088" y="2178417"/>
              <a:ext cx="506434" cy="400110"/>
            </a:xfrm>
            <a:prstGeom prst="rect">
              <a:avLst/>
            </a:prstGeom>
            <a:noFill/>
          </p:spPr>
          <p:txBody>
            <a:bodyPr wrap="square" rtlCol="0">
              <a:spAutoFit/>
            </a:bodyPr>
            <a:lstStyle/>
            <a:p>
              <a:r>
                <a:rPr lang="en-US" sz="2000" dirty="0"/>
                <a:t>P</a:t>
              </a:r>
              <a:r>
                <a:rPr lang="en-US" sz="2000" baseline="-25000" dirty="0"/>
                <a:t>2</a:t>
              </a:r>
            </a:p>
          </p:txBody>
        </p:sp>
        <p:sp>
          <p:nvSpPr>
            <p:cNvPr id="28" name="TextBox 27">
              <a:extLst>
                <a:ext uri="{FF2B5EF4-FFF2-40B4-BE49-F238E27FC236}">
                  <a16:creationId xmlns:a16="http://schemas.microsoft.com/office/drawing/2014/main" id="{249B2E52-41C2-4882-A875-A3C07BCDBFDF}"/>
                </a:ext>
              </a:extLst>
            </p:cNvPr>
            <p:cNvSpPr txBox="1"/>
            <p:nvPr/>
          </p:nvSpPr>
          <p:spPr>
            <a:xfrm>
              <a:off x="7496555" y="2136891"/>
              <a:ext cx="506434" cy="400110"/>
            </a:xfrm>
            <a:prstGeom prst="rect">
              <a:avLst/>
            </a:prstGeom>
            <a:noFill/>
          </p:spPr>
          <p:txBody>
            <a:bodyPr wrap="square" rtlCol="0">
              <a:spAutoFit/>
            </a:bodyPr>
            <a:lstStyle/>
            <a:p>
              <a:r>
                <a:rPr lang="en-US" sz="2000" dirty="0"/>
                <a:t>P</a:t>
              </a:r>
              <a:r>
                <a:rPr lang="en-US" sz="2000" baseline="-25000" dirty="0"/>
                <a:t>3</a:t>
              </a:r>
            </a:p>
          </p:txBody>
        </p:sp>
        <p:sp>
          <p:nvSpPr>
            <p:cNvPr id="29" name="TextBox 28">
              <a:extLst>
                <a:ext uri="{FF2B5EF4-FFF2-40B4-BE49-F238E27FC236}">
                  <a16:creationId xmlns:a16="http://schemas.microsoft.com/office/drawing/2014/main" id="{163F2099-B446-4552-9460-19756DA9A1AF}"/>
                </a:ext>
              </a:extLst>
            </p:cNvPr>
            <p:cNvSpPr txBox="1"/>
            <p:nvPr/>
          </p:nvSpPr>
          <p:spPr>
            <a:xfrm>
              <a:off x="9530455" y="2158120"/>
              <a:ext cx="506434" cy="400110"/>
            </a:xfrm>
            <a:prstGeom prst="rect">
              <a:avLst/>
            </a:prstGeom>
            <a:noFill/>
          </p:spPr>
          <p:txBody>
            <a:bodyPr wrap="square" rtlCol="0">
              <a:spAutoFit/>
            </a:bodyPr>
            <a:lstStyle/>
            <a:p>
              <a:r>
                <a:rPr lang="en-US" sz="2000" dirty="0"/>
                <a:t>P</a:t>
              </a:r>
              <a:r>
                <a:rPr lang="en-US" sz="2000" baseline="-25000" dirty="0"/>
                <a:t>4</a:t>
              </a:r>
            </a:p>
          </p:txBody>
        </p:sp>
        <p:cxnSp>
          <p:nvCxnSpPr>
            <p:cNvPr id="31" name="Straight Connector 30">
              <a:extLst>
                <a:ext uri="{FF2B5EF4-FFF2-40B4-BE49-F238E27FC236}">
                  <a16:creationId xmlns:a16="http://schemas.microsoft.com/office/drawing/2014/main" id="{DCBEC040-27DF-4483-A7AA-92021413B72E}"/>
                </a:ext>
              </a:extLst>
            </p:cNvPr>
            <p:cNvCxnSpPr>
              <a:cxnSpLocks/>
            </p:cNvCxnSpPr>
            <p:nvPr/>
          </p:nvCxnSpPr>
          <p:spPr>
            <a:xfrm>
              <a:off x="1176997" y="4250923"/>
              <a:ext cx="8794651" cy="338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65CDEF-7BC4-4C63-9420-59C9D488CA17}"/>
                </a:ext>
              </a:extLst>
            </p:cNvPr>
            <p:cNvCxnSpPr>
              <a:cxnSpLocks/>
            </p:cNvCxnSpPr>
            <p:nvPr/>
          </p:nvCxnSpPr>
          <p:spPr>
            <a:xfrm>
              <a:off x="1174652" y="4744086"/>
              <a:ext cx="8794651" cy="338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279702-60F5-4BB6-8E9C-C494DFACF46A}"/>
                </a:ext>
              </a:extLst>
            </p:cNvPr>
            <p:cNvCxnSpPr>
              <a:cxnSpLocks/>
            </p:cNvCxnSpPr>
            <p:nvPr/>
          </p:nvCxnSpPr>
          <p:spPr>
            <a:xfrm>
              <a:off x="1174651" y="4365034"/>
              <a:ext cx="8794651" cy="338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D78EA00F-1AD2-43E7-A383-44F396DEC245}"/>
                </a:ext>
              </a:extLst>
            </p:cNvPr>
            <p:cNvSpPr/>
            <p:nvPr/>
          </p:nvSpPr>
          <p:spPr>
            <a:xfrm>
              <a:off x="1645921" y="4248443"/>
              <a:ext cx="8567224" cy="506556"/>
            </a:xfrm>
            <a:custGeom>
              <a:avLst/>
              <a:gdLst>
                <a:gd name="connsiteX0" fmla="*/ 0 w 8229600"/>
                <a:gd name="connsiteY0" fmla="*/ 28135 h 506555"/>
                <a:gd name="connsiteX1" fmla="*/ 1322363 w 8229600"/>
                <a:gd name="connsiteY1" fmla="*/ 0 h 506555"/>
                <a:gd name="connsiteX2" fmla="*/ 2039815 w 8229600"/>
                <a:gd name="connsiteY2" fmla="*/ 28135 h 506555"/>
                <a:gd name="connsiteX3" fmla="*/ 2518117 w 8229600"/>
                <a:gd name="connsiteY3" fmla="*/ 112542 h 506555"/>
                <a:gd name="connsiteX4" fmla="*/ 2841674 w 8229600"/>
                <a:gd name="connsiteY4" fmla="*/ 281354 h 506555"/>
                <a:gd name="connsiteX5" fmla="*/ 3249637 w 8229600"/>
                <a:gd name="connsiteY5" fmla="*/ 436099 h 506555"/>
                <a:gd name="connsiteX6" fmla="*/ 3657600 w 8229600"/>
                <a:gd name="connsiteY6" fmla="*/ 506437 h 506555"/>
                <a:gd name="connsiteX7" fmla="*/ 4051495 w 8229600"/>
                <a:gd name="connsiteY7" fmla="*/ 450166 h 506555"/>
                <a:gd name="connsiteX8" fmla="*/ 4332849 w 8229600"/>
                <a:gd name="connsiteY8" fmla="*/ 351692 h 506555"/>
                <a:gd name="connsiteX9" fmla="*/ 4684541 w 8229600"/>
                <a:gd name="connsiteY9" fmla="*/ 196948 h 506555"/>
                <a:gd name="connsiteX10" fmla="*/ 5275384 w 8229600"/>
                <a:gd name="connsiteY10" fmla="*/ 28135 h 506555"/>
                <a:gd name="connsiteX11" fmla="*/ 5908430 w 8229600"/>
                <a:gd name="connsiteY11" fmla="*/ 42203 h 506555"/>
                <a:gd name="connsiteX12" fmla="*/ 6569612 w 8229600"/>
                <a:gd name="connsiteY12" fmla="*/ 0 h 506555"/>
                <a:gd name="connsiteX13" fmla="*/ 7385538 w 8229600"/>
                <a:gd name="connsiteY13" fmla="*/ 42203 h 506555"/>
                <a:gd name="connsiteX14" fmla="*/ 7680960 w 8229600"/>
                <a:gd name="connsiteY14" fmla="*/ 56271 h 506555"/>
                <a:gd name="connsiteX15" fmla="*/ 7765366 w 8229600"/>
                <a:gd name="connsiteY15" fmla="*/ 154745 h 506555"/>
                <a:gd name="connsiteX16" fmla="*/ 8229600 w 8229600"/>
                <a:gd name="connsiteY16" fmla="*/ 126609 h 506555"/>
                <a:gd name="connsiteX0" fmla="*/ 0 w 8229600"/>
                <a:gd name="connsiteY0" fmla="*/ 28135 h 506555"/>
                <a:gd name="connsiteX1" fmla="*/ 1322363 w 8229600"/>
                <a:gd name="connsiteY1" fmla="*/ 0 h 506555"/>
                <a:gd name="connsiteX2" fmla="*/ 2039815 w 8229600"/>
                <a:gd name="connsiteY2" fmla="*/ 28135 h 506555"/>
                <a:gd name="connsiteX3" fmla="*/ 2518117 w 8229600"/>
                <a:gd name="connsiteY3" fmla="*/ 112542 h 506555"/>
                <a:gd name="connsiteX4" fmla="*/ 2841674 w 8229600"/>
                <a:gd name="connsiteY4" fmla="*/ 281354 h 506555"/>
                <a:gd name="connsiteX5" fmla="*/ 3249637 w 8229600"/>
                <a:gd name="connsiteY5" fmla="*/ 436099 h 506555"/>
                <a:gd name="connsiteX6" fmla="*/ 3657600 w 8229600"/>
                <a:gd name="connsiteY6" fmla="*/ 506437 h 506555"/>
                <a:gd name="connsiteX7" fmla="*/ 4051495 w 8229600"/>
                <a:gd name="connsiteY7" fmla="*/ 450166 h 506555"/>
                <a:gd name="connsiteX8" fmla="*/ 4332849 w 8229600"/>
                <a:gd name="connsiteY8" fmla="*/ 351692 h 506555"/>
                <a:gd name="connsiteX9" fmla="*/ 4684541 w 8229600"/>
                <a:gd name="connsiteY9" fmla="*/ 196948 h 506555"/>
                <a:gd name="connsiteX10" fmla="*/ 5275384 w 8229600"/>
                <a:gd name="connsiteY10" fmla="*/ 28135 h 506555"/>
                <a:gd name="connsiteX11" fmla="*/ 5908430 w 8229600"/>
                <a:gd name="connsiteY11" fmla="*/ 42203 h 506555"/>
                <a:gd name="connsiteX12" fmla="*/ 6569612 w 8229600"/>
                <a:gd name="connsiteY12" fmla="*/ 28136 h 506555"/>
                <a:gd name="connsiteX13" fmla="*/ 7385538 w 8229600"/>
                <a:gd name="connsiteY13" fmla="*/ 42203 h 506555"/>
                <a:gd name="connsiteX14" fmla="*/ 7680960 w 8229600"/>
                <a:gd name="connsiteY14" fmla="*/ 56271 h 506555"/>
                <a:gd name="connsiteX15" fmla="*/ 7765366 w 8229600"/>
                <a:gd name="connsiteY15" fmla="*/ 154745 h 506555"/>
                <a:gd name="connsiteX16" fmla="*/ 8229600 w 8229600"/>
                <a:gd name="connsiteY16" fmla="*/ 126609 h 506555"/>
                <a:gd name="connsiteX0" fmla="*/ 0 w 8229600"/>
                <a:gd name="connsiteY0" fmla="*/ 28135 h 506555"/>
                <a:gd name="connsiteX1" fmla="*/ 1322363 w 8229600"/>
                <a:gd name="connsiteY1" fmla="*/ 0 h 506555"/>
                <a:gd name="connsiteX2" fmla="*/ 2039815 w 8229600"/>
                <a:gd name="connsiteY2" fmla="*/ 28135 h 506555"/>
                <a:gd name="connsiteX3" fmla="*/ 2518117 w 8229600"/>
                <a:gd name="connsiteY3" fmla="*/ 112542 h 506555"/>
                <a:gd name="connsiteX4" fmla="*/ 2841674 w 8229600"/>
                <a:gd name="connsiteY4" fmla="*/ 281354 h 506555"/>
                <a:gd name="connsiteX5" fmla="*/ 3249637 w 8229600"/>
                <a:gd name="connsiteY5" fmla="*/ 436099 h 506555"/>
                <a:gd name="connsiteX6" fmla="*/ 3657600 w 8229600"/>
                <a:gd name="connsiteY6" fmla="*/ 506437 h 506555"/>
                <a:gd name="connsiteX7" fmla="*/ 4051495 w 8229600"/>
                <a:gd name="connsiteY7" fmla="*/ 450166 h 506555"/>
                <a:gd name="connsiteX8" fmla="*/ 4332849 w 8229600"/>
                <a:gd name="connsiteY8" fmla="*/ 351692 h 506555"/>
                <a:gd name="connsiteX9" fmla="*/ 4684541 w 8229600"/>
                <a:gd name="connsiteY9" fmla="*/ 196948 h 506555"/>
                <a:gd name="connsiteX10" fmla="*/ 5261316 w 8229600"/>
                <a:gd name="connsiteY10" fmla="*/ 56270 h 506555"/>
                <a:gd name="connsiteX11" fmla="*/ 5908430 w 8229600"/>
                <a:gd name="connsiteY11" fmla="*/ 42203 h 506555"/>
                <a:gd name="connsiteX12" fmla="*/ 6569612 w 8229600"/>
                <a:gd name="connsiteY12" fmla="*/ 28136 h 506555"/>
                <a:gd name="connsiteX13" fmla="*/ 7385538 w 8229600"/>
                <a:gd name="connsiteY13" fmla="*/ 42203 h 506555"/>
                <a:gd name="connsiteX14" fmla="*/ 7680960 w 8229600"/>
                <a:gd name="connsiteY14" fmla="*/ 56271 h 506555"/>
                <a:gd name="connsiteX15" fmla="*/ 7765366 w 8229600"/>
                <a:gd name="connsiteY15" fmla="*/ 154745 h 506555"/>
                <a:gd name="connsiteX16" fmla="*/ 8229600 w 8229600"/>
                <a:gd name="connsiteY16" fmla="*/ 126609 h 506555"/>
                <a:gd name="connsiteX0" fmla="*/ 0 w 8229600"/>
                <a:gd name="connsiteY0" fmla="*/ 14184 h 492604"/>
                <a:gd name="connsiteX1" fmla="*/ 1350498 w 8229600"/>
                <a:gd name="connsiteY1" fmla="*/ 116 h 492604"/>
                <a:gd name="connsiteX2" fmla="*/ 2039815 w 8229600"/>
                <a:gd name="connsiteY2" fmla="*/ 14184 h 492604"/>
                <a:gd name="connsiteX3" fmla="*/ 2518117 w 8229600"/>
                <a:gd name="connsiteY3" fmla="*/ 98591 h 492604"/>
                <a:gd name="connsiteX4" fmla="*/ 2841674 w 8229600"/>
                <a:gd name="connsiteY4" fmla="*/ 267403 h 492604"/>
                <a:gd name="connsiteX5" fmla="*/ 3249637 w 8229600"/>
                <a:gd name="connsiteY5" fmla="*/ 422148 h 492604"/>
                <a:gd name="connsiteX6" fmla="*/ 3657600 w 8229600"/>
                <a:gd name="connsiteY6" fmla="*/ 492486 h 492604"/>
                <a:gd name="connsiteX7" fmla="*/ 4051495 w 8229600"/>
                <a:gd name="connsiteY7" fmla="*/ 436215 h 492604"/>
                <a:gd name="connsiteX8" fmla="*/ 4332849 w 8229600"/>
                <a:gd name="connsiteY8" fmla="*/ 337741 h 492604"/>
                <a:gd name="connsiteX9" fmla="*/ 4684541 w 8229600"/>
                <a:gd name="connsiteY9" fmla="*/ 182997 h 492604"/>
                <a:gd name="connsiteX10" fmla="*/ 5261316 w 8229600"/>
                <a:gd name="connsiteY10" fmla="*/ 42319 h 492604"/>
                <a:gd name="connsiteX11" fmla="*/ 5908430 w 8229600"/>
                <a:gd name="connsiteY11" fmla="*/ 28252 h 492604"/>
                <a:gd name="connsiteX12" fmla="*/ 6569612 w 8229600"/>
                <a:gd name="connsiteY12" fmla="*/ 14185 h 492604"/>
                <a:gd name="connsiteX13" fmla="*/ 7385538 w 8229600"/>
                <a:gd name="connsiteY13" fmla="*/ 28252 h 492604"/>
                <a:gd name="connsiteX14" fmla="*/ 7680960 w 8229600"/>
                <a:gd name="connsiteY14" fmla="*/ 42320 h 492604"/>
                <a:gd name="connsiteX15" fmla="*/ 7765366 w 8229600"/>
                <a:gd name="connsiteY15" fmla="*/ 140794 h 492604"/>
                <a:gd name="connsiteX16" fmla="*/ 8229600 w 8229600"/>
                <a:gd name="connsiteY16" fmla="*/ 112658 h 492604"/>
                <a:gd name="connsiteX0" fmla="*/ 0 w 8553157"/>
                <a:gd name="connsiteY0" fmla="*/ 14184 h 492604"/>
                <a:gd name="connsiteX1" fmla="*/ 1350498 w 8553157"/>
                <a:gd name="connsiteY1" fmla="*/ 116 h 492604"/>
                <a:gd name="connsiteX2" fmla="*/ 2039815 w 8553157"/>
                <a:gd name="connsiteY2" fmla="*/ 14184 h 492604"/>
                <a:gd name="connsiteX3" fmla="*/ 2518117 w 8553157"/>
                <a:gd name="connsiteY3" fmla="*/ 98591 h 492604"/>
                <a:gd name="connsiteX4" fmla="*/ 2841674 w 8553157"/>
                <a:gd name="connsiteY4" fmla="*/ 267403 h 492604"/>
                <a:gd name="connsiteX5" fmla="*/ 3249637 w 8553157"/>
                <a:gd name="connsiteY5" fmla="*/ 422148 h 492604"/>
                <a:gd name="connsiteX6" fmla="*/ 3657600 w 8553157"/>
                <a:gd name="connsiteY6" fmla="*/ 492486 h 492604"/>
                <a:gd name="connsiteX7" fmla="*/ 4051495 w 8553157"/>
                <a:gd name="connsiteY7" fmla="*/ 436215 h 492604"/>
                <a:gd name="connsiteX8" fmla="*/ 4332849 w 8553157"/>
                <a:gd name="connsiteY8" fmla="*/ 337741 h 492604"/>
                <a:gd name="connsiteX9" fmla="*/ 4684541 w 8553157"/>
                <a:gd name="connsiteY9" fmla="*/ 182997 h 492604"/>
                <a:gd name="connsiteX10" fmla="*/ 5261316 w 8553157"/>
                <a:gd name="connsiteY10" fmla="*/ 42319 h 492604"/>
                <a:gd name="connsiteX11" fmla="*/ 5908430 w 8553157"/>
                <a:gd name="connsiteY11" fmla="*/ 28252 h 492604"/>
                <a:gd name="connsiteX12" fmla="*/ 6569612 w 8553157"/>
                <a:gd name="connsiteY12" fmla="*/ 14185 h 492604"/>
                <a:gd name="connsiteX13" fmla="*/ 7385538 w 8553157"/>
                <a:gd name="connsiteY13" fmla="*/ 28252 h 492604"/>
                <a:gd name="connsiteX14" fmla="*/ 7680960 w 8553157"/>
                <a:gd name="connsiteY14" fmla="*/ 42320 h 492604"/>
                <a:gd name="connsiteX15" fmla="*/ 7765366 w 8553157"/>
                <a:gd name="connsiteY15" fmla="*/ 140794 h 492604"/>
                <a:gd name="connsiteX16" fmla="*/ 8553157 w 8553157"/>
                <a:gd name="connsiteY16" fmla="*/ 140793 h 492604"/>
                <a:gd name="connsiteX0" fmla="*/ 0 w 8567224"/>
                <a:gd name="connsiteY0" fmla="*/ 0 h 562826"/>
                <a:gd name="connsiteX1" fmla="*/ 1364565 w 8567224"/>
                <a:gd name="connsiteY1" fmla="*/ 70338 h 562826"/>
                <a:gd name="connsiteX2" fmla="*/ 2053882 w 8567224"/>
                <a:gd name="connsiteY2" fmla="*/ 84406 h 562826"/>
                <a:gd name="connsiteX3" fmla="*/ 2532184 w 8567224"/>
                <a:gd name="connsiteY3" fmla="*/ 168813 h 562826"/>
                <a:gd name="connsiteX4" fmla="*/ 2855741 w 8567224"/>
                <a:gd name="connsiteY4" fmla="*/ 337625 h 562826"/>
                <a:gd name="connsiteX5" fmla="*/ 3263704 w 8567224"/>
                <a:gd name="connsiteY5" fmla="*/ 492370 h 562826"/>
                <a:gd name="connsiteX6" fmla="*/ 3671667 w 8567224"/>
                <a:gd name="connsiteY6" fmla="*/ 562708 h 562826"/>
                <a:gd name="connsiteX7" fmla="*/ 4065562 w 8567224"/>
                <a:gd name="connsiteY7" fmla="*/ 506437 h 562826"/>
                <a:gd name="connsiteX8" fmla="*/ 4346916 w 8567224"/>
                <a:gd name="connsiteY8" fmla="*/ 407963 h 562826"/>
                <a:gd name="connsiteX9" fmla="*/ 4698608 w 8567224"/>
                <a:gd name="connsiteY9" fmla="*/ 253219 h 562826"/>
                <a:gd name="connsiteX10" fmla="*/ 5275383 w 8567224"/>
                <a:gd name="connsiteY10" fmla="*/ 112541 h 562826"/>
                <a:gd name="connsiteX11" fmla="*/ 5922497 w 8567224"/>
                <a:gd name="connsiteY11" fmla="*/ 98474 h 562826"/>
                <a:gd name="connsiteX12" fmla="*/ 6583679 w 8567224"/>
                <a:gd name="connsiteY12" fmla="*/ 84407 h 562826"/>
                <a:gd name="connsiteX13" fmla="*/ 7399605 w 8567224"/>
                <a:gd name="connsiteY13" fmla="*/ 98474 h 562826"/>
                <a:gd name="connsiteX14" fmla="*/ 7695027 w 8567224"/>
                <a:gd name="connsiteY14" fmla="*/ 112542 h 562826"/>
                <a:gd name="connsiteX15" fmla="*/ 7779433 w 8567224"/>
                <a:gd name="connsiteY15" fmla="*/ 211016 h 562826"/>
                <a:gd name="connsiteX16" fmla="*/ 8567224 w 8567224"/>
                <a:gd name="connsiteY16" fmla="*/ 211015 h 562826"/>
                <a:gd name="connsiteX0" fmla="*/ 0 w 8567224"/>
                <a:gd name="connsiteY0" fmla="*/ 0 h 506556"/>
                <a:gd name="connsiteX1" fmla="*/ 1364565 w 8567224"/>
                <a:gd name="connsiteY1" fmla="*/ 14068 h 506556"/>
                <a:gd name="connsiteX2" fmla="*/ 2053882 w 8567224"/>
                <a:gd name="connsiteY2" fmla="*/ 28136 h 506556"/>
                <a:gd name="connsiteX3" fmla="*/ 2532184 w 8567224"/>
                <a:gd name="connsiteY3" fmla="*/ 112543 h 506556"/>
                <a:gd name="connsiteX4" fmla="*/ 2855741 w 8567224"/>
                <a:gd name="connsiteY4" fmla="*/ 281355 h 506556"/>
                <a:gd name="connsiteX5" fmla="*/ 3263704 w 8567224"/>
                <a:gd name="connsiteY5" fmla="*/ 436100 h 506556"/>
                <a:gd name="connsiteX6" fmla="*/ 3671667 w 8567224"/>
                <a:gd name="connsiteY6" fmla="*/ 506438 h 506556"/>
                <a:gd name="connsiteX7" fmla="*/ 4065562 w 8567224"/>
                <a:gd name="connsiteY7" fmla="*/ 450167 h 506556"/>
                <a:gd name="connsiteX8" fmla="*/ 4346916 w 8567224"/>
                <a:gd name="connsiteY8" fmla="*/ 351693 h 506556"/>
                <a:gd name="connsiteX9" fmla="*/ 4698608 w 8567224"/>
                <a:gd name="connsiteY9" fmla="*/ 196949 h 506556"/>
                <a:gd name="connsiteX10" fmla="*/ 5275383 w 8567224"/>
                <a:gd name="connsiteY10" fmla="*/ 56271 h 506556"/>
                <a:gd name="connsiteX11" fmla="*/ 5922497 w 8567224"/>
                <a:gd name="connsiteY11" fmla="*/ 42204 h 506556"/>
                <a:gd name="connsiteX12" fmla="*/ 6583679 w 8567224"/>
                <a:gd name="connsiteY12" fmla="*/ 28137 h 506556"/>
                <a:gd name="connsiteX13" fmla="*/ 7399605 w 8567224"/>
                <a:gd name="connsiteY13" fmla="*/ 42204 h 506556"/>
                <a:gd name="connsiteX14" fmla="*/ 7695027 w 8567224"/>
                <a:gd name="connsiteY14" fmla="*/ 56272 h 506556"/>
                <a:gd name="connsiteX15" fmla="*/ 7779433 w 8567224"/>
                <a:gd name="connsiteY15" fmla="*/ 154746 h 506556"/>
                <a:gd name="connsiteX16" fmla="*/ 8567224 w 8567224"/>
                <a:gd name="connsiteY16" fmla="*/ 154745 h 506556"/>
                <a:gd name="connsiteX0" fmla="*/ 0 w 8567224"/>
                <a:gd name="connsiteY0" fmla="*/ 0 h 506556"/>
                <a:gd name="connsiteX1" fmla="*/ 1364565 w 8567224"/>
                <a:gd name="connsiteY1" fmla="*/ 14068 h 506556"/>
                <a:gd name="connsiteX2" fmla="*/ 2053882 w 8567224"/>
                <a:gd name="connsiteY2" fmla="*/ 28136 h 506556"/>
                <a:gd name="connsiteX3" fmla="*/ 2532184 w 8567224"/>
                <a:gd name="connsiteY3" fmla="*/ 112543 h 506556"/>
                <a:gd name="connsiteX4" fmla="*/ 2855741 w 8567224"/>
                <a:gd name="connsiteY4" fmla="*/ 281355 h 506556"/>
                <a:gd name="connsiteX5" fmla="*/ 3263704 w 8567224"/>
                <a:gd name="connsiteY5" fmla="*/ 436100 h 506556"/>
                <a:gd name="connsiteX6" fmla="*/ 3671667 w 8567224"/>
                <a:gd name="connsiteY6" fmla="*/ 506438 h 506556"/>
                <a:gd name="connsiteX7" fmla="*/ 4065562 w 8567224"/>
                <a:gd name="connsiteY7" fmla="*/ 450167 h 506556"/>
                <a:gd name="connsiteX8" fmla="*/ 4346916 w 8567224"/>
                <a:gd name="connsiteY8" fmla="*/ 351693 h 506556"/>
                <a:gd name="connsiteX9" fmla="*/ 4698608 w 8567224"/>
                <a:gd name="connsiteY9" fmla="*/ 196949 h 506556"/>
                <a:gd name="connsiteX10" fmla="*/ 5275383 w 8567224"/>
                <a:gd name="connsiteY10" fmla="*/ 56271 h 506556"/>
                <a:gd name="connsiteX11" fmla="*/ 5922497 w 8567224"/>
                <a:gd name="connsiteY11" fmla="*/ 42204 h 506556"/>
                <a:gd name="connsiteX12" fmla="*/ 6583679 w 8567224"/>
                <a:gd name="connsiteY12" fmla="*/ 28137 h 506556"/>
                <a:gd name="connsiteX13" fmla="*/ 7399605 w 8567224"/>
                <a:gd name="connsiteY13" fmla="*/ 42204 h 506556"/>
                <a:gd name="connsiteX14" fmla="*/ 7695027 w 8567224"/>
                <a:gd name="connsiteY14" fmla="*/ 56272 h 506556"/>
                <a:gd name="connsiteX15" fmla="*/ 7779433 w 8567224"/>
                <a:gd name="connsiteY15" fmla="*/ 154746 h 506556"/>
                <a:gd name="connsiteX16" fmla="*/ 8567224 w 8567224"/>
                <a:gd name="connsiteY16" fmla="*/ 168812 h 506556"/>
                <a:gd name="connsiteX0" fmla="*/ 0 w 8567224"/>
                <a:gd name="connsiteY0" fmla="*/ 0 h 506556"/>
                <a:gd name="connsiteX1" fmla="*/ 1364565 w 8567224"/>
                <a:gd name="connsiteY1" fmla="*/ 14068 h 506556"/>
                <a:gd name="connsiteX2" fmla="*/ 2053882 w 8567224"/>
                <a:gd name="connsiteY2" fmla="*/ 28136 h 506556"/>
                <a:gd name="connsiteX3" fmla="*/ 2532184 w 8567224"/>
                <a:gd name="connsiteY3" fmla="*/ 112543 h 506556"/>
                <a:gd name="connsiteX4" fmla="*/ 2855741 w 8567224"/>
                <a:gd name="connsiteY4" fmla="*/ 281355 h 506556"/>
                <a:gd name="connsiteX5" fmla="*/ 3263704 w 8567224"/>
                <a:gd name="connsiteY5" fmla="*/ 436100 h 506556"/>
                <a:gd name="connsiteX6" fmla="*/ 3671667 w 8567224"/>
                <a:gd name="connsiteY6" fmla="*/ 506438 h 506556"/>
                <a:gd name="connsiteX7" fmla="*/ 4065562 w 8567224"/>
                <a:gd name="connsiteY7" fmla="*/ 450167 h 506556"/>
                <a:gd name="connsiteX8" fmla="*/ 4346916 w 8567224"/>
                <a:gd name="connsiteY8" fmla="*/ 351693 h 506556"/>
                <a:gd name="connsiteX9" fmla="*/ 4698608 w 8567224"/>
                <a:gd name="connsiteY9" fmla="*/ 196949 h 506556"/>
                <a:gd name="connsiteX10" fmla="*/ 5275383 w 8567224"/>
                <a:gd name="connsiteY10" fmla="*/ 56271 h 506556"/>
                <a:gd name="connsiteX11" fmla="*/ 5922497 w 8567224"/>
                <a:gd name="connsiteY11" fmla="*/ 42204 h 506556"/>
                <a:gd name="connsiteX12" fmla="*/ 6583679 w 8567224"/>
                <a:gd name="connsiteY12" fmla="*/ 28137 h 506556"/>
                <a:gd name="connsiteX13" fmla="*/ 7399605 w 8567224"/>
                <a:gd name="connsiteY13" fmla="*/ 42204 h 506556"/>
                <a:gd name="connsiteX14" fmla="*/ 7695027 w 8567224"/>
                <a:gd name="connsiteY14" fmla="*/ 56272 h 506556"/>
                <a:gd name="connsiteX15" fmla="*/ 7779433 w 8567224"/>
                <a:gd name="connsiteY15" fmla="*/ 154746 h 506556"/>
                <a:gd name="connsiteX16" fmla="*/ 8173328 w 8567224"/>
                <a:gd name="connsiteY16" fmla="*/ 168812 h 506556"/>
                <a:gd name="connsiteX17" fmla="*/ 8567224 w 8567224"/>
                <a:gd name="connsiteY17" fmla="*/ 168812 h 50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7224" h="506556">
                  <a:moveTo>
                    <a:pt x="0" y="0"/>
                  </a:moveTo>
                  <a:lnTo>
                    <a:pt x="1364565" y="14068"/>
                  </a:lnTo>
                  <a:cubicBezTo>
                    <a:pt x="1706879" y="18757"/>
                    <a:pt x="1859279" y="11724"/>
                    <a:pt x="2053882" y="28136"/>
                  </a:cubicBezTo>
                  <a:cubicBezTo>
                    <a:pt x="2248485" y="44549"/>
                    <a:pt x="2398541" y="70340"/>
                    <a:pt x="2532184" y="112543"/>
                  </a:cubicBezTo>
                  <a:cubicBezTo>
                    <a:pt x="2665827" y="154746"/>
                    <a:pt x="2733821" y="227429"/>
                    <a:pt x="2855741" y="281355"/>
                  </a:cubicBezTo>
                  <a:cubicBezTo>
                    <a:pt x="2977661" y="335281"/>
                    <a:pt x="3127716" y="398586"/>
                    <a:pt x="3263704" y="436100"/>
                  </a:cubicBezTo>
                  <a:cubicBezTo>
                    <a:pt x="3399692" y="473614"/>
                    <a:pt x="3538024" y="504094"/>
                    <a:pt x="3671667" y="506438"/>
                  </a:cubicBezTo>
                  <a:cubicBezTo>
                    <a:pt x="3805310" y="508782"/>
                    <a:pt x="3953021" y="475958"/>
                    <a:pt x="4065562" y="450167"/>
                  </a:cubicBezTo>
                  <a:cubicBezTo>
                    <a:pt x="4178103" y="424376"/>
                    <a:pt x="4241408" y="393896"/>
                    <a:pt x="4346916" y="351693"/>
                  </a:cubicBezTo>
                  <a:cubicBezTo>
                    <a:pt x="4452424" y="309490"/>
                    <a:pt x="4543864" y="246186"/>
                    <a:pt x="4698608" y="196949"/>
                  </a:cubicBezTo>
                  <a:cubicBezTo>
                    <a:pt x="4853352" y="147712"/>
                    <a:pt x="5071402" y="82062"/>
                    <a:pt x="5275383" y="56271"/>
                  </a:cubicBezTo>
                  <a:cubicBezTo>
                    <a:pt x="5479364" y="30480"/>
                    <a:pt x="5704448" y="46893"/>
                    <a:pt x="5922497" y="42204"/>
                  </a:cubicBezTo>
                  <a:cubicBezTo>
                    <a:pt x="6140546" y="37515"/>
                    <a:pt x="6337494" y="28137"/>
                    <a:pt x="6583679" y="28137"/>
                  </a:cubicBezTo>
                  <a:cubicBezTo>
                    <a:pt x="6829864" y="28137"/>
                    <a:pt x="7214380" y="37515"/>
                    <a:pt x="7399605" y="42204"/>
                  </a:cubicBezTo>
                  <a:cubicBezTo>
                    <a:pt x="7584830" y="46893"/>
                    <a:pt x="7631722" y="37515"/>
                    <a:pt x="7695027" y="56272"/>
                  </a:cubicBezTo>
                  <a:cubicBezTo>
                    <a:pt x="7758332" y="75029"/>
                    <a:pt x="7699716" y="135989"/>
                    <a:pt x="7779433" y="154746"/>
                  </a:cubicBezTo>
                  <a:cubicBezTo>
                    <a:pt x="7859150" y="173503"/>
                    <a:pt x="8042030" y="166468"/>
                    <a:pt x="8173328" y="168812"/>
                  </a:cubicBezTo>
                  <a:cubicBezTo>
                    <a:pt x="8304626" y="171156"/>
                    <a:pt x="8503919" y="164123"/>
                    <a:pt x="8567224" y="168812"/>
                  </a:cubicBezTo>
                </a:path>
              </a:pathLst>
            </a:cu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9CC06A0-E5A8-4E39-941C-91E63836B523}"/>
                </a:ext>
              </a:extLst>
            </p:cNvPr>
            <p:cNvCxnSpPr>
              <a:cxnSpLocks/>
            </p:cNvCxnSpPr>
            <p:nvPr/>
          </p:nvCxnSpPr>
          <p:spPr>
            <a:xfrm>
              <a:off x="1941342" y="1153551"/>
              <a:ext cx="0" cy="4768947"/>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D7ADC46-C9FC-4715-84AB-71D0F1726888}"/>
                </a:ext>
              </a:extLst>
            </p:cNvPr>
            <p:cNvCxnSpPr>
              <a:cxnSpLocks/>
            </p:cNvCxnSpPr>
            <p:nvPr/>
          </p:nvCxnSpPr>
          <p:spPr>
            <a:xfrm>
              <a:off x="5343384" y="1153550"/>
              <a:ext cx="0" cy="4768947"/>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B0A8F3-C422-482F-A6EE-7B9698F4A87D}"/>
                </a:ext>
              </a:extLst>
            </p:cNvPr>
            <p:cNvCxnSpPr>
              <a:cxnSpLocks/>
            </p:cNvCxnSpPr>
            <p:nvPr/>
          </p:nvCxnSpPr>
          <p:spPr>
            <a:xfrm>
              <a:off x="8002174" y="1165274"/>
              <a:ext cx="0" cy="4768947"/>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9A7C55F-4739-4449-BA41-28D35B7E9D45}"/>
                </a:ext>
              </a:extLst>
            </p:cNvPr>
            <p:cNvCxnSpPr>
              <a:cxnSpLocks/>
            </p:cNvCxnSpPr>
            <p:nvPr/>
          </p:nvCxnSpPr>
          <p:spPr>
            <a:xfrm>
              <a:off x="9352680" y="1151206"/>
              <a:ext cx="0" cy="4768947"/>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2681FCD5-B6CD-412C-83A2-49083C503055}"/>
                </a:ext>
              </a:extLst>
            </p:cNvPr>
            <p:cNvSpPr/>
            <p:nvPr/>
          </p:nvSpPr>
          <p:spPr>
            <a:xfrm>
              <a:off x="1800662" y="1385934"/>
              <a:ext cx="304781" cy="18584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0A2195F-C872-4CF8-B73C-3AEC1E6E087D}"/>
                </a:ext>
              </a:extLst>
            </p:cNvPr>
            <p:cNvSpPr/>
            <p:nvPr/>
          </p:nvSpPr>
          <p:spPr>
            <a:xfrm>
              <a:off x="9212000" y="1411724"/>
              <a:ext cx="304781" cy="18584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FBE73ED-8DFE-4BB0-923E-9A5D9F5F7363}"/>
                </a:ext>
              </a:extLst>
            </p:cNvPr>
            <p:cNvSpPr txBox="1"/>
            <p:nvPr/>
          </p:nvSpPr>
          <p:spPr>
            <a:xfrm rot="16200000">
              <a:off x="280404" y="4577888"/>
              <a:ext cx="1885065" cy="400110"/>
            </a:xfrm>
            <a:prstGeom prst="rect">
              <a:avLst/>
            </a:prstGeom>
            <a:noFill/>
          </p:spPr>
          <p:txBody>
            <a:bodyPr wrap="square" rtlCol="0">
              <a:spAutoFit/>
            </a:bodyPr>
            <a:lstStyle/>
            <a:p>
              <a:r>
                <a:rPr lang="en-US" sz="2000" b="1" dirty="0"/>
                <a:t>Static Pressure</a:t>
              </a:r>
            </a:p>
          </p:txBody>
        </p:sp>
      </p:grpSp>
      <p:sp>
        <p:nvSpPr>
          <p:cNvPr id="44" name="TextBox 43">
            <a:extLst>
              <a:ext uri="{FF2B5EF4-FFF2-40B4-BE49-F238E27FC236}">
                <a16:creationId xmlns:a16="http://schemas.microsoft.com/office/drawing/2014/main" id="{0B1E6548-2556-4347-968E-AC8F89BDAE66}"/>
              </a:ext>
            </a:extLst>
          </p:cNvPr>
          <p:cNvSpPr txBox="1"/>
          <p:nvPr/>
        </p:nvSpPr>
        <p:spPr>
          <a:xfrm>
            <a:off x="9007503" y="3864429"/>
            <a:ext cx="2743199" cy="1938992"/>
          </a:xfrm>
          <a:prstGeom prst="rect">
            <a:avLst/>
          </a:prstGeom>
          <a:noFill/>
        </p:spPr>
        <p:txBody>
          <a:bodyPr wrap="square" rtlCol="0">
            <a:spAutoFit/>
          </a:bodyPr>
          <a:lstStyle/>
          <a:p>
            <a:r>
              <a:rPr lang="en-US" sz="2000" dirty="0"/>
              <a:t>Pressure (P</a:t>
            </a:r>
            <a:r>
              <a:rPr lang="en-US" sz="2000" baseline="-25000" dirty="0"/>
              <a:t>4</a:t>
            </a:r>
            <a:r>
              <a:rPr lang="en-US" sz="2000" dirty="0"/>
              <a:t>) at end of tube needs to be lower than the pressure (P</a:t>
            </a:r>
            <a:r>
              <a:rPr lang="en-US" sz="2000" baseline="-25000" dirty="0"/>
              <a:t>1</a:t>
            </a:r>
            <a:r>
              <a:rPr lang="en-US" sz="2000" dirty="0"/>
              <a:t>) on the left side in order for fluid movement to occur.</a:t>
            </a:r>
          </a:p>
        </p:txBody>
      </p:sp>
      <p:cxnSp>
        <p:nvCxnSpPr>
          <p:cNvPr id="58" name="Straight Arrow Connector 57">
            <a:extLst>
              <a:ext uri="{FF2B5EF4-FFF2-40B4-BE49-F238E27FC236}">
                <a16:creationId xmlns:a16="http://schemas.microsoft.com/office/drawing/2014/main" id="{EA70FE90-D808-44A8-9CBD-F8190C16692E}"/>
              </a:ext>
            </a:extLst>
          </p:cNvPr>
          <p:cNvCxnSpPr>
            <a:cxnSpLocks/>
          </p:cNvCxnSpPr>
          <p:nvPr/>
        </p:nvCxnSpPr>
        <p:spPr>
          <a:xfrm>
            <a:off x="2832296" y="2165282"/>
            <a:ext cx="78564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790AAF4-2BE0-4645-954A-CE6F0C306F04}"/>
              </a:ext>
            </a:extLst>
          </p:cNvPr>
          <p:cNvSpPr txBox="1"/>
          <p:nvPr/>
        </p:nvSpPr>
        <p:spPr>
          <a:xfrm>
            <a:off x="2743505" y="2247698"/>
            <a:ext cx="866504" cy="369332"/>
          </a:xfrm>
          <a:prstGeom prst="rect">
            <a:avLst/>
          </a:prstGeom>
          <a:noFill/>
        </p:spPr>
        <p:txBody>
          <a:bodyPr wrap="square" rtlCol="0">
            <a:spAutoFit/>
          </a:bodyPr>
          <a:lstStyle/>
          <a:p>
            <a:pPr algn="ctr"/>
            <a:r>
              <a:rPr lang="en-US" dirty="0"/>
              <a:t>Flow</a:t>
            </a:r>
          </a:p>
        </p:txBody>
      </p:sp>
      <p:sp>
        <p:nvSpPr>
          <p:cNvPr id="61" name="Arrow: Up 60">
            <a:extLst>
              <a:ext uri="{FF2B5EF4-FFF2-40B4-BE49-F238E27FC236}">
                <a16:creationId xmlns:a16="http://schemas.microsoft.com/office/drawing/2014/main" id="{124F13F5-9CA0-4593-BCB7-1959845FEC6D}"/>
              </a:ext>
            </a:extLst>
          </p:cNvPr>
          <p:cNvSpPr/>
          <p:nvPr/>
        </p:nvSpPr>
        <p:spPr>
          <a:xfrm rot="16200000">
            <a:off x="3790680" y="4841217"/>
            <a:ext cx="561473" cy="545975"/>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Up 61">
            <a:extLst>
              <a:ext uri="{FF2B5EF4-FFF2-40B4-BE49-F238E27FC236}">
                <a16:creationId xmlns:a16="http://schemas.microsoft.com/office/drawing/2014/main" id="{E8F5543E-04FB-4B00-99DF-306C1009A708}"/>
              </a:ext>
            </a:extLst>
          </p:cNvPr>
          <p:cNvSpPr/>
          <p:nvPr/>
        </p:nvSpPr>
        <p:spPr>
          <a:xfrm rot="5400000">
            <a:off x="2825851" y="4738098"/>
            <a:ext cx="657727" cy="75221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Up 62">
            <a:extLst>
              <a:ext uri="{FF2B5EF4-FFF2-40B4-BE49-F238E27FC236}">
                <a16:creationId xmlns:a16="http://schemas.microsoft.com/office/drawing/2014/main" id="{426087B3-EAAD-4F39-BAAB-A191552D4C51}"/>
              </a:ext>
            </a:extLst>
          </p:cNvPr>
          <p:cNvSpPr/>
          <p:nvPr/>
        </p:nvSpPr>
        <p:spPr>
          <a:xfrm rot="16200000">
            <a:off x="5574757" y="4738098"/>
            <a:ext cx="657727" cy="75221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Up 63">
            <a:extLst>
              <a:ext uri="{FF2B5EF4-FFF2-40B4-BE49-F238E27FC236}">
                <a16:creationId xmlns:a16="http://schemas.microsoft.com/office/drawing/2014/main" id="{76C4830E-76DA-4499-BF27-F56D95BFB411}"/>
              </a:ext>
            </a:extLst>
          </p:cNvPr>
          <p:cNvSpPr/>
          <p:nvPr/>
        </p:nvSpPr>
        <p:spPr>
          <a:xfrm rot="5400000">
            <a:off x="4704752" y="4841217"/>
            <a:ext cx="561473" cy="545975"/>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06AD9F6-D5B0-4DA6-9C2A-4D43CF52B0DE}"/>
              </a:ext>
            </a:extLst>
          </p:cNvPr>
          <p:cNvSpPr txBox="1"/>
          <p:nvPr/>
        </p:nvSpPr>
        <p:spPr>
          <a:xfrm>
            <a:off x="2412054" y="5679874"/>
            <a:ext cx="2034669" cy="646331"/>
          </a:xfrm>
          <a:prstGeom prst="rect">
            <a:avLst/>
          </a:prstGeom>
          <a:noFill/>
        </p:spPr>
        <p:txBody>
          <a:bodyPr wrap="square" rtlCol="0">
            <a:spAutoFit/>
          </a:bodyPr>
          <a:lstStyle/>
          <a:p>
            <a:pPr algn="ctr"/>
            <a:r>
              <a:rPr lang="en-US" dirty="0"/>
              <a:t>Flow Accelerates</a:t>
            </a:r>
          </a:p>
          <a:p>
            <a:pPr algn="ctr"/>
            <a:r>
              <a:rPr lang="en-US" dirty="0"/>
              <a:t> (a = F/m = Positive)</a:t>
            </a:r>
          </a:p>
        </p:txBody>
      </p:sp>
      <p:sp>
        <p:nvSpPr>
          <p:cNvPr id="66" name="TextBox 65">
            <a:extLst>
              <a:ext uri="{FF2B5EF4-FFF2-40B4-BE49-F238E27FC236}">
                <a16:creationId xmlns:a16="http://schemas.microsoft.com/office/drawing/2014/main" id="{D1718359-267B-43B8-9489-A72E8B47C09E}"/>
              </a:ext>
            </a:extLst>
          </p:cNvPr>
          <p:cNvSpPr txBox="1"/>
          <p:nvPr/>
        </p:nvSpPr>
        <p:spPr>
          <a:xfrm>
            <a:off x="4570342" y="5679874"/>
            <a:ext cx="2310143" cy="646331"/>
          </a:xfrm>
          <a:prstGeom prst="rect">
            <a:avLst/>
          </a:prstGeom>
          <a:noFill/>
        </p:spPr>
        <p:txBody>
          <a:bodyPr wrap="square" rtlCol="0">
            <a:spAutoFit/>
          </a:bodyPr>
          <a:lstStyle/>
          <a:p>
            <a:pPr algn="ctr"/>
            <a:r>
              <a:rPr lang="en-US" dirty="0"/>
              <a:t>Flow Decelerates</a:t>
            </a:r>
          </a:p>
          <a:p>
            <a:pPr algn="ctr"/>
            <a:r>
              <a:rPr lang="en-US" dirty="0"/>
              <a:t> (a = F/m = Negative)</a:t>
            </a:r>
          </a:p>
        </p:txBody>
      </p:sp>
      <p:sp>
        <p:nvSpPr>
          <p:cNvPr id="2" name="Slide Number Placeholder 1">
            <a:extLst>
              <a:ext uri="{FF2B5EF4-FFF2-40B4-BE49-F238E27FC236}">
                <a16:creationId xmlns:a16="http://schemas.microsoft.com/office/drawing/2014/main" id="{AABA8BFD-7673-4BF4-822F-06F715269911}"/>
              </a:ext>
            </a:extLst>
          </p:cNvPr>
          <p:cNvSpPr>
            <a:spLocks noGrp="1"/>
          </p:cNvSpPr>
          <p:nvPr>
            <p:ph type="sldNum" sz="quarter" idx="12"/>
          </p:nvPr>
        </p:nvSpPr>
        <p:spPr/>
        <p:txBody>
          <a:bodyPr/>
          <a:lstStyle/>
          <a:p>
            <a:fld id="{70F590C6-BFDA-46BA-8593-EB8341455ED1}" type="slidenum">
              <a:rPr lang="en-US" smtClean="0"/>
              <a:t>52</a:t>
            </a:fld>
            <a:endParaRPr lang="en-US"/>
          </a:p>
        </p:txBody>
      </p:sp>
    </p:spTree>
    <p:extLst>
      <p:ext uri="{BB962C8B-B14F-4D97-AF65-F5344CB8AC3E}">
        <p14:creationId xmlns:p14="http://schemas.microsoft.com/office/powerpoint/2010/main" val="323472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1" grpId="0" animBg="1"/>
      <p:bldP spid="62" grpId="0" animBg="1"/>
      <p:bldP spid="63" grpId="0" animBg="1"/>
      <p:bldP spid="64" grpId="0" animBg="1"/>
      <p:bldP spid="65" grpId="0"/>
      <p:bldP spid="6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843046-AEAF-452F-A9A7-7D2EA7C3C5A5}"/>
              </a:ext>
            </a:extLst>
          </p:cNvPr>
          <p:cNvSpPr txBox="1"/>
          <p:nvPr/>
        </p:nvSpPr>
        <p:spPr>
          <a:xfrm>
            <a:off x="2832296" y="243923"/>
            <a:ext cx="6527407" cy="584775"/>
          </a:xfrm>
          <a:prstGeom prst="rect">
            <a:avLst/>
          </a:prstGeom>
          <a:noFill/>
        </p:spPr>
        <p:txBody>
          <a:bodyPr wrap="square" rtlCol="0">
            <a:spAutoFit/>
          </a:bodyPr>
          <a:lstStyle/>
          <a:p>
            <a:pPr algn="ctr"/>
            <a:r>
              <a:rPr lang="en-US" sz="3200" dirty="0">
                <a:solidFill>
                  <a:srgbClr val="FF0000"/>
                </a:solidFill>
              </a:rPr>
              <a:t>Dynamic Pressure</a:t>
            </a:r>
          </a:p>
        </p:txBody>
      </p:sp>
      <p:sp>
        <p:nvSpPr>
          <p:cNvPr id="3" name="TextBox 2">
            <a:extLst>
              <a:ext uri="{FF2B5EF4-FFF2-40B4-BE49-F238E27FC236}">
                <a16:creationId xmlns:a16="http://schemas.microsoft.com/office/drawing/2014/main" id="{CF7DF55A-2E84-41C6-B537-40E0480D87F8}"/>
              </a:ext>
            </a:extLst>
          </p:cNvPr>
          <p:cNvSpPr txBox="1"/>
          <p:nvPr/>
        </p:nvSpPr>
        <p:spPr>
          <a:xfrm>
            <a:off x="3910321" y="1237652"/>
            <a:ext cx="4371355" cy="461665"/>
          </a:xfrm>
          <a:prstGeom prst="rect">
            <a:avLst/>
          </a:prstGeom>
          <a:noFill/>
        </p:spPr>
        <p:txBody>
          <a:bodyPr wrap="square" rtlCol="0">
            <a:spAutoFit/>
          </a:bodyPr>
          <a:lstStyle/>
          <a:p>
            <a:pPr algn="ctr"/>
            <a:r>
              <a:rPr lang="en-US" sz="2400" dirty="0"/>
              <a:t> </a:t>
            </a:r>
            <a:r>
              <a:rPr lang="en-US" sz="2400" b="1" dirty="0"/>
              <a:t>Dynamic Pressure  =  ½</a:t>
            </a:r>
            <a:r>
              <a:rPr lang="el-GR" sz="2400" b="1" dirty="0">
                <a:latin typeface="Calibri" panose="020F0502020204030204" pitchFamily="34" charset="0"/>
                <a:cs typeface="Calibri" panose="020F0502020204030204" pitchFamily="34" charset="0"/>
              </a:rPr>
              <a:t> ρ</a:t>
            </a:r>
            <a:r>
              <a:rPr lang="en-US" sz="2400" b="1" dirty="0"/>
              <a:t> v</a:t>
            </a:r>
            <a:r>
              <a:rPr lang="en-US" sz="2400" b="1" baseline="30000" dirty="0"/>
              <a:t>2</a:t>
            </a:r>
            <a:endParaRPr lang="en-US" sz="2400" b="1" dirty="0"/>
          </a:p>
        </p:txBody>
      </p:sp>
      <p:sp>
        <p:nvSpPr>
          <p:cNvPr id="4" name="TextBox 3">
            <a:extLst>
              <a:ext uri="{FF2B5EF4-FFF2-40B4-BE49-F238E27FC236}">
                <a16:creationId xmlns:a16="http://schemas.microsoft.com/office/drawing/2014/main" id="{355804AB-5C3F-4ACC-8806-2148E402DDA5}"/>
              </a:ext>
            </a:extLst>
          </p:cNvPr>
          <p:cNvSpPr txBox="1"/>
          <p:nvPr/>
        </p:nvSpPr>
        <p:spPr>
          <a:xfrm>
            <a:off x="1395664" y="1989221"/>
            <a:ext cx="952901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Dynamic Pressure represents the </a:t>
            </a:r>
            <a:r>
              <a:rPr lang="en-US" sz="2400" b="1" dirty="0"/>
              <a:t>Kinetic Energy</a:t>
            </a:r>
            <a:r>
              <a:rPr lang="en-US" sz="2400" dirty="0"/>
              <a:t> of a fluid flow</a:t>
            </a:r>
          </a:p>
        </p:txBody>
      </p:sp>
      <p:sp>
        <p:nvSpPr>
          <p:cNvPr id="5" name="TextBox 4">
            <a:extLst>
              <a:ext uri="{FF2B5EF4-FFF2-40B4-BE49-F238E27FC236}">
                <a16:creationId xmlns:a16="http://schemas.microsoft.com/office/drawing/2014/main" id="{609E3685-CF01-41A8-B55B-88740BB003C6}"/>
              </a:ext>
            </a:extLst>
          </p:cNvPr>
          <p:cNvSpPr txBox="1"/>
          <p:nvPr/>
        </p:nvSpPr>
        <p:spPr>
          <a:xfrm>
            <a:off x="1395664" y="2688653"/>
            <a:ext cx="952901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If the flow has no velocity, there is no Dynamic Pressure</a:t>
            </a:r>
          </a:p>
        </p:txBody>
      </p:sp>
      <p:sp>
        <p:nvSpPr>
          <p:cNvPr id="6" name="TextBox 5">
            <a:extLst>
              <a:ext uri="{FF2B5EF4-FFF2-40B4-BE49-F238E27FC236}">
                <a16:creationId xmlns:a16="http://schemas.microsoft.com/office/drawing/2014/main" id="{4C004303-0C86-4063-955F-5635EFC4B065}"/>
              </a:ext>
            </a:extLst>
          </p:cNvPr>
          <p:cNvSpPr txBox="1"/>
          <p:nvPr/>
        </p:nvSpPr>
        <p:spPr>
          <a:xfrm>
            <a:off x="1395664" y="3360821"/>
            <a:ext cx="952901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While Static Pressure acts in all directions, Dynamic Pressure acts in the direction of the flow</a:t>
            </a:r>
          </a:p>
        </p:txBody>
      </p:sp>
      <p:sp>
        <p:nvSpPr>
          <p:cNvPr id="7" name="TextBox 6">
            <a:extLst>
              <a:ext uri="{FF2B5EF4-FFF2-40B4-BE49-F238E27FC236}">
                <a16:creationId xmlns:a16="http://schemas.microsoft.com/office/drawing/2014/main" id="{5C0D16D6-9DD2-4767-BC7B-8E0877684DE7}"/>
              </a:ext>
            </a:extLst>
          </p:cNvPr>
          <p:cNvSpPr txBox="1"/>
          <p:nvPr/>
        </p:nvSpPr>
        <p:spPr>
          <a:xfrm>
            <a:off x="1395664" y="4402321"/>
            <a:ext cx="952901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Dynamic Pressure isn’t really sensed, unless you try to block the flow – or cause it to stagnate</a:t>
            </a:r>
          </a:p>
        </p:txBody>
      </p:sp>
      <p:sp>
        <p:nvSpPr>
          <p:cNvPr id="8" name="Slide Number Placeholder 7">
            <a:extLst>
              <a:ext uri="{FF2B5EF4-FFF2-40B4-BE49-F238E27FC236}">
                <a16:creationId xmlns:a16="http://schemas.microsoft.com/office/drawing/2014/main" id="{51BC7CEB-830F-47D5-86A0-954E9D3870BB}"/>
              </a:ext>
            </a:extLst>
          </p:cNvPr>
          <p:cNvSpPr>
            <a:spLocks noGrp="1"/>
          </p:cNvSpPr>
          <p:nvPr>
            <p:ph type="sldNum" sz="quarter" idx="12"/>
          </p:nvPr>
        </p:nvSpPr>
        <p:spPr/>
        <p:txBody>
          <a:bodyPr/>
          <a:lstStyle/>
          <a:p>
            <a:fld id="{70F590C6-BFDA-46BA-8593-EB8341455ED1}" type="slidenum">
              <a:rPr lang="en-US" smtClean="0"/>
              <a:t>53</a:t>
            </a:fld>
            <a:endParaRPr lang="en-US"/>
          </a:p>
        </p:txBody>
      </p:sp>
    </p:spTree>
    <p:extLst>
      <p:ext uri="{BB962C8B-B14F-4D97-AF65-F5344CB8AC3E}">
        <p14:creationId xmlns:p14="http://schemas.microsoft.com/office/powerpoint/2010/main" val="221434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976D5-E2A7-440A-8A07-336C4B3CCA0D}"/>
              </a:ext>
            </a:extLst>
          </p:cNvPr>
          <p:cNvSpPr txBox="1"/>
          <p:nvPr/>
        </p:nvSpPr>
        <p:spPr>
          <a:xfrm>
            <a:off x="2832296" y="243923"/>
            <a:ext cx="6527407" cy="584775"/>
          </a:xfrm>
          <a:prstGeom prst="rect">
            <a:avLst/>
          </a:prstGeom>
          <a:noFill/>
        </p:spPr>
        <p:txBody>
          <a:bodyPr wrap="square" rtlCol="0">
            <a:spAutoFit/>
          </a:bodyPr>
          <a:lstStyle/>
          <a:p>
            <a:pPr algn="ctr"/>
            <a:r>
              <a:rPr lang="en-US" sz="3200" dirty="0">
                <a:solidFill>
                  <a:srgbClr val="FF0000"/>
                </a:solidFill>
              </a:rPr>
              <a:t>Dynamic Pressure</a:t>
            </a:r>
          </a:p>
        </p:txBody>
      </p:sp>
      <p:grpSp>
        <p:nvGrpSpPr>
          <p:cNvPr id="49" name="Group 48">
            <a:extLst>
              <a:ext uri="{FF2B5EF4-FFF2-40B4-BE49-F238E27FC236}">
                <a16:creationId xmlns:a16="http://schemas.microsoft.com/office/drawing/2014/main" id="{8E3D2A2D-A525-459E-9863-831D57A20C1E}"/>
              </a:ext>
            </a:extLst>
          </p:cNvPr>
          <p:cNvGrpSpPr/>
          <p:nvPr/>
        </p:nvGrpSpPr>
        <p:grpSpPr>
          <a:xfrm>
            <a:off x="3208420" y="1267324"/>
            <a:ext cx="5678905" cy="794086"/>
            <a:chOff x="3208420" y="1267324"/>
            <a:chExt cx="5678905" cy="794086"/>
          </a:xfrm>
        </p:grpSpPr>
        <p:cxnSp>
          <p:nvCxnSpPr>
            <p:cNvPr id="4" name="Straight Connector 3">
              <a:extLst>
                <a:ext uri="{FF2B5EF4-FFF2-40B4-BE49-F238E27FC236}">
                  <a16:creationId xmlns:a16="http://schemas.microsoft.com/office/drawing/2014/main" id="{377931D0-C778-483F-ACD2-F4FDEC7A2AAF}"/>
                </a:ext>
              </a:extLst>
            </p:cNvPr>
            <p:cNvCxnSpPr/>
            <p:nvPr/>
          </p:nvCxnSpPr>
          <p:spPr>
            <a:xfrm>
              <a:off x="3208420" y="1267324"/>
              <a:ext cx="56789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9CA2539-8B5B-4600-AADD-0CC466520FF6}"/>
                </a:ext>
              </a:extLst>
            </p:cNvPr>
            <p:cNvCxnSpPr/>
            <p:nvPr/>
          </p:nvCxnSpPr>
          <p:spPr>
            <a:xfrm>
              <a:off x="3208420" y="2061407"/>
              <a:ext cx="56789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58185E1-F611-491D-9AD9-AFB041C00B9D}"/>
                </a:ext>
              </a:extLst>
            </p:cNvPr>
            <p:cNvGrpSpPr/>
            <p:nvPr/>
          </p:nvGrpSpPr>
          <p:grpSpPr>
            <a:xfrm>
              <a:off x="3834062" y="1740566"/>
              <a:ext cx="1315446" cy="320844"/>
              <a:chOff x="3834063" y="1965159"/>
              <a:chExt cx="1315446" cy="320844"/>
            </a:xfrm>
          </p:grpSpPr>
          <p:cxnSp>
            <p:nvCxnSpPr>
              <p:cNvPr id="7" name="Straight Arrow Connector 6">
                <a:extLst>
                  <a:ext uri="{FF2B5EF4-FFF2-40B4-BE49-F238E27FC236}">
                    <a16:creationId xmlns:a16="http://schemas.microsoft.com/office/drawing/2014/main" id="{B187DBCF-A595-40FF-92A9-AA07CF86711A}"/>
                  </a:ext>
                </a:extLst>
              </p:cNvPr>
              <p:cNvCxnSpPr>
                <a:cxnSpLocks/>
              </p:cNvCxnSpPr>
              <p:nvPr/>
            </p:nvCxnSpPr>
            <p:spPr>
              <a:xfrm>
                <a:off x="3834063" y="197317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3C56D5-0383-462A-8DEA-D78726B91E24}"/>
                  </a:ext>
                </a:extLst>
              </p:cNvPr>
              <p:cNvCxnSpPr>
                <a:cxnSpLocks/>
              </p:cNvCxnSpPr>
              <p:nvPr/>
            </p:nvCxnSpPr>
            <p:spPr>
              <a:xfrm>
                <a:off x="4034589"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3A5F9F3-FF63-4986-BA67-C2AF05DB672C}"/>
                  </a:ext>
                </a:extLst>
              </p:cNvPr>
              <p:cNvCxnSpPr>
                <a:cxnSpLocks/>
              </p:cNvCxnSpPr>
              <p:nvPr/>
            </p:nvCxnSpPr>
            <p:spPr>
              <a:xfrm>
                <a:off x="4211051"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E45A561-99FF-48A8-A80A-6481477DB51E}"/>
                  </a:ext>
                </a:extLst>
              </p:cNvPr>
              <p:cNvCxnSpPr>
                <a:cxnSpLocks/>
              </p:cNvCxnSpPr>
              <p:nvPr/>
            </p:nvCxnSpPr>
            <p:spPr>
              <a:xfrm>
                <a:off x="4403555"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5AA43C-DE08-4E49-A62A-7B125A0CA137}"/>
                  </a:ext>
                </a:extLst>
              </p:cNvPr>
              <p:cNvCxnSpPr>
                <a:cxnSpLocks/>
              </p:cNvCxnSpPr>
              <p:nvPr/>
            </p:nvCxnSpPr>
            <p:spPr>
              <a:xfrm>
                <a:off x="4580017"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D4A8115-930F-443C-BBCF-3625C3203A09}"/>
                  </a:ext>
                </a:extLst>
              </p:cNvPr>
              <p:cNvCxnSpPr>
                <a:cxnSpLocks/>
              </p:cNvCxnSpPr>
              <p:nvPr/>
            </p:nvCxnSpPr>
            <p:spPr>
              <a:xfrm>
                <a:off x="4780543" y="1973181"/>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1CDAC5F-DEF0-4E92-B976-9F21754B9598}"/>
                  </a:ext>
                </a:extLst>
              </p:cNvPr>
              <p:cNvCxnSpPr>
                <a:cxnSpLocks/>
              </p:cNvCxnSpPr>
              <p:nvPr/>
            </p:nvCxnSpPr>
            <p:spPr>
              <a:xfrm>
                <a:off x="4957005" y="1973181"/>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E7B2243-A4D8-4618-A7E1-47A1EDDA9683}"/>
                  </a:ext>
                </a:extLst>
              </p:cNvPr>
              <p:cNvCxnSpPr>
                <a:cxnSpLocks/>
              </p:cNvCxnSpPr>
              <p:nvPr/>
            </p:nvCxnSpPr>
            <p:spPr>
              <a:xfrm>
                <a:off x="5149509" y="1973181"/>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4A919BA-41E6-47B3-93F2-6AC7FF582E93}"/>
                </a:ext>
              </a:extLst>
            </p:cNvPr>
            <p:cNvGrpSpPr/>
            <p:nvPr/>
          </p:nvGrpSpPr>
          <p:grpSpPr>
            <a:xfrm rot="10800000">
              <a:off x="3834062" y="1275344"/>
              <a:ext cx="1315446" cy="320844"/>
              <a:chOff x="3834063" y="1957137"/>
              <a:chExt cx="1315446" cy="320844"/>
            </a:xfrm>
          </p:grpSpPr>
          <p:cxnSp>
            <p:nvCxnSpPr>
              <p:cNvPr id="18" name="Straight Arrow Connector 17">
                <a:extLst>
                  <a:ext uri="{FF2B5EF4-FFF2-40B4-BE49-F238E27FC236}">
                    <a16:creationId xmlns:a16="http://schemas.microsoft.com/office/drawing/2014/main" id="{73D5A03D-5818-4C38-9D7E-1D636CCFA0AA}"/>
                  </a:ext>
                </a:extLst>
              </p:cNvPr>
              <p:cNvCxnSpPr>
                <a:cxnSpLocks/>
              </p:cNvCxnSpPr>
              <p:nvPr/>
            </p:nvCxnSpPr>
            <p:spPr>
              <a:xfrm>
                <a:off x="3834063" y="1957137"/>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F008CD-2441-4F72-AD4F-F41B80C80CB6}"/>
                  </a:ext>
                </a:extLst>
              </p:cNvPr>
              <p:cNvCxnSpPr>
                <a:cxnSpLocks/>
              </p:cNvCxnSpPr>
              <p:nvPr/>
            </p:nvCxnSpPr>
            <p:spPr>
              <a:xfrm>
                <a:off x="4034589"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43B4E58-FF16-4450-88E6-77A442862F1C}"/>
                  </a:ext>
                </a:extLst>
              </p:cNvPr>
              <p:cNvCxnSpPr>
                <a:cxnSpLocks/>
              </p:cNvCxnSpPr>
              <p:nvPr/>
            </p:nvCxnSpPr>
            <p:spPr>
              <a:xfrm>
                <a:off x="4211051"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DACC2FF-052C-4FB1-9AAF-077D9D8F7FF6}"/>
                  </a:ext>
                </a:extLst>
              </p:cNvPr>
              <p:cNvCxnSpPr>
                <a:cxnSpLocks/>
              </p:cNvCxnSpPr>
              <p:nvPr/>
            </p:nvCxnSpPr>
            <p:spPr>
              <a:xfrm>
                <a:off x="4403555"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73DA9E6-395A-4895-B80F-AD96D9002A37}"/>
                  </a:ext>
                </a:extLst>
              </p:cNvPr>
              <p:cNvCxnSpPr>
                <a:cxnSpLocks/>
              </p:cNvCxnSpPr>
              <p:nvPr/>
            </p:nvCxnSpPr>
            <p:spPr>
              <a:xfrm>
                <a:off x="4580017"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4D53AF4-ACCA-468A-9E5C-F077A49ABF51}"/>
                  </a:ext>
                </a:extLst>
              </p:cNvPr>
              <p:cNvCxnSpPr>
                <a:cxnSpLocks/>
              </p:cNvCxnSpPr>
              <p:nvPr/>
            </p:nvCxnSpPr>
            <p:spPr>
              <a:xfrm>
                <a:off x="4780543"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7CA23A0-6D9B-4F87-BA2F-EF85A2475C22}"/>
                  </a:ext>
                </a:extLst>
              </p:cNvPr>
              <p:cNvCxnSpPr>
                <a:cxnSpLocks/>
              </p:cNvCxnSpPr>
              <p:nvPr/>
            </p:nvCxnSpPr>
            <p:spPr>
              <a:xfrm>
                <a:off x="4957005"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6C0B2F5-1847-46D7-A916-168A99142607}"/>
                  </a:ext>
                </a:extLst>
              </p:cNvPr>
              <p:cNvCxnSpPr>
                <a:cxnSpLocks/>
              </p:cNvCxnSpPr>
              <p:nvPr/>
            </p:nvCxnSpPr>
            <p:spPr>
              <a:xfrm>
                <a:off x="5149509"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647DBD04-26B6-48D0-98CE-5C53E520BCD7}"/>
                </a:ext>
              </a:extLst>
            </p:cNvPr>
            <p:cNvGrpSpPr/>
            <p:nvPr/>
          </p:nvGrpSpPr>
          <p:grpSpPr>
            <a:xfrm rot="16200000">
              <a:off x="8097254" y="1509436"/>
              <a:ext cx="569492" cy="320842"/>
              <a:chOff x="4580017" y="1957139"/>
              <a:chExt cx="569492" cy="320842"/>
            </a:xfrm>
          </p:grpSpPr>
          <p:cxnSp>
            <p:nvCxnSpPr>
              <p:cNvPr id="31" name="Straight Arrow Connector 30">
                <a:extLst>
                  <a:ext uri="{FF2B5EF4-FFF2-40B4-BE49-F238E27FC236}">
                    <a16:creationId xmlns:a16="http://schemas.microsoft.com/office/drawing/2014/main" id="{89C3408E-149F-4830-8AD3-E33C6E8D056B}"/>
                  </a:ext>
                </a:extLst>
              </p:cNvPr>
              <p:cNvCxnSpPr>
                <a:cxnSpLocks/>
              </p:cNvCxnSpPr>
              <p:nvPr/>
            </p:nvCxnSpPr>
            <p:spPr>
              <a:xfrm>
                <a:off x="4580017"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31C3BBD-5AB6-44C5-A3C4-262A9A08DA80}"/>
                  </a:ext>
                </a:extLst>
              </p:cNvPr>
              <p:cNvCxnSpPr>
                <a:cxnSpLocks/>
              </p:cNvCxnSpPr>
              <p:nvPr/>
            </p:nvCxnSpPr>
            <p:spPr>
              <a:xfrm>
                <a:off x="4780543"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35A5975-3692-40D8-B5DF-A932EA63CBC7}"/>
                  </a:ext>
                </a:extLst>
              </p:cNvPr>
              <p:cNvCxnSpPr>
                <a:cxnSpLocks/>
              </p:cNvCxnSpPr>
              <p:nvPr/>
            </p:nvCxnSpPr>
            <p:spPr>
              <a:xfrm>
                <a:off x="4957005"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2284E7E-6ED0-4003-BCE6-F629EF2FB26F}"/>
                  </a:ext>
                </a:extLst>
              </p:cNvPr>
              <p:cNvCxnSpPr>
                <a:cxnSpLocks/>
              </p:cNvCxnSpPr>
              <p:nvPr/>
            </p:nvCxnSpPr>
            <p:spPr>
              <a:xfrm>
                <a:off x="5149509"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EC98D482-A07D-4FEB-8DA0-2BC52BB196CC}"/>
                </a:ext>
              </a:extLst>
            </p:cNvPr>
            <p:cNvSpPr txBox="1"/>
            <p:nvPr/>
          </p:nvSpPr>
          <p:spPr>
            <a:xfrm>
              <a:off x="3404936" y="1444508"/>
              <a:ext cx="2109529" cy="400110"/>
            </a:xfrm>
            <a:prstGeom prst="rect">
              <a:avLst/>
            </a:prstGeom>
            <a:noFill/>
          </p:spPr>
          <p:txBody>
            <a:bodyPr wrap="square" rtlCol="0">
              <a:spAutoFit/>
            </a:bodyPr>
            <a:lstStyle/>
            <a:p>
              <a:pPr algn="ctr"/>
              <a:r>
                <a:rPr lang="en-US" sz="2000" b="1" dirty="0"/>
                <a:t>Static Pressure</a:t>
              </a:r>
            </a:p>
          </p:txBody>
        </p:sp>
        <p:grpSp>
          <p:nvGrpSpPr>
            <p:cNvPr id="36" name="Group 35">
              <a:extLst>
                <a:ext uri="{FF2B5EF4-FFF2-40B4-BE49-F238E27FC236}">
                  <a16:creationId xmlns:a16="http://schemas.microsoft.com/office/drawing/2014/main" id="{0753D3B6-0C46-4FC0-9D71-2FA982DF523E}"/>
                </a:ext>
              </a:extLst>
            </p:cNvPr>
            <p:cNvGrpSpPr/>
            <p:nvPr/>
          </p:nvGrpSpPr>
          <p:grpSpPr>
            <a:xfrm rot="16200000">
              <a:off x="5133476" y="1514713"/>
              <a:ext cx="569492" cy="320842"/>
              <a:chOff x="4580017" y="1957139"/>
              <a:chExt cx="569492" cy="320842"/>
            </a:xfrm>
          </p:grpSpPr>
          <p:cxnSp>
            <p:nvCxnSpPr>
              <p:cNvPr id="37" name="Straight Arrow Connector 36">
                <a:extLst>
                  <a:ext uri="{FF2B5EF4-FFF2-40B4-BE49-F238E27FC236}">
                    <a16:creationId xmlns:a16="http://schemas.microsoft.com/office/drawing/2014/main" id="{31693510-20D7-4BFA-A81C-737CB810F406}"/>
                  </a:ext>
                </a:extLst>
              </p:cNvPr>
              <p:cNvCxnSpPr>
                <a:cxnSpLocks/>
              </p:cNvCxnSpPr>
              <p:nvPr/>
            </p:nvCxnSpPr>
            <p:spPr>
              <a:xfrm>
                <a:off x="4580017"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AFF507F-FD75-42C3-B6B7-E5147A517D61}"/>
                  </a:ext>
                </a:extLst>
              </p:cNvPr>
              <p:cNvCxnSpPr>
                <a:cxnSpLocks/>
              </p:cNvCxnSpPr>
              <p:nvPr/>
            </p:nvCxnSpPr>
            <p:spPr>
              <a:xfrm>
                <a:off x="4780543"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8D687FA-717D-47F9-AF2E-AC60F3567346}"/>
                  </a:ext>
                </a:extLst>
              </p:cNvPr>
              <p:cNvCxnSpPr>
                <a:cxnSpLocks/>
              </p:cNvCxnSpPr>
              <p:nvPr/>
            </p:nvCxnSpPr>
            <p:spPr>
              <a:xfrm>
                <a:off x="4957005"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CE43A26-AFCC-4DA7-B2B7-84AB07C69500}"/>
                  </a:ext>
                </a:extLst>
              </p:cNvPr>
              <p:cNvCxnSpPr>
                <a:cxnSpLocks/>
              </p:cNvCxnSpPr>
              <p:nvPr/>
            </p:nvCxnSpPr>
            <p:spPr>
              <a:xfrm>
                <a:off x="5149509"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3ACF46AD-0D18-4905-867E-F91E380A7D22}"/>
                </a:ext>
              </a:extLst>
            </p:cNvPr>
            <p:cNvGrpSpPr/>
            <p:nvPr/>
          </p:nvGrpSpPr>
          <p:grpSpPr>
            <a:xfrm rot="5400000">
              <a:off x="3240507" y="1517240"/>
              <a:ext cx="569492" cy="320842"/>
              <a:chOff x="4580017" y="1957139"/>
              <a:chExt cx="569492" cy="320842"/>
            </a:xfrm>
          </p:grpSpPr>
          <p:cxnSp>
            <p:nvCxnSpPr>
              <p:cNvPr id="42" name="Straight Arrow Connector 41">
                <a:extLst>
                  <a:ext uri="{FF2B5EF4-FFF2-40B4-BE49-F238E27FC236}">
                    <a16:creationId xmlns:a16="http://schemas.microsoft.com/office/drawing/2014/main" id="{9E4B330B-2B46-4213-BC3A-F276A0AF2F90}"/>
                  </a:ext>
                </a:extLst>
              </p:cNvPr>
              <p:cNvCxnSpPr>
                <a:cxnSpLocks/>
              </p:cNvCxnSpPr>
              <p:nvPr/>
            </p:nvCxnSpPr>
            <p:spPr>
              <a:xfrm>
                <a:off x="4580017" y="196515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20FB9BE-8CD6-4BDD-B7F6-B102CF796112}"/>
                  </a:ext>
                </a:extLst>
              </p:cNvPr>
              <p:cNvCxnSpPr>
                <a:cxnSpLocks/>
              </p:cNvCxnSpPr>
              <p:nvPr/>
            </p:nvCxnSpPr>
            <p:spPr>
              <a:xfrm>
                <a:off x="4780543"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06A327A-1700-4BB3-A1FA-F4E90AB3175A}"/>
                  </a:ext>
                </a:extLst>
              </p:cNvPr>
              <p:cNvCxnSpPr>
                <a:cxnSpLocks/>
              </p:cNvCxnSpPr>
              <p:nvPr/>
            </p:nvCxnSpPr>
            <p:spPr>
              <a:xfrm>
                <a:off x="4957005"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B839483-303D-4141-B755-662D82FA4B3B}"/>
                  </a:ext>
                </a:extLst>
              </p:cNvPr>
              <p:cNvCxnSpPr>
                <a:cxnSpLocks/>
              </p:cNvCxnSpPr>
              <p:nvPr/>
            </p:nvCxnSpPr>
            <p:spPr>
              <a:xfrm>
                <a:off x="5149509" y="1957139"/>
                <a:ext cx="0" cy="312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F757B862-1BB7-4E9D-9FF2-D315D48EB01A}"/>
                </a:ext>
              </a:extLst>
            </p:cNvPr>
            <p:cNvSpPr txBox="1"/>
            <p:nvPr/>
          </p:nvSpPr>
          <p:spPr>
            <a:xfrm>
              <a:off x="6988344" y="1290620"/>
              <a:ext cx="1343525" cy="707886"/>
            </a:xfrm>
            <a:prstGeom prst="rect">
              <a:avLst/>
            </a:prstGeom>
            <a:noFill/>
          </p:spPr>
          <p:txBody>
            <a:bodyPr wrap="square" rtlCol="0">
              <a:spAutoFit/>
            </a:bodyPr>
            <a:lstStyle/>
            <a:p>
              <a:pPr algn="ctr"/>
              <a:r>
                <a:rPr lang="en-US" sz="2000" b="1" dirty="0"/>
                <a:t>Dynamic Pressure</a:t>
              </a:r>
            </a:p>
          </p:txBody>
        </p:sp>
      </p:grpSp>
      <p:grpSp>
        <p:nvGrpSpPr>
          <p:cNvPr id="58" name="Group 57">
            <a:extLst>
              <a:ext uri="{FF2B5EF4-FFF2-40B4-BE49-F238E27FC236}">
                <a16:creationId xmlns:a16="http://schemas.microsoft.com/office/drawing/2014/main" id="{84257667-C113-42EB-8B40-1B55C6BD42B8}"/>
              </a:ext>
            </a:extLst>
          </p:cNvPr>
          <p:cNvGrpSpPr/>
          <p:nvPr/>
        </p:nvGrpSpPr>
        <p:grpSpPr>
          <a:xfrm>
            <a:off x="1295400" y="2390267"/>
            <a:ext cx="9837813" cy="2021315"/>
            <a:chOff x="1295400" y="2390267"/>
            <a:chExt cx="9837813" cy="2021315"/>
          </a:xfrm>
        </p:grpSpPr>
        <p:cxnSp>
          <p:nvCxnSpPr>
            <p:cNvPr id="47" name="Straight Connector 46">
              <a:extLst>
                <a:ext uri="{FF2B5EF4-FFF2-40B4-BE49-F238E27FC236}">
                  <a16:creationId xmlns:a16="http://schemas.microsoft.com/office/drawing/2014/main" id="{EDE651EE-9718-477C-96C2-001BBFD74D5E}"/>
                </a:ext>
              </a:extLst>
            </p:cNvPr>
            <p:cNvCxnSpPr/>
            <p:nvPr/>
          </p:nvCxnSpPr>
          <p:spPr>
            <a:xfrm>
              <a:off x="3208421" y="4411582"/>
              <a:ext cx="56789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3B0F540-B16B-445C-A8BC-F9A4C43D4B9A}"/>
                </a:ext>
              </a:extLst>
            </p:cNvPr>
            <p:cNvCxnSpPr/>
            <p:nvPr/>
          </p:nvCxnSpPr>
          <p:spPr>
            <a:xfrm>
              <a:off x="5237740" y="3577392"/>
              <a:ext cx="0" cy="834190"/>
            </a:xfrm>
            <a:prstGeom prst="straightConnector1">
              <a:avLst/>
            </a:prstGeom>
            <a:ln w="762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688F37B-66DA-4198-BEF1-67869745D364}"/>
                </a:ext>
              </a:extLst>
            </p:cNvPr>
            <p:cNvSpPr txBox="1"/>
            <p:nvPr/>
          </p:nvSpPr>
          <p:spPr>
            <a:xfrm>
              <a:off x="1295400" y="2390267"/>
              <a:ext cx="9837813" cy="830997"/>
            </a:xfrm>
            <a:prstGeom prst="rect">
              <a:avLst/>
            </a:prstGeom>
            <a:noFill/>
          </p:spPr>
          <p:txBody>
            <a:bodyPr wrap="square" rtlCol="0">
              <a:spAutoFit/>
            </a:bodyPr>
            <a:lstStyle/>
            <a:p>
              <a:r>
                <a:rPr lang="en-US" sz="2400" dirty="0"/>
                <a:t>If we look at the wall of the tube we see that the velocity of the flow normal to the surface is zero.  Zero velocity means there is no Dynamic Pressure.</a:t>
              </a:r>
            </a:p>
          </p:txBody>
        </p:sp>
        <p:cxnSp>
          <p:nvCxnSpPr>
            <p:cNvPr id="53" name="Straight Arrow Connector 52">
              <a:extLst>
                <a:ext uri="{FF2B5EF4-FFF2-40B4-BE49-F238E27FC236}">
                  <a16:creationId xmlns:a16="http://schemas.microsoft.com/office/drawing/2014/main" id="{8EC2BD60-B3B0-48B3-85D3-B2D20F0709F1}"/>
                </a:ext>
              </a:extLst>
            </p:cNvPr>
            <p:cNvCxnSpPr>
              <a:cxnSpLocks/>
            </p:cNvCxnSpPr>
            <p:nvPr/>
          </p:nvCxnSpPr>
          <p:spPr>
            <a:xfrm>
              <a:off x="6593298" y="4034590"/>
              <a:ext cx="1363583" cy="0"/>
            </a:xfrm>
            <a:prstGeom prst="straightConnector1">
              <a:avLst/>
            </a:prstGeom>
            <a:ln w="76200">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FF82B87-FD4E-4779-8E42-5E6E4D4DD308}"/>
                </a:ext>
              </a:extLst>
            </p:cNvPr>
            <p:cNvSpPr txBox="1"/>
            <p:nvPr/>
          </p:nvSpPr>
          <p:spPr>
            <a:xfrm>
              <a:off x="4255164" y="3719085"/>
              <a:ext cx="1175080" cy="461665"/>
            </a:xfrm>
            <a:prstGeom prst="rect">
              <a:avLst/>
            </a:prstGeom>
            <a:noFill/>
          </p:spPr>
          <p:txBody>
            <a:bodyPr wrap="square" rtlCol="0">
              <a:spAutoFit/>
            </a:bodyPr>
            <a:lstStyle/>
            <a:p>
              <a:r>
                <a:rPr lang="en-US" sz="2400" dirty="0"/>
                <a:t>V = 0</a:t>
              </a:r>
            </a:p>
          </p:txBody>
        </p:sp>
        <p:sp>
          <p:nvSpPr>
            <p:cNvPr id="56" name="TextBox 55">
              <a:extLst>
                <a:ext uri="{FF2B5EF4-FFF2-40B4-BE49-F238E27FC236}">
                  <a16:creationId xmlns:a16="http://schemas.microsoft.com/office/drawing/2014/main" id="{CFF20120-0073-4558-AEB6-28C95345CD3C}"/>
                </a:ext>
              </a:extLst>
            </p:cNvPr>
            <p:cNvSpPr txBox="1"/>
            <p:nvPr/>
          </p:nvSpPr>
          <p:spPr>
            <a:xfrm>
              <a:off x="6753723" y="3496086"/>
              <a:ext cx="1175080" cy="461665"/>
            </a:xfrm>
            <a:prstGeom prst="rect">
              <a:avLst/>
            </a:prstGeom>
            <a:noFill/>
          </p:spPr>
          <p:txBody>
            <a:bodyPr wrap="square" rtlCol="0">
              <a:spAutoFit/>
            </a:bodyPr>
            <a:lstStyle/>
            <a:p>
              <a:r>
                <a:rPr lang="en-US" sz="2400" dirty="0"/>
                <a:t>V &gt; 0</a:t>
              </a:r>
            </a:p>
          </p:txBody>
        </p:sp>
      </p:grpSp>
      <p:sp>
        <p:nvSpPr>
          <p:cNvPr id="57" name="TextBox 56">
            <a:extLst>
              <a:ext uri="{FF2B5EF4-FFF2-40B4-BE49-F238E27FC236}">
                <a16:creationId xmlns:a16="http://schemas.microsoft.com/office/drawing/2014/main" id="{81229304-FCC5-43FB-A459-3EFC7F941CCA}"/>
              </a:ext>
            </a:extLst>
          </p:cNvPr>
          <p:cNvSpPr txBox="1"/>
          <p:nvPr/>
        </p:nvSpPr>
        <p:spPr>
          <a:xfrm>
            <a:off x="1177092" y="4799791"/>
            <a:ext cx="9837813" cy="1569660"/>
          </a:xfrm>
          <a:prstGeom prst="rect">
            <a:avLst/>
          </a:prstGeom>
          <a:noFill/>
        </p:spPr>
        <p:txBody>
          <a:bodyPr wrap="square" rtlCol="0">
            <a:spAutoFit/>
          </a:bodyPr>
          <a:lstStyle/>
          <a:p>
            <a:r>
              <a:rPr lang="en-US" sz="2400" dirty="0"/>
              <a:t>The surface of an airfoil is like the wall of the tube.  If the Dynamic Pressure were pushing on the surface along with the static pressure (in other words the “total pressure”) lift could not exist because a pressure imbalance could not occur.  </a:t>
            </a:r>
          </a:p>
        </p:txBody>
      </p:sp>
      <p:sp>
        <p:nvSpPr>
          <p:cNvPr id="3" name="Slide Number Placeholder 2">
            <a:extLst>
              <a:ext uri="{FF2B5EF4-FFF2-40B4-BE49-F238E27FC236}">
                <a16:creationId xmlns:a16="http://schemas.microsoft.com/office/drawing/2014/main" id="{FEEA3645-AF92-4A91-BD36-E112A5B26571}"/>
              </a:ext>
            </a:extLst>
          </p:cNvPr>
          <p:cNvSpPr>
            <a:spLocks noGrp="1"/>
          </p:cNvSpPr>
          <p:nvPr>
            <p:ph type="sldNum" sz="quarter" idx="12"/>
          </p:nvPr>
        </p:nvSpPr>
        <p:spPr/>
        <p:txBody>
          <a:bodyPr/>
          <a:lstStyle/>
          <a:p>
            <a:fld id="{70F590C6-BFDA-46BA-8593-EB8341455ED1}" type="slidenum">
              <a:rPr lang="en-US" smtClean="0"/>
              <a:t>54</a:t>
            </a:fld>
            <a:endParaRPr lang="en-US"/>
          </a:p>
        </p:txBody>
      </p:sp>
    </p:spTree>
    <p:extLst>
      <p:ext uri="{BB962C8B-B14F-4D97-AF65-F5344CB8AC3E}">
        <p14:creationId xmlns:p14="http://schemas.microsoft.com/office/powerpoint/2010/main" val="40620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6FBF1CA-8BF9-4EAA-80EF-8909EA04ABDB}"/>
              </a:ext>
            </a:extLst>
          </p:cNvPr>
          <p:cNvSpPr/>
          <p:nvPr/>
        </p:nvSpPr>
        <p:spPr>
          <a:xfrm>
            <a:off x="2723700" y="274739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C1865929-4100-45AC-8F7A-1033FB0C7323}"/>
              </a:ext>
            </a:extLst>
          </p:cNvPr>
          <p:cNvSpPr/>
          <p:nvPr/>
        </p:nvSpPr>
        <p:spPr>
          <a:xfrm rot="10800000">
            <a:off x="4026562" y="1900498"/>
            <a:ext cx="721895" cy="824934"/>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A63DB329-D124-47DB-9B10-CF8D54C627FC}"/>
              </a:ext>
            </a:extLst>
          </p:cNvPr>
          <p:cNvSpPr/>
          <p:nvPr/>
        </p:nvSpPr>
        <p:spPr>
          <a:xfrm rot="10800000">
            <a:off x="4106773" y="1290032"/>
            <a:ext cx="561471" cy="61046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42C5EA-BE68-47D8-9A2A-7BF27277C7AF}"/>
              </a:ext>
            </a:extLst>
          </p:cNvPr>
          <p:cNvSpPr txBox="1"/>
          <p:nvPr/>
        </p:nvSpPr>
        <p:spPr>
          <a:xfrm>
            <a:off x="4908881" y="1334878"/>
            <a:ext cx="2486526" cy="461665"/>
          </a:xfrm>
          <a:prstGeom prst="rect">
            <a:avLst/>
          </a:prstGeom>
          <a:noFill/>
        </p:spPr>
        <p:txBody>
          <a:bodyPr wrap="square" rtlCol="0">
            <a:spAutoFit/>
          </a:bodyPr>
          <a:lstStyle/>
          <a:p>
            <a:r>
              <a:rPr lang="en-US" sz="2400" dirty="0"/>
              <a:t>Dynamic Pressure</a:t>
            </a:r>
          </a:p>
        </p:txBody>
      </p:sp>
      <p:sp>
        <p:nvSpPr>
          <p:cNvPr id="7" name="TextBox 6">
            <a:extLst>
              <a:ext uri="{FF2B5EF4-FFF2-40B4-BE49-F238E27FC236}">
                <a16:creationId xmlns:a16="http://schemas.microsoft.com/office/drawing/2014/main" id="{0B0AAE1A-7711-499C-A3FC-7AE95031A3CA}"/>
              </a:ext>
            </a:extLst>
          </p:cNvPr>
          <p:cNvSpPr txBox="1"/>
          <p:nvPr/>
        </p:nvSpPr>
        <p:spPr>
          <a:xfrm>
            <a:off x="4908881" y="2041137"/>
            <a:ext cx="2486526" cy="461665"/>
          </a:xfrm>
          <a:prstGeom prst="rect">
            <a:avLst/>
          </a:prstGeom>
          <a:noFill/>
        </p:spPr>
        <p:txBody>
          <a:bodyPr wrap="square" rtlCol="0">
            <a:spAutoFit/>
          </a:bodyPr>
          <a:lstStyle/>
          <a:p>
            <a:r>
              <a:rPr lang="en-US" sz="2400" dirty="0"/>
              <a:t>Static Pressure</a:t>
            </a:r>
          </a:p>
        </p:txBody>
      </p:sp>
      <p:sp>
        <p:nvSpPr>
          <p:cNvPr id="8" name="Right Brace 7">
            <a:extLst>
              <a:ext uri="{FF2B5EF4-FFF2-40B4-BE49-F238E27FC236}">
                <a16:creationId xmlns:a16="http://schemas.microsoft.com/office/drawing/2014/main" id="{BE9D3537-9429-4F5F-B108-2E5BF6342E49}"/>
              </a:ext>
            </a:extLst>
          </p:cNvPr>
          <p:cNvSpPr/>
          <p:nvPr/>
        </p:nvSpPr>
        <p:spPr>
          <a:xfrm>
            <a:off x="7676767" y="1182798"/>
            <a:ext cx="721895" cy="1564599"/>
          </a:xfrm>
          <a:prstGeom prst="rightBrace">
            <a:avLst>
              <a:gd name="adj1" fmla="val 28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04DB109-203E-410C-A8B6-6A9BC0F5969B}"/>
              </a:ext>
            </a:extLst>
          </p:cNvPr>
          <p:cNvSpPr txBox="1"/>
          <p:nvPr/>
        </p:nvSpPr>
        <p:spPr>
          <a:xfrm>
            <a:off x="8767630" y="1717792"/>
            <a:ext cx="2486526" cy="461665"/>
          </a:xfrm>
          <a:prstGeom prst="rect">
            <a:avLst/>
          </a:prstGeom>
          <a:noFill/>
        </p:spPr>
        <p:txBody>
          <a:bodyPr wrap="square" rtlCol="0">
            <a:spAutoFit/>
          </a:bodyPr>
          <a:lstStyle/>
          <a:p>
            <a:r>
              <a:rPr lang="en-US" sz="2400" dirty="0"/>
              <a:t>Total Pressure</a:t>
            </a:r>
          </a:p>
        </p:txBody>
      </p:sp>
      <p:sp>
        <p:nvSpPr>
          <p:cNvPr id="10" name="TextBox 9">
            <a:extLst>
              <a:ext uri="{FF2B5EF4-FFF2-40B4-BE49-F238E27FC236}">
                <a16:creationId xmlns:a16="http://schemas.microsoft.com/office/drawing/2014/main" id="{4E8BBF35-D743-45E2-951A-F2276CF98636}"/>
              </a:ext>
            </a:extLst>
          </p:cNvPr>
          <p:cNvSpPr txBox="1"/>
          <p:nvPr/>
        </p:nvSpPr>
        <p:spPr>
          <a:xfrm>
            <a:off x="5117427" y="3996583"/>
            <a:ext cx="2486526" cy="461665"/>
          </a:xfrm>
          <a:prstGeom prst="rect">
            <a:avLst/>
          </a:prstGeom>
          <a:noFill/>
        </p:spPr>
        <p:txBody>
          <a:bodyPr wrap="square" rtlCol="0">
            <a:spAutoFit/>
          </a:bodyPr>
          <a:lstStyle/>
          <a:p>
            <a:r>
              <a:rPr lang="en-US" sz="2400" dirty="0"/>
              <a:t>Ambient Pressure</a:t>
            </a:r>
          </a:p>
        </p:txBody>
      </p:sp>
      <p:sp>
        <p:nvSpPr>
          <p:cNvPr id="12" name="Arrow: Up 11">
            <a:extLst>
              <a:ext uri="{FF2B5EF4-FFF2-40B4-BE49-F238E27FC236}">
                <a16:creationId xmlns:a16="http://schemas.microsoft.com/office/drawing/2014/main" id="{668366CE-8397-412E-9275-43C68310C8F1}"/>
              </a:ext>
            </a:extLst>
          </p:cNvPr>
          <p:cNvSpPr/>
          <p:nvPr/>
        </p:nvSpPr>
        <p:spPr>
          <a:xfrm rot="10800000">
            <a:off x="3737803" y="1290031"/>
            <a:ext cx="1315457" cy="145736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4888FE0-981E-4344-9C91-EEC80623F908}"/>
              </a:ext>
            </a:extLst>
          </p:cNvPr>
          <p:cNvSpPr/>
          <p:nvPr/>
        </p:nvSpPr>
        <p:spPr>
          <a:xfrm>
            <a:off x="3729779" y="3533818"/>
            <a:ext cx="1315457" cy="14573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642A2C6-3309-44DA-BC44-2F5F3AFFE2E1}"/>
              </a:ext>
            </a:extLst>
          </p:cNvPr>
          <p:cNvSpPr txBox="1"/>
          <p:nvPr/>
        </p:nvSpPr>
        <p:spPr>
          <a:xfrm>
            <a:off x="1475874" y="5261811"/>
            <a:ext cx="9496922" cy="830997"/>
          </a:xfrm>
          <a:prstGeom prst="rect">
            <a:avLst/>
          </a:prstGeom>
          <a:noFill/>
        </p:spPr>
        <p:txBody>
          <a:bodyPr wrap="square" rtlCol="0">
            <a:spAutoFit/>
          </a:bodyPr>
          <a:lstStyle/>
          <a:p>
            <a:r>
              <a:rPr lang="en-US" sz="2400" dirty="0"/>
              <a:t>Under these circumstances, the pressure on the top and bottom of the airfoil would be equal and no lift would be generated.</a:t>
            </a:r>
          </a:p>
        </p:txBody>
      </p:sp>
      <p:sp>
        <p:nvSpPr>
          <p:cNvPr id="3" name="Slide Number Placeholder 2">
            <a:extLst>
              <a:ext uri="{FF2B5EF4-FFF2-40B4-BE49-F238E27FC236}">
                <a16:creationId xmlns:a16="http://schemas.microsoft.com/office/drawing/2014/main" id="{15C2A166-D33B-4F1B-9899-2623BDEF0806}"/>
              </a:ext>
            </a:extLst>
          </p:cNvPr>
          <p:cNvSpPr>
            <a:spLocks noGrp="1"/>
          </p:cNvSpPr>
          <p:nvPr>
            <p:ph type="sldNum" sz="quarter" idx="12"/>
          </p:nvPr>
        </p:nvSpPr>
        <p:spPr/>
        <p:txBody>
          <a:bodyPr/>
          <a:lstStyle/>
          <a:p>
            <a:fld id="{70F590C6-BFDA-46BA-8593-EB8341455ED1}" type="slidenum">
              <a:rPr lang="en-US" smtClean="0"/>
              <a:t>55</a:t>
            </a:fld>
            <a:endParaRPr lang="en-US"/>
          </a:p>
        </p:txBody>
      </p:sp>
    </p:spTree>
    <p:extLst>
      <p:ext uri="{BB962C8B-B14F-4D97-AF65-F5344CB8AC3E}">
        <p14:creationId xmlns:p14="http://schemas.microsoft.com/office/powerpoint/2010/main" val="381598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6FBF1CA-8BF9-4EAA-80EF-8909EA04ABDB}"/>
              </a:ext>
            </a:extLst>
          </p:cNvPr>
          <p:cNvSpPr/>
          <p:nvPr/>
        </p:nvSpPr>
        <p:spPr>
          <a:xfrm>
            <a:off x="2723700" y="274739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C1865929-4100-45AC-8F7A-1033FB0C7323}"/>
              </a:ext>
            </a:extLst>
          </p:cNvPr>
          <p:cNvSpPr/>
          <p:nvPr/>
        </p:nvSpPr>
        <p:spPr>
          <a:xfrm rot="10800000">
            <a:off x="4106773" y="2179456"/>
            <a:ext cx="561473" cy="545975"/>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A63DB329-D124-47DB-9B10-CF8D54C627FC}"/>
              </a:ext>
            </a:extLst>
          </p:cNvPr>
          <p:cNvSpPr/>
          <p:nvPr/>
        </p:nvSpPr>
        <p:spPr>
          <a:xfrm rot="10800000">
            <a:off x="4042604" y="1283973"/>
            <a:ext cx="721896" cy="88390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42C5EA-BE68-47D8-9A2A-7BF27277C7AF}"/>
              </a:ext>
            </a:extLst>
          </p:cNvPr>
          <p:cNvSpPr txBox="1"/>
          <p:nvPr/>
        </p:nvSpPr>
        <p:spPr>
          <a:xfrm>
            <a:off x="4908881" y="1334878"/>
            <a:ext cx="2486526" cy="461665"/>
          </a:xfrm>
          <a:prstGeom prst="rect">
            <a:avLst/>
          </a:prstGeom>
          <a:noFill/>
        </p:spPr>
        <p:txBody>
          <a:bodyPr wrap="square" rtlCol="0">
            <a:spAutoFit/>
          </a:bodyPr>
          <a:lstStyle/>
          <a:p>
            <a:r>
              <a:rPr lang="en-US" sz="2400" dirty="0"/>
              <a:t>Dynamic Pressure</a:t>
            </a:r>
          </a:p>
        </p:txBody>
      </p:sp>
      <p:sp>
        <p:nvSpPr>
          <p:cNvPr id="7" name="TextBox 6">
            <a:extLst>
              <a:ext uri="{FF2B5EF4-FFF2-40B4-BE49-F238E27FC236}">
                <a16:creationId xmlns:a16="http://schemas.microsoft.com/office/drawing/2014/main" id="{0B0AAE1A-7711-499C-A3FC-7AE95031A3CA}"/>
              </a:ext>
            </a:extLst>
          </p:cNvPr>
          <p:cNvSpPr txBox="1"/>
          <p:nvPr/>
        </p:nvSpPr>
        <p:spPr>
          <a:xfrm>
            <a:off x="4908881" y="2041137"/>
            <a:ext cx="2486526" cy="461665"/>
          </a:xfrm>
          <a:prstGeom prst="rect">
            <a:avLst/>
          </a:prstGeom>
          <a:noFill/>
        </p:spPr>
        <p:txBody>
          <a:bodyPr wrap="square" rtlCol="0">
            <a:spAutoFit/>
          </a:bodyPr>
          <a:lstStyle/>
          <a:p>
            <a:r>
              <a:rPr lang="en-US" sz="2400" dirty="0"/>
              <a:t>Static Pressure</a:t>
            </a:r>
          </a:p>
        </p:txBody>
      </p:sp>
      <p:sp>
        <p:nvSpPr>
          <p:cNvPr id="8" name="Right Brace 7">
            <a:extLst>
              <a:ext uri="{FF2B5EF4-FFF2-40B4-BE49-F238E27FC236}">
                <a16:creationId xmlns:a16="http://schemas.microsoft.com/office/drawing/2014/main" id="{BE9D3537-9429-4F5F-B108-2E5BF6342E49}"/>
              </a:ext>
            </a:extLst>
          </p:cNvPr>
          <p:cNvSpPr/>
          <p:nvPr/>
        </p:nvSpPr>
        <p:spPr>
          <a:xfrm>
            <a:off x="7676767" y="1182798"/>
            <a:ext cx="721895" cy="1564599"/>
          </a:xfrm>
          <a:prstGeom prst="rightBrace">
            <a:avLst>
              <a:gd name="adj1" fmla="val 28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04DB109-203E-410C-A8B6-6A9BC0F5969B}"/>
              </a:ext>
            </a:extLst>
          </p:cNvPr>
          <p:cNvSpPr txBox="1"/>
          <p:nvPr/>
        </p:nvSpPr>
        <p:spPr>
          <a:xfrm>
            <a:off x="8767630" y="1717792"/>
            <a:ext cx="2486526" cy="461665"/>
          </a:xfrm>
          <a:prstGeom prst="rect">
            <a:avLst/>
          </a:prstGeom>
          <a:noFill/>
        </p:spPr>
        <p:txBody>
          <a:bodyPr wrap="square" rtlCol="0">
            <a:spAutoFit/>
          </a:bodyPr>
          <a:lstStyle/>
          <a:p>
            <a:r>
              <a:rPr lang="en-US" sz="2400" dirty="0"/>
              <a:t>Total Pressure</a:t>
            </a:r>
          </a:p>
        </p:txBody>
      </p:sp>
      <p:sp>
        <p:nvSpPr>
          <p:cNvPr id="12" name="Arrow: Up 11">
            <a:extLst>
              <a:ext uri="{FF2B5EF4-FFF2-40B4-BE49-F238E27FC236}">
                <a16:creationId xmlns:a16="http://schemas.microsoft.com/office/drawing/2014/main" id="{083907F2-42F1-49A0-AFF7-A2655375CFAC}"/>
              </a:ext>
            </a:extLst>
          </p:cNvPr>
          <p:cNvSpPr/>
          <p:nvPr/>
        </p:nvSpPr>
        <p:spPr>
          <a:xfrm rot="10800000">
            <a:off x="3737803" y="1290031"/>
            <a:ext cx="1315457" cy="145736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C60EA2-01B9-482B-B6BF-85CC8EB128A2}"/>
              </a:ext>
            </a:extLst>
          </p:cNvPr>
          <p:cNvSpPr txBox="1"/>
          <p:nvPr/>
        </p:nvSpPr>
        <p:spPr>
          <a:xfrm>
            <a:off x="5117427" y="3996583"/>
            <a:ext cx="2486526" cy="461665"/>
          </a:xfrm>
          <a:prstGeom prst="rect">
            <a:avLst/>
          </a:prstGeom>
          <a:noFill/>
        </p:spPr>
        <p:txBody>
          <a:bodyPr wrap="square" rtlCol="0">
            <a:spAutoFit/>
          </a:bodyPr>
          <a:lstStyle/>
          <a:p>
            <a:r>
              <a:rPr lang="en-US" sz="2400" dirty="0"/>
              <a:t>Ambient Pressure</a:t>
            </a:r>
          </a:p>
        </p:txBody>
      </p:sp>
      <p:sp>
        <p:nvSpPr>
          <p:cNvPr id="14" name="Arrow: Up 13">
            <a:extLst>
              <a:ext uri="{FF2B5EF4-FFF2-40B4-BE49-F238E27FC236}">
                <a16:creationId xmlns:a16="http://schemas.microsoft.com/office/drawing/2014/main" id="{93477305-418D-4192-9CF0-C52432410C45}"/>
              </a:ext>
            </a:extLst>
          </p:cNvPr>
          <p:cNvSpPr/>
          <p:nvPr/>
        </p:nvSpPr>
        <p:spPr>
          <a:xfrm>
            <a:off x="3729779" y="3533818"/>
            <a:ext cx="1315457" cy="14573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C6760D0-C5B8-4FB8-B485-7F6F96E684FA}"/>
              </a:ext>
            </a:extLst>
          </p:cNvPr>
          <p:cNvSpPr txBox="1"/>
          <p:nvPr/>
        </p:nvSpPr>
        <p:spPr>
          <a:xfrm>
            <a:off x="1475874" y="5261811"/>
            <a:ext cx="9496922" cy="830997"/>
          </a:xfrm>
          <a:prstGeom prst="rect">
            <a:avLst/>
          </a:prstGeom>
          <a:noFill/>
        </p:spPr>
        <p:txBody>
          <a:bodyPr wrap="square" rtlCol="0">
            <a:spAutoFit/>
          </a:bodyPr>
          <a:lstStyle/>
          <a:p>
            <a:r>
              <a:rPr lang="en-US" sz="2400" dirty="0"/>
              <a:t>Even if the Dynamic Pressure increased, the Total Pressure would remain constant because the Static Pressure would drop.  Still no lift…</a:t>
            </a:r>
          </a:p>
        </p:txBody>
      </p:sp>
      <p:sp>
        <p:nvSpPr>
          <p:cNvPr id="3" name="Slide Number Placeholder 2">
            <a:extLst>
              <a:ext uri="{FF2B5EF4-FFF2-40B4-BE49-F238E27FC236}">
                <a16:creationId xmlns:a16="http://schemas.microsoft.com/office/drawing/2014/main" id="{BC33C76D-6D9B-474F-B959-2C3BC9D28EF0}"/>
              </a:ext>
            </a:extLst>
          </p:cNvPr>
          <p:cNvSpPr>
            <a:spLocks noGrp="1"/>
          </p:cNvSpPr>
          <p:nvPr>
            <p:ph type="sldNum" sz="quarter" idx="12"/>
          </p:nvPr>
        </p:nvSpPr>
        <p:spPr/>
        <p:txBody>
          <a:bodyPr/>
          <a:lstStyle/>
          <a:p>
            <a:fld id="{70F590C6-BFDA-46BA-8593-EB8341455ED1}" type="slidenum">
              <a:rPr lang="en-US" smtClean="0"/>
              <a:t>56</a:t>
            </a:fld>
            <a:endParaRPr lang="en-US"/>
          </a:p>
        </p:txBody>
      </p:sp>
    </p:spTree>
    <p:extLst>
      <p:ext uri="{BB962C8B-B14F-4D97-AF65-F5344CB8AC3E}">
        <p14:creationId xmlns:p14="http://schemas.microsoft.com/office/powerpoint/2010/main" val="3662141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6FBF1CA-8BF9-4EAA-80EF-8909EA04ABDB}"/>
              </a:ext>
            </a:extLst>
          </p:cNvPr>
          <p:cNvSpPr/>
          <p:nvPr/>
        </p:nvSpPr>
        <p:spPr>
          <a:xfrm>
            <a:off x="2723700" y="274739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a:extLst>
              <a:ext uri="{FF2B5EF4-FFF2-40B4-BE49-F238E27FC236}">
                <a16:creationId xmlns:a16="http://schemas.microsoft.com/office/drawing/2014/main" id="{BE9D3537-9429-4F5F-B108-2E5BF6342E49}"/>
              </a:ext>
            </a:extLst>
          </p:cNvPr>
          <p:cNvSpPr/>
          <p:nvPr/>
        </p:nvSpPr>
        <p:spPr>
          <a:xfrm>
            <a:off x="7676767" y="1182798"/>
            <a:ext cx="721895" cy="1564599"/>
          </a:xfrm>
          <a:prstGeom prst="rightBrace">
            <a:avLst>
              <a:gd name="adj1" fmla="val 28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04DB109-203E-410C-A8B6-6A9BC0F5969B}"/>
              </a:ext>
            </a:extLst>
          </p:cNvPr>
          <p:cNvSpPr txBox="1"/>
          <p:nvPr/>
        </p:nvSpPr>
        <p:spPr>
          <a:xfrm>
            <a:off x="8767630" y="1717792"/>
            <a:ext cx="2486526" cy="461665"/>
          </a:xfrm>
          <a:prstGeom prst="rect">
            <a:avLst/>
          </a:prstGeom>
          <a:noFill/>
        </p:spPr>
        <p:txBody>
          <a:bodyPr wrap="square" rtlCol="0">
            <a:spAutoFit/>
          </a:bodyPr>
          <a:lstStyle/>
          <a:p>
            <a:r>
              <a:rPr lang="en-US" sz="2400" dirty="0"/>
              <a:t>Total Pressure</a:t>
            </a:r>
          </a:p>
        </p:txBody>
      </p:sp>
      <p:sp>
        <p:nvSpPr>
          <p:cNvPr id="12" name="Arrow: Up 11">
            <a:extLst>
              <a:ext uri="{FF2B5EF4-FFF2-40B4-BE49-F238E27FC236}">
                <a16:creationId xmlns:a16="http://schemas.microsoft.com/office/drawing/2014/main" id="{083907F2-42F1-49A0-AFF7-A2655375CFAC}"/>
              </a:ext>
            </a:extLst>
          </p:cNvPr>
          <p:cNvSpPr/>
          <p:nvPr/>
        </p:nvSpPr>
        <p:spPr>
          <a:xfrm rot="10800000">
            <a:off x="3737803" y="1290031"/>
            <a:ext cx="1315457" cy="14573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C60EA2-01B9-482B-B6BF-85CC8EB128A2}"/>
              </a:ext>
            </a:extLst>
          </p:cNvPr>
          <p:cNvSpPr txBox="1"/>
          <p:nvPr/>
        </p:nvSpPr>
        <p:spPr>
          <a:xfrm>
            <a:off x="5117427" y="3996583"/>
            <a:ext cx="2486526" cy="461665"/>
          </a:xfrm>
          <a:prstGeom prst="rect">
            <a:avLst/>
          </a:prstGeom>
          <a:noFill/>
        </p:spPr>
        <p:txBody>
          <a:bodyPr wrap="square" rtlCol="0">
            <a:spAutoFit/>
          </a:bodyPr>
          <a:lstStyle/>
          <a:p>
            <a:r>
              <a:rPr lang="en-US" sz="2400" dirty="0"/>
              <a:t>Ambient Pressure</a:t>
            </a:r>
          </a:p>
        </p:txBody>
      </p:sp>
      <p:sp>
        <p:nvSpPr>
          <p:cNvPr id="14" name="Arrow: Up 13">
            <a:extLst>
              <a:ext uri="{FF2B5EF4-FFF2-40B4-BE49-F238E27FC236}">
                <a16:creationId xmlns:a16="http://schemas.microsoft.com/office/drawing/2014/main" id="{93477305-418D-4192-9CF0-C52432410C45}"/>
              </a:ext>
            </a:extLst>
          </p:cNvPr>
          <p:cNvSpPr/>
          <p:nvPr/>
        </p:nvSpPr>
        <p:spPr>
          <a:xfrm>
            <a:off x="3729779" y="3533818"/>
            <a:ext cx="1315457" cy="14573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C6760D0-C5B8-4FB8-B485-7F6F96E684FA}"/>
              </a:ext>
            </a:extLst>
          </p:cNvPr>
          <p:cNvSpPr txBox="1"/>
          <p:nvPr/>
        </p:nvSpPr>
        <p:spPr>
          <a:xfrm>
            <a:off x="1475874" y="5261811"/>
            <a:ext cx="9496922" cy="830997"/>
          </a:xfrm>
          <a:prstGeom prst="rect">
            <a:avLst/>
          </a:prstGeom>
          <a:noFill/>
        </p:spPr>
        <p:txBody>
          <a:bodyPr wrap="square" rtlCol="0">
            <a:spAutoFit/>
          </a:bodyPr>
          <a:lstStyle/>
          <a:p>
            <a:r>
              <a:rPr lang="en-US" sz="2400" dirty="0"/>
              <a:t>With no flow over the airfoil, the pressure forces are equal and opposite, which means no lift is generated</a:t>
            </a:r>
          </a:p>
        </p:txBody>
      </p:sp>
      <p:sp>
        <p:nvSpPr>
          <p:cNvPr id="3" name="Slide Number Placeholder 2">
            <a:extLst>
              <a:ext uri="{FF2B5EF4-FFF2-40B4-BE49-F238E27FC236}">
                <a16:creationId xmlns:a16="http://schemas.microsoft.com/office/drawing/2014/main" id="{346FC84F-D710-43B2-9242-CA6015FDDA30}"/>
              </a:ext>
            </a:extLst>
          </p:cNvPr>
          <p:cNvSpPr>
            <a:spLocks noGrp="1"/>
          </p:cNvSpPr>
          <p:nvPr>
            <p:ph type="sldNum" sz="quarter" idx="12"/>
          </p:nvPr>
        </p:nvSpPr>
        <p:spPr/>
        <p:txBody>
          <a:bodyPr/>
          <a:lstStyle/>
          <a:p>
            <a:fld id="{70F590C6-BFDA-46BA-8593-EB8341455ED1}" type="slidenum">
              <a:rPr lang="en-US" smtClean="0"/>
              <a:t>57</a:t>
            </a:fld>
            <a:endParaRPr lang="en-US"/>
          </a:p>
        </p:txBody>
      </p:sp>
    </p:spTree>
    <p:extLst>
      <p:ext uri="{BB962C8B-B14F-4D97-AF65-F5344CB8AC3E}">
        <p14:creationId xmlns:p14="http://schemas.microsoft.com/office/powerpoint/2010/main" val="1972324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6FBF1CA-8BF9-4EAA-80EF-8909EA04ABDB}"/>
              </a:ext>
            </a:extLst>
          </p:cNvPr>
          <p:cNvSpPr/>
          <p:nvPr/>
        </p:nvSpPr>
        <p:spPr>
          <a:xfrm>
            <a:off x="2723700" y="274739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C1865929-4100-45AC-8F7A-1033FB0C7323}"/>
              </a:ext>
            </a:extLst>
          </p:cNvPr>
          <p:cNvSpPr/>
          <p:nvPr/>
        </p:nvSpPr>
        <p:spPr>
          <a:xfrm rot="10800000">
            <a:off x="3961598" y="2041137"/>
            <a:ext cx="706648" cy="684294"/>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A63DB329-D124-47DB-9B10-CF8D54C627FC}"/>
              </a:ext>
            </a:extLst>
          </p:cNvPr>
          <p:cNvSpPr/>
          <p:nvPr/>
        </p:nvSpPr>
        <p:spPr>
          <a:xfrm rot="5400000">
            <a:off x="4042604" y="1061109"/>
            <a:ext cx="721896" cy="88390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42C5EA-BE68-47D8-9A2A-7BF27277C7AF}"/>
              </a:ext>
            </a:extLst>
          </p:cNvPr>
          <p:cNvSpPr txBox="1"/>
          <p:nvPr/>
        </p:nvSpPr>
        <p:spPr>
          <a:xfrm>
            <a:off x="5049561" y="1258366"/>
            <a:ext cx="2486526" cy="461665"/>
          </a:xfrm>
          <a:prstGeom prst="rect">
            <a:avLst/>
          </a:prstGeom>
          <a:noFill/>
        </p:spPr>
        <p:txBody>
          <a:bodyPr wrap="square" rtlCol="0">
            <a:spAutoFit/>
          </a:bodyPr>
          <a:lstStyle/>
          <a:p>
            <a:r>
              <a:rPr lang="en-US" sz="2400" dirty="0"/>
              <a:t>Dynamic Pressure</a:t>
            </a:r>
          </a:p>
        </p:txBody>
      </p:sp>
      <p:sp>
        <p:nvSpPr>
          <p:cNvPr id="7" name="TextBox 6">
            <a:extLst>
              <a:ext uri="{FF2B5EF4-FFF2-40B4-BE49-F238E27FC236}">
                <a16:creationId xmlns:a16="http://schemas.microsoft.com/office/drawing/2014/main" id="{0B0AAE1A-7711-499C-A3FC-7AE95031A3CA}"/>
              </a:ext>
            </a:extLst>
          </p:cNvPr>
          <p:cNvSpPr txBox="1"/>
          <p:nvPr/>
        </p:nvSpPr>
        <p:spPr>
          <a:xfrm>
            <a:off x="5049561" y="2041137"/>
            <a:ext cx="2486526" cy="461665"/>
          </a:xfrm>
          <a:prstGeom prst="rect">
            <a:avLst/>
          </a:prstGeom>
          <a:noFill/>
        </p:spPr>
        <p:txBody>
          <a:bodyPr wrap="square" rtlCol="0">
            <a:spAutoFit/>
          </a:bodyPr>
          <a:lstStyle/>
          <a:p>
            <a:r>
              <a:rPr lang="en-US" sz="2400" dirty="0"/>
              <a:t>Static Pressure</a:t>
            </a:r>
          </a:p>
        </p:txBody>
      </p:sp>
      <p:sp>
        <p:nvSpPr>
          <p:cNvPr id="8" name="Right Brace 7">
            <a:extLst>
              <a:ext uri="{FF2B5EF4-FFF2-40B4-BE49-F238E27FC236}">
                <a16:creationId xmlns:a16="http://schemas.microsoft.com/office/drawing/2014/main" id="{BE9D3537-9429-4F5F-B108-2E5BF6342E49}"/>
              </a:ext>
            </a:extLst>
          </p:cNvPr>
          <p:cNvSpPr/>
          <p:nvPr/>
        </p:nvSpPr>
        <p:spPr>
          <a:xfrm>
            <a:off x="7676767" y="1182798"/>
            <a:ext cx="721895" cy="1564599"/>
          </a:xfrm>
          <a:prstGeom prst="rightBrace">
            <a:avLst>
              <a:gd name="adj1" fmla="val 28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04DB109-203E-410C-A8B6-6A9BC0F5969B}"/>
              </a:ext>
            </a:extLst>
          </p:cNvPr>
          <p:cNvSpPr txBox="1"/>
          <p:nvPr/>
        </p:nvSpPr>
        <p:spPr>
          <a:xfrm>
            <a:off x="8767630" y="1717792"/>
            <a:ext cx="2486526" cy="461665"/>
          </a:xfrm>
          <a:prstGeom prst="rect">
            <a:avLst/>
          </a:prstGeom>
          <a:noFill/>
        </p:spPr>
        <p:txBody>
          <a:bodyPr wrap="square" rtlCol="0">
            <a:spAutoFit/>
          </a:bodyPr>
          <a:lstStyle/>
          <a:p>
            <a:r>
              <a:rPr lang="en-US" sz="2400" dirty="0"/>
              <a:t>Total Pressure</a:t>
            </a:r>
          </a:p>
        </p:txBody>
      </p:sp>
      <p:sp>
        <p:nvSpPr>
          <p:cNvPr id="13" name="TextBox 12">
            <a:extLst>
              <a:ext uri="{FF2B5EF4-FFF2-40B4-BE49-F238E27FC236}">
                <a16:creationId xmlns:a16="http://schemas.microsoft.com/office/drawing/2014/main" id="{E0C60EA2-01B9-482B-B6BF-85CC8EB128A2}"/>
              </a:ext>
            </a:extLst>
          </p:cNvPr>
          <p:cNvSpPr txBox="1"/>
          <p:nvPr/>
        </p:nvSpPr>
        <p:spPr>
          <a:xfrm>
            <a:off x="5117427" y="3996583"/>
            <a:ext cx="2486526" cy="461665"/>
          </a:xfrm>
          <a:prstGeom prst="rect">
            <a:avLst/>
          </a:prstGeom>
          <a:noFill/>
        </p:spPr>
        <p:txBody>
          <a:bodyPr wrap="square" rtlCol="0">
            <a:spAutoFit/>
          </a:bodyPr>
          <a:lstStyle/>
          <a:p>
            <a:r>
              <a:rPr lang="en-US" sz="2400" dirty="0"/>
              <a:t>Ambient Pressure</a:t>
            </a:r>
          </a:p>
        </p:txBody>
      </p:sp>
      <p:sp>
        <p:nvSpPr>
          <p:cNvPr id="14" name="Arrow: Up 13">
            <a:extLst>
              <a:ext uri="{FF2B5EF4-FFF2-40B4-BE49-F238E27FC236}">
                <a16:creationId xmlns:a16="http://schemas.microsoft.com/office/drawing/2014/main" id="{93477305-418D-4192-9CF0-C52432410C45}"/>
              </a:ext>
            </a:extLst>
          </p:cNvPr>
          <p:cNvSpPr/>
          <p:nvPr/>
        </p:nvSpPr>
        <p:spPr>
          <a:xfrm>
            <a:off x="3735499" y="3533818"/>
            <a:ext cx="1315457" cy="14573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C6760D0-C5B8-4FB8-B485-7F6F96E684FA}"/>
              </a:ext>
            </a:extLst>
          </p:cNvPr>
          <p:cNvSpPr txBox="1"/>
          <p:nvPr/>
        </p:nvSpPr>
        <p:spPr>
          <a:xfrm>
            <a:off x="1475874" y="5261811"/>
            <a:ext cx="9496922" cy="830997"/>
          </a:xfrm>
          <a:prstGeom prst="rect">
            <a:avLst/>
          </a:prstGeom>
          <a:noFill/>
        </p:spPr>
        <p:txBody>
          <a:bodyPr wrap="square" rtlCol="0">
            <a:spAutoFit/>
          </a:bodyPr>
          <a:lstStyle/>
          <a:p>
            <a:r>
              <a:rPr lang="en-US" sz="2400" dirty="0"/>
              <a:t>If Dynamic Pressure only “acts” long the direction of flow, we can see that a pressure imbalance will exist and lift can be generated.</a:t>
            </a:r>
          </a:p>
        </p:txBody>
      </p:sp>
      <p:sp>
        <p:nvSpPr>
          <p:cNvPr id="3" name="Slide Number Placeholder 2">
            <a:extLst>
              <a:ext uri="{FF2B5EF4-FFF2-40B4-BE49-F238E27FC236}">
                <a16:creationId xmlns:a16="http://schemas.microsoft.com/office/drawing/2014/main" id="{F9EEAA57-C9E4-4B3D-9F34-7576FD00E8F3}"/>
              </a:ext>
            </a:extLst>
          </p:cNvPr>
          <p:cNvSpPr>
            <a:spLocks noGrp="1"/>
          </p:cNvSpPr>
          <p:nvPr>
            <p:ph type="sldNum" sz="quarter" idx="12"/>
          </p:nvPr>
        </p:nvSpPr>
        <p:spPr/>
        <p:txBody>
          <a:bodyPr/>
          <a:lstStyle/>
          <a:p>
            <a:fld id="{70F590C6-BFDA-46BA-8593-EB8341455ED1}" type="slidenum">
              <a:rPr lang="en-US" smtClean="0"/>
              <a:t>58</a:t>
            </a:fld>
            <a:endParaRPr lang="en-US"/>
          </a:p>
        </p:txBody>
      </p:sp>
    </p:spTree>
    <p:extLst>
      <p:ext uri="{BB962C8B-B14F-4D97-AF65-F5344CB8AC3E}">
        <p14:creationId xmlns:p14="http://schemas.microsoft.com/office/powerpoint/2010/main" val="106123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6FBF1CA-8BF9-4EAA-80EF-8909EA04ABDB}"/>
              </a:ext>
            </a:extLst>
          </p:cNvPr>
          <p:cNvSpPr/>
          <p:nvPr/>
        </p:nvSpPr>
        <p:spPr>
          <a:xfrm>
            <a:off x="2723700" y="274739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C1865929-4100-45AC-8F7A-1033FB0C7323}"/>
              </a:ext>
            </a:extLst>
          </p:cNvPr>
          <p:cNvSpPr/>
          <p:nvPr/>
        </p:nvSpPr>
        <p:spPr>
          <a:xfrm rot="10800000">
            <a:off x="4022868" y="2179457"/>
            <a:ext cx="561473" cy="545975"/>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A63DB329-D124-47DB-9B10-CF8D54C627FC}"/>
              </a:ext>
            </a:extLst>
          </p:cNvPr>
          <p:cNvSpPr/>
          <p:nvPr/>
        </p:nvSpPr>
        <p:spPr>
          <a:xfrm rot="5400000">
            <a:off x="3855041" y="915751"/>
            <a:ext cx="1034017" cy="111572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42C5EA-BE68-47D8-9A2A-7BF27277C7AF}"/>
              </a:ext>
            </a:extLst>
          </p:cNvPr>
          <p:cNvSpPr txBox="1"/>
          <p:nvPr/>
        </p:nvSpPr>
        <p:spPr>
          <a:xfrm>
            <a:off x="5049561" y="1258366"/>
            <a:ext cx="2486526" cy="461665"/>
          </a:xfrm>
          <a:prstGeom prst="rect">
            <a:avLst/>
          </a:prstGeom>
          <a:noFill/>
        </p:spPr>
        <p:txBody>
          <a:bodyPr wrap="square" rtlCol="0">
            <a:spAutoFit/>
          </a:bodyPr>
          <a:lstStyle/>
          <a:p>
            <a:r>
              <a:rPr lang="en-US" sz="2400" dirty="0"/>
              <a:t>Dynamic Pressure</a:t>
            </a:r>
          </a:p>
        </p:txBody>
      </p:sp>
      <p:sp>
        <p:nvSpPr>
          <p:cNvPr id="7" name="TextBox 6">
            <a:extLst>
              <a:ext uri="{FF2B5EF4-FFF2-40B4-BE49-F238E27FC236}">
                <a16:creationId xmlns:a16="http://schemas.microsoft.com/office/drawing/2014/main" id="{0B0AAE1A-7711-499C-A3FC-7AE95031A3CA}"/>
              </a:ext>
            </a:extLst>
          </p:cNvPr>
          <p:cNvSpPr txBox="1"/>
          <p:nvPr/>
        </p:nvSpPr>
        <p:spPr>
          <a:xfrm>
            <a:off x="5049561" y="2041137"/>
            <a:ext cx="2486526" cy="461665"/>
          </a:xfrm>
          <a:prstGeom prst="rect">
            <a:avLst/>
          </a:prstGeom>
          <a:noFill/>
        </p:spPr>
        <p:txBody>
          <a:bodyPr wrap="square" rtlCol="0">
            <a:spAutoFit/>
          </a:bodyPr>
          <a:lstStyle/>
          <a:p>
            <a:r>
              <a:rPr lang="en-US" sz="2400" dirty="0"/>
              <a:t>Static Pressure</a:t>
            </a:r>
          </a:p>
        </p:txBody>
      </p:sp>
      <p:sp>
        <p:nvSpPr>
          <p:cNvPr id="8" name="Right Brace 7">
            <a:extLst>
              <a:ext uri="{FF2B5EF4-FFF2-40B4-BE49-F238E27FC236}">
                <a16:creationId xmlns:a16="http://schemas.microsoft.com/office/drawing/2014/main" id="{BE9D3537-9429-4F5F-B108-2E5BF6342E49}"/>
              </a:ext>
            </a:extLst>
          </p:cNvPr>
          <p:cNvSpPr/>
          <p:nvPr/>
        </p:nvSpPr>
        <p:spPr>
          <a:xfrm>
            <a:off x="7676767" y="1182798"/>
            <a:ext cx="721895" cy="1564599"/>
          </a:xfrm>
          <a:prstGeom prst="rightBrace">
            <a:avLst>
              <a:gd name="adj1" fmla="val 28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04DB109-203E-410C-A8B6-6A9BC0F5969B}"/>
              </a:ext>
            </a:extLst>
          </p:cNvPr>
          <p:cNvSpPr txBox="1"/>
          <p:nvPr/>
        </p:nvSpPr>
        <p:spPr>
          <a:xfrm>
            <a:off x="8767630" y="1717792"/>
            <a:ext cx="2486526" cy="461665"/>
          </a:xfrm>
          <a:prstGeom prst="rect">
            <a:avLst/>
          </a:prstGeom>
          <a:noFill/>
        </p:spPr>
        <p:txBody>
          <a:bodyPr wrap="square" rtlCol="0">
            <a:spAutoFit/>
          </a:bodyPr>
          <a:lstStyle/>
          <a:p>
            <a:r>
              <a:rPr lang="en-US" sz="2400" dirty="0"/>
              <a:t>Total Pressure</a:t>
            </a:r>
          </a:p>
        </p:txBody>
      </p:sp>
      <p:sp>
        <p:nvSpPr>
          <p:cNvPr id="13" name="TextBox 12">
            <a:extLst>
              <a:ext uri="{FF2B5EF4-FFF2-40B4-BE49-F238E27FC236}">
                <a16:creationId xmlns:a16="http://schemas.microsoft.com/office/drawing/2014/main" id="{E0C60EA2-01B9-482B-B6BF-85CC8EB128A2}"/>
              </a:ext>
            </a:extLst>
          </p:cNvPr>
          <p:cNvSpPr txBox="1"/>
          <p:nvPr/>
        </p:nvSpPr>
        <p:spPr>
          <a:xfrm>
            <a:off x="5117427" y="3996583"/>
            <a:ext cx="2486526" cy="461665"/>
          </a:xfrm>
          <a:prstGeom prst="rect">
            <a:avLst/>
          </a:prstGeom>
          <a:noFill/>
        </p:spPr>
        <p:txBody>
          <a:bodyPr wrap="square" rtlCol="0">
            <a:spAutoFit/>
          </a:bodyPr>
          <a:lstStyle/>
          <a:p>
            <a:r>
              <a:rPr lang="en-US" sz="2400" dirty="0"/>
              <a:t>Ambient Pressure</a:t>
            </a:r>
          </a:p>
        </p:txBody>
      </p:sp>
      <p:sp>
        <p:nvSpPr>
          <p:cNvPr id="14" name="Arrow: Up 13">
            <a:extLst>
              <a:ext uri="{FF2B5EF4-FFF2-40B4-BE49-F238E27FC236}">
                <a16:creationId xmlns:a16="http://schemas.microsoft.com/office/drawing/2014/main" id="{93477305-418D-4192-9CF0-C52432410C45}"/>
              </a:ext>
            </a:extLst>
          </p:cNvPr>
          <p:cNvSpPr/>
          <p:nvPr/>
        </p:nvSpPr>
        <p:spPr>
          <a:xfrm>
            <a:off x="3735499" y="3533818"/>
            <a:ext cx="1315457" cy="14573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C6760D0-C5B8-4FB8-B485-7F6F96E684FA}"/>
              </a:ext>
            </a:extLst>
          </p:cNvPr>
          <p:cNvSpPr txBox="1"/>
          <p:nvPr/>
        </p:nvSpPr>
        <p:spPr>
          <a:xfrm>
            <a:off x="1475874" y="5261811"/>
            <a:ext cx="9496922" cy="1200329"/>
          </a:xfrm>
          <a:prstGeom prst="rect">
            <a:avLst/>
          </a:prstGeom>
          <a:noFill/>
        </p:spPr>
        <p:txBody>
          <a:bodyPr wrap="square" rtlCol="0">
            <a:spAutoFit/>
          </a:bodyPr>
          <a:lstStyle/>
          <a:p>
            <a:r>
              <a:rPr lang="en-US" sz="2400" dirty="0"/>
              <a:t>As the flow velocity increases, so does the Dynamic Pressure.  Increasing Dynamic Pressure causes a lower static pressure which results in more lift being developed.  </a:t>
            </a:r>
          </a:p>
        </p:txBody>
      </p:sp>
      <p:sp>
        <p:nvSpPr>
          <p:cNvPr id="3" name="Slide Number Placeholder 2">
            <a:extLst>
              <a:ext uri="{FF2B5EF4-FFF2-40B4-BE49-F238E27FC236}">
                <a16:creationId xmlns:a16="http://schemas.microsoft.com/office/drawing/2014/main" id="{F9EEAA57-C9E4-4B3D-9F34-7576FD00E8F3}"/>
              </a:ext>
            </a:extLst>
          </p:cNvPr>
          <p:cNvSpPr>
            <a:spLocks noGrp="1"/>
          </p:cNvSpPr>
          <p:nvPr>
            <p:ph type="sldNum" sz="quarter" idx="12"/>
          </p:nvPr>
        </p:nvSpPr>
        <p:spPr/>
        <p:txBody>
          <a:bodyPr/>
          <a:lstStyle/>
          <a:p>
            <a:fld id="{70F590C6-BFDA-46BA-8593-EB8341455ED1}" type="slidenum">
              <a:rPr lang="en-US" smtClean="0"/>
              <a:t>59</a:t>
            </a:fld>
            <a:endParaRPr lang="en-US"/>
          </a:p>
        </p:txBody>
      </p:sp>
    </p:spTree>
    <p:extLst>
      <p:ext uri="{BB962C8B-B14F-4D97-AF65-F5344CB8AC3E}">
        <p14:creationId xmlns:p14="http://schemas.microsoft.com/office/powerpoint/2010/main" val="3379179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3F6D1B-1D66-4197-8360-8750C7E855A1}"/>
              </a:ext>
            </a:extLst>
          </p:cNvPr>
          <p:cNvCxnSpPr/>
          <p:nvPr/>
        </p:nvCxnSpPr>
        <p:spPr>
          <a:xfrm>
            <a:off x="1174652" y="2075231"/>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5F940E-A8F1-44EB-8909-7783C447776B}"/>
              </a:ext>
            </a:extLst>
          </p:cNvPr>
          <p:cNvCxnSpPr/>
          <p:nvPr/>
        </p:nvCxnSpPr>
        <p:spPr>
          <a:xfrm>
            <a:off x="1291883" y="4682177"/>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791BFBB-B1A3-430B-BE7F-CA6CEE56F273}"/>
              </a:ext>
            </a:extLst>
          </p:cNvPr>
          <p:cNvSpPr txBox="1"/>
          <p:nvPr/>
        </p:nvSpPr>
        <p:spPr>
          <a:xfrm>
            <a:off x="2832296" y="173583"/>
            <a:ext cx="6527407" cy="584775"/>
          </a:xfrm>
          <a:prstGeom prst="rect">
            <a:avLst/>
          </a:prstGeom>
          <a:noFill/>
        </p:spPr>
        <p:txBody>
          <a:bodyPr wrap="square" rtlCol="0">
            <a:spAutoFit/>
          </a:bodyPr>
          <a:lstStyle/>
          <a:p>
            <a:pPr algn="ctr"/>
            <a:r>
              <a:rPr lang="en-US" sz="3200" dirty="0">
                <a:solidFill>
                  <a:srgbClr val="FF0000"/>
                </a:solidFill>
              </a:rPr>
              <a:t>Fluid Moving Through a Tube</a:t>
            </a:r>
          </a:p>
        </p:txBody>
      </p:sp>
      <p:grpSp>
        <p:nvGrpSpPr>
          <p:cNvPr id="5" name="Group 4">
            <a:extLst>
              <a:ext uri="{FF2B5EF4-FFF2-40B4-BE49-F238E27FC236}">
                <a16:creationId xmlns:a16="http://schemas.microsoft.com/office/drawing/2014/main" id="{E6BB8848-1810-416A-AC22-8205F3E655E4}"/>
              </a:ext>
            </a:extLst>
          </p:cNvPr>
          <p:cNvGrpSpPr/>
          <p:nvPr/>
        </p:nvGrpSpPr>
        <p:grpSpPr>
          <a:xfrm>
            <a:off x="1730321" y="2693802"/>
            <a:ext cx="1976509" cy="1479546"/>
            <a:chOff x="1730321" y="3608222"/>
            <a:chExt cx="1976509" cy="1479546"/>
          </a:xfrm>
        </p:grpSpPr>
        <p:sp>
          <p:nvSpPr>
            <p:cNvPr id="30" name="Oval 29">
              <a:extLst>
                <a:ext uri="{FF2B5EF4-FFF2-40B4-BE49-F238E27FC236}">
                  <a16:creationId xmlns:a16="http://schemas.microsoft.com/office/drawing/2014/main" id="{66A7E292-8137-4B3E-B38B-511CC2C58942}"/>
                </a:ext>
              </a:extLst>
            </p:cNvPr>
            <p:cNvSpPr/>
            <p:nvPr/>
          </p:nvSpPr>
          <p:spPr>
            <a:xfrm>
              <a:off x="1976507" y="36082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4214B34-F14F-43BF-8E8E-F3053F481BB3}"/>
                </a:ext>
              </a:extLst>
            </p:cNvPr>
            <p:cNvSpPr/>
            <p:nvPr/>
          </p:nvSpPr>
          <p:spPr>
            <a:xfrm>
              <a:off x="2384465" y="364072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85DDA69-A630-454E-B411-0FF667EDD698}"/>
                </a:ext>
              </a:extLst>
            </p:cNvPr>
            <p:cNvSpPr/>
            <p:nvPr/>
          </p:nvSpPr>
          <p:spPr>
            <a:xfrm>
              <a:off x="1965954" y="401018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C3A576F-489A-4C7B-852E-E570E93C1C35}"/>
                </a:ext>
              </a:extLst>
            </p:cNvPr>
            <p:cNvSpPr/>
            <p:nvPr/>
          </p:nvSpPr>
          <p:spPr>
            <a:xfrm>
              <a:off x="1730321" y="432572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9EBFABC-145C-47F0-9BB9-75F6D8ACA06F}"/>
                </a:ext>
              </a:extLst>
            </p:cNvPr>
            <p:cNvSpPr/>
            <p:nvPr/>
          </p:nvSpPr>
          <p:spPr>
            <a:xfrm>
              <a:off x="1919646" y="467933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EB029E1-75EF-47C6-9A08-B7DE88C8FBBC}"/>
                </a:ext>
              </a:extLst>
            </p:cNvPr>
            <p:cNvSpPr/>
            <p:nvPr/>
          </p:nvSpPr>
          <p:spPr>
            <a:xfrm>
              <a:off x="2257713" y="477129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139D531-01D5-4605-A524-2A58970DFC53}"/>
                </a:ext>
              </a:extLst>
            </p:cNvPr>
            <p:cNvSpPr/>
            <p:nvPr/>
          </p:nvSpPr>
          <p:spPr>
            <a:xfrm>
              <a:off x="2806499" y="368271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DCA3F6-E426-451C-84BE-1227F24BA7B5}"/>
                </a:ext>
              </a:extLst>
            </p:cNvPr>
            <p:cNvSpPr/>
            <p:nvPr/>
          </p:nvSpPr>
          <p:spPr>
            <a:xfrm>
              <a:off x="3425476" y="385449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D10ECB9-E345-4866-A6DD-4315DA60EE33}"/>
                </a:ext>
              </a:extLst>
            </p:cNvPr>
            <p:cNvSpPr/>
            <p:nvPr/>
          </p:nvSpPr>
          <p:spPr>
            <a:xfrm>
              <a:off x="2328199" y="396540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0FE6F4-D222-4DE4-BAAF-9663C166BE9F}"/>
                </a:ext>
              </a:extLst>
            </p:cNvPr>
            <p:cNvSpPr/>
            <p:nvPr/>
          </p:nvSpPr>
          <p:spPr>
            <a:xfrm>
              <a:off x="2201000" y="436721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6AE720-5CEE-4441-A4CC-B893C4ECC4B7}"/>
                </a:ext>
              </a:extLst>
            </p:cNvPr>
            <p:cNvSpPr/>
            <p:nvPr/>
          </p:nvSpPr>
          <p:spPr>
            <a:xfrm>
              <a:off x="2550942" y="445233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3FA9912-56F8-44A4-B810-66002368D51F}"/>
                </a:ext>
              </a:extLst>
            </p:cNvPr>
            <p:cNvSpPr/>
            <p:nvPr/>
          </p:nvSpPr>
          <p:spPr>
            <a:xfrm>
              <a:off x="2580546" y="483455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7C64097-712B-4009-84AF-01874A72781F}"/>
                </a:ext>
              </a:extLst>
            </p:cNvPr>
            <p:cNvSpPr/>
            <p:nvPr/>
          </p:nvSpPr>
          <p:spPr>
            <a:xfrm>
              <a:off x="3425476" y="429700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C4A8EC3-F52F-4CA8-A16C-282808710204}"/>
                </a:ext>
              </a:extLst>
            </p:cNvPr>
            <p:cNvSpPr/>
            <p:nvPr/>
          </p:nvSpPr>
          <p:spPr>
            <a:xfrm>
              <a:off x="3087853" y="398109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D8F078B-B2DC-43DA-A187-377886D69635}"/>
                </a:ext>
              </a:extLst>
            </p:cNvPr>
            <p:cNvSpPr/>
            <p:nvPr/>
          </p:nvSpPr>
          <p:spPr>
            <a:xfrm>
              <a:off x="2644716" y="404652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8C3E083-1453-4FE2-AD21-5B14F24B1A94}"/>
                </a:ext>
              </a:extLst>
            </p:cNvPr>
            <p:cNvSpPr/>
            <p:nvPr/>
          </p:nvSpPr>
          <p:spPr>
            <a:xfrm>
              <a:off x="2926070" y="431165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C088DD0-9243-48EC-9217-A2CA564CA3F9}"/>
                </a:ext>
              </a:extLst>
            </p:cNvPr>
            <p:cNvSpPr/>
            <p:nvPr/>
          </p:nvSpPr>
          <p:spPr>
            <a:xfrm>
              <a:off x="2914944" y="466642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A7958D4-B4DD-494A-BCC3-D4795998331C}"/>
                </a:ext>
              </a:extLst>
            </p:cNvPr>
            <p:cNvSpPr/>
            <p:nvPr/>
          </p:nvSpPr>
          <p:spPr>
            <a:xfrm>
              <a:off x="3277166" y="469362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47">
            <a:extLst>
              <a:ext uri="{FF2B5EF4-FFF2-40B4-BE49-F238E27FC236}">
                <a16:creationId xmlns:a16="http://schemas.microsoft.com/office/drawing/2014/main" id="{38FA7BD3-66D0-4F3E-86D3-17B52E862CDB}"/>
              </a:ext>
            </a:extLst>
          </p:cNvPr>
          <p:cNvSpPr/>
          <p:nvPr/>
        </p:nvSpPr>
        <p:spPr>
          <a:xfrm>
            <a:off x="1941342" y="2089300"/>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06D039B-08B4-4FC5-A1C4-AA196C16F338}"/>
              </a:ext>
            </a:extLst>
          </p:cNvPr>
          <p:cNvSpPr/>
          <p:nvPr/>
        </p:nvSpPr>
        <p:spPr>
          <a:xfrm flipV="1">
            <a:off x="1941341" y="4121871"/>
            <a:ext cx="8074855" cy="546227"/>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45968433-5723-4D6C-B190-A8B20E9F7DBA}"/>
              </a:ext>
            </a:extLst>
          </p:cNvPr>
          <p:cNvSpPr txBox="1"/>
          <p:nvPr/>
        </p:nvSpPr>
        <p:spPr>
          <a:xfrm>
            <a:off x="1012874" y="914250"/>
            <a:ext cx="10072468" cy="830997"/>
          </a:xfrm>
          <a:prstGeom prst="rect">
            <a:avLst/>
          </a:prstGeom>
          <a:noFill/>
        </p:spPr>
        <p:txBody>
          <a:bodyPr wrap="square" rtlCol="0">
            <a:spAutoFit/>
          </a:bodyPr>
          <a:lstStyle/>
          <a:p>
            <a:r>
              <a:rPr lang="en-US" sz="2400" dirty="0"/>
              <a:t>We can gain an understanding of how the air moves over an airfoil by examining how air (also known as a “fluid”) moves through an open-ended tube.</a:t>
            </a:r>
          </a:p>
        </p:txBody>
      </p:sp>
      <p:sp>
        <p:nvSpPr>
          <p:cNvPr id="27" name="TextBox 26">
            <a:extLst>
              <a:ext uri="{FF2B5EF4-FFF2-40B4-BE49-F238E27FC236}">
                <a16:creationId xmlns:a16="http://schemas.microsoft.com/office/drawing/2014/main" id="{A1130B1C-9D75-479A-8540-91AF408EFE51}"/>
              </a:ext>
            </a:extLst>
          </p:cNvPr>
          <p:cNvSpPr txBox="1"/>
          <p:nvPr/>
        </p:nvSpPr>
        <p:spPr>
          <a:xfrm>
            <a:off x="1015806" y="5018156"/>
            <a:ext cx="10072468" cy="830997"/>
          </a:xfrm>
          <a:prstGeom prst="rect">
            <a:avLst/>
          </a:prstGeom>
          <a:noFill/>
        </p:spPr>
        <p:txBody>
          <a:bodyPr wrap="square" rtlCol="0">
            <a:spAutoFit/>
          </a:bodyPr>
          <a:lstStyle/>
          <a:p>
            <a:r>
              <a:rPr lang="en-US" sz="2400" dirty="0"/>
              <a:t>If we apply a pressure on the left-hand side of the tube that is higher than the pressure on the right-hand side, the fluid will move towards the right. </a:t>
            </a:r>
          </a:p>
        </p:txBody>
      </p:sp>
      <p:sp>
        <p:nvSpPr>
          <p:cNvPr id="2" name="Slide Number Placeholder 1">
            <a:extLst>
              <a:ext uri="{FF2B5EF4-FFF2-40B4-BE49-F238E27FC236}">
                <a16:creationId xmlns:a16="http://schemas.microsoft.com/office/drawing/2014/main" id="{44B9F309-59AC-4F5E-8711-15CCBE8B54C2}"/>
              </a:ext>
            </a:extLst>
          </p:cNvPr>
          <p:cNvSpPr>
            <a:spLocks noGrp="1"/>
          </p:cNvSpPr>
          <p:nvPr>
            <p:ph type="sldNum" sz="quarter" idx="12"/>
          </p:nvPr>
        </p:nvSpPr>
        <p:spPr/>
        <p:txBody>
          <a:bodyPr/>
          <a:lstStyle/>
          <a:p>
            <a:fld id="{70F590C6-BFDA-46BA-8593-EB8341455ED1}" type="slidenum">
              <a:rPr lang="en-US" smtClean="0"/>
              <a:t>6</a:t>
            </a:fld>
            <a:endParaRPr lang="en-US"/>
          </a:p>
        </p:txBody>
      </p:sp>
    </p:spTree>
    <p:extLst>
      <p:ext uri="{BB962C8B-B14F-4D97-AF65-F5344CB8AC3E}">
        <p14:creationId xmlns:p14="http://schemas.microsoft.com/office/powerpoint/2010/main" val="196786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44444E-6 L 0.50169 -0.01064 " pathEditMode="relative" rAng="0" ptsTypes="AA">
                                      <p:cBhvr>
                                        <p:cTn id="6" dur="2000" fill="hold"/>
                                        <p:tgtEl>
                                          <p:spTgt spid="5"/>
                                        </p:tgtEl>
                                        <p:attrNameLst>
                                          <p:attrName>ppt_x</p:attrName>
                                          <p:attrName>ppt_y</p:attrName>
                                        </p:attrNameLst>
                                      </p:cBhvr>
                                      <p:rCtr x="25078" y="-532"/>
                                    </p:animMotion>
                                  </p:childTnLst>
                                </p:cTn>
                              </p:par>
                              <p:par>
                                <p:cTn id="7" presetID="10"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C677F3-EF14-40C5-9F37-783DA63A1F40}"/>
              </a:ext>
            </a:extLst>
          </p:cNvPr>
          <p:cNvSpPr>
            <a:spLocks noGrp="1"/>
          </p:cNvSpPr>
          <p:nvPr>
            <p:ph type="sldNum" sz="quarter" idx="12"/>
          </p:nvPr>
        </p:nvSpPr>
        <p:spPr/>
        <p:txBody>
          <a:bodyPr/>
          <a:lstStyle/>
          <a:p>
            <a:fld id="{70F590C6-BFDA-46BA-8593-EB8341455ED1}" type="slidenum">
              <a:rPr lang="en-US" smtClean="0"/>
              <a:t>60</a:t>
            </a:fld>
            <a:endParaRPr lang="en-US"/>
          </a:p>
        </p:txBody>
      </p:sp>
      <p:sp>
        <p:nvSpPr>
          <p:cNvPr id="3" name="TextBox 2">
            <a:extLst>
              <a:ext uri="{FF2B5EF4-FFF2-40B4-BE49-F238E27FC236}">
                <a16:creationId xmlns:a16="http://schemas.microsoft.com/office/drawing/2014/main" id="{FBC19C89-A611-499F-BBAE-2EFD9D65F088}"/>
              </a:ext>
            </a:extLst>
          </p:cNvPr>
          <p:cNvSpPr txBox="1"/>
          <p:nvPr/>
        </p:nvSpPr>
        <p:spPr>
          <a:xfrm>
            <a:off x="1243635" y="3812081"/>
            <a:ext cx="5690461" cy="830997"/>
          </a:xfrm>
          <a:prstGeom prst="rect">
            <a:avLst/>
          </a:prstGeom>
          <a:noFill/>
        </p:spPr>
        <p:txBody>
          <a:bodyPr wrap="square" rtlCol="0">
            <a:spAutoFit/>
          </a:bodyPr>
          <a:lstStyle/>
          <a:p>
            <a:r>
              <a:rPr lang="en-US" sz="2400" dirty="0"/>
              <a:t>Why does the flow over the top of the airfoil move faster than the flow below the airfoil?</a:t>
            </a:r>
          </a:p>
        </p:txBody>
      </p:sp>
      <p:pic>
        <p:nvPicPr>
          <p:cNvPr id="4" name="Picture 1">
            <a:extLst>
              <a:ext uri="{FF2B5EF4-FFF2-40B4-BE49-F238E27FC236}">
                <a16:creationId xmlns:a16="http://schemas.microsoft.com/office/drawing/2014/main" id="{4BB003B2-D07A-47AB-A076-28685D22C7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2580" y="1703741"/>
            <a:ext cx="2900868" cy="3922144"/>
          </a:xfrm>
          <a:prstGeom prst="rect">
            <a:avLst/>
          </a:prstGeom>
          <a:noFill/>
          <a:ln>
            <a:noFill/>
          </a:ln>
          <a:effectLst>
            <a:softEdge rad="0"/>
          </a:effectLst>
          <a:extLst/>
        </p:spPr>
      </p:pic>
      <p:sp>
        <p:nvSpPr>
          <p:cNvPr id="5" name="TextBox 4">
            <a:extLst>
              <a:ext uri="{FF2B5EF4-FFF2-40B4-BE49-F238E27FC236}">
                <a16:creationId xmlns:a16="http://schemas.microsoft.com/office/drawing/2014/main" id="{7E5C1031-D3FE-4E42-A471-AD6C4114E30F}"/>
              </a:ext>
            </a:extLst>
          </p:cNvPr>
          <p:cNvSpPr txBox="1"/>
          <p:nvPr/>
        </p:nvSpPr>
        <p:spPr>
          <a:xfrm>
            <a:off x="1243635" y="2228671"/>
            <a:ext cx="5690461" cy="1200329"/>
          </a:xfrm>
          <a:prstGeom prst="rect">
            <a:avLst/>
          </a:prstGeom>
          <a:noFill/>
        </p:spPr>
        <p:txBody>
          <a:bodyPr wrap="square" rtlCol="0">
            <a:spAutoFit/>
          </a:bodyPr>
          <a:lstStyle/>
          <a:p>
            <a:r>
              <a:rPr lang="en-US" sz="2400" dirty="0"/>
              <a:t>So lift is generated by differences in fluid velocity, which causes a pressure imbalance…</a:t>
            </a:r>
          </a:p>
        </p:txBody>
      </p:sp>
    </p:spTree>
    <p:extLst>
      <p:ext uri="{BB962C8B-B14F-4D97-AF65-F5344CB8AC3E}">
        <p14:creationId xmlns:p14="http://schemas.microsoft.com/office/powerpoint/2010/main" val="4222620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24F9FF8-7A6F-46BA-933D-8B210A294F36}"/>
              </a:ext>
            </a:extLst>
          </p:cNvPr>
          <p:cNvSpPr/>
          <p:nvPr/>
        </p:nvSpPr>
        <p:spPr>
          <a:xfrm>
            <a:off x="2996419" y="3657602"/>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20B066-A31C-4EA8-8B9F-AE8B3331D3D4}"/>
              </a:ext>
            </a:extLst>
          </p:cNvPr>
          <p:cNvGrpSpPr/>
          <p:nvPr/>
        </p:nvGrpSpPr>
        <p:grpSpPr>
          <a:xfrm>
            <a:off x="9392587" y="4325216"/>
            <a:ext cx="226710" cy="531358"/>
            <a:chOff x="9392587" y="4325216"/>
            <a:chExt cx="226710" cy="531358"/>
          </a:xfrm>
        </p:grpSpPr>
        <p:sp>
          <p:nvSpPr>
            <p:cNvPr id="3" name="Oval 2">
              <a:extLst>
                <a:ext uri="{FF2B5EF4-FFF2-40B4-BE49-F238E27FC236}">
                  <a16:creationId xmlns:a16="http://schemas.microsoft.com/office/drawing/2014/main" id="{847A32B0-6CDC-4634-AD6B-24282B943959}"/>
                </a:ext>
              </a:extLst>
            </p:cNvPr>
            <p:cNvSpPr/>
            <p:nvPr/>
          </p:nvSpPr>
          <p:spPr>
            <a:xfrm>
              <a:off x="9406646" y="4325216"/>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22856D8-E4C3-4392-927C-D4F7AB927CEB}"/>
                </a:ext>
              </a:extLst>
            </p:cNvPr>
            <p:cNvSpPr/>
            <p:nvPr/>
          </p:nvSpPr>
          <p:spPr>
            <a:xfrm>
              <a:off x="9392587" y="4622657"/>
              <a:ext cx="212651" cy="2339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7" name="TextBox 6">
            <a:extLst>
              <a:ext uri="{FF2B5EF4-FFF2-40B4-BE49-F238E27FC236}">
                <a16:creationId xmlns:a16="http://schemas.microsoft.com/office/drawing/2014/main" id="{51379FCF-F53C-4E82-9A19-942E9813BB90}"/>
              </a:ext>
            </a:extLst>
          </p:cNvPr>
          <p:cNvSpPr txBox="1"/>
          <p:nvPr/>
        </p:nvSpPr>
        <p:spPr>
          <a:xfrm>
            <a:off x="3936608" y="239150"/>
            <a:ext cx="4318783" cy="584775"/>
          </a:xfrm>
          <a:prstGeom prst="rect">
            <a:avLst/>
          </a:prstGeom>
          <a:noFill/>
        </p:spPr>
        <p:txBody>
          <a:bodyPr wrap="square" rtlCol="0">
            <a:spAutoFit/>
          </a:bodyPr>
          <a:lstStyle/>
          <a:p>
            <a:pPr algn="ctr"/>
            <a:r>
              <a:rPr lang="en-US" sz="3200" dirty="0">
                <a:solidFill>
                  <a:srgbClr val="FF0000"/>
                </a:solidFill>
              </a:rPr>
              <a:t>Equal-Time Hypothesis </a:t>
            </a:r>
          </a:p>
        </p:txBody>
      </p:sp>
      <p:sp>
        <p:nvSpPr>
          <p:cNvPr id="8" name="TextBox 7">
            <a:extLst>
              <a:ext uri="{FF2B5EF4-FFF2-40B4-BE49-F238E27FC236}">
                <a16:creationId xmlns:a16="http://schemas.microsoft.com/office/drawing/2014/main" id="{0EDDD485-580E-46D6-9646-E125C9E0D27E}"/>
              </a:ext>
            </a:extLst>
          </p:cNvPr>
          <p:cNvSpPr txBox="1"/>
          <p:nvPr/>
        </p:nvSpPr>
        <p:spPr>
          <a:xfrm>
            <a:off x="1317087" y="1050124"/>
            <a:ext cx="10054884" cy="1938992"/>
          </a:xfrm>
          <a:prstGeom prst="rect">
            <a:avLst/>
          </a:prstGeom>
          <a:noFill/>
        </p:spPr>
        <p:txBody>
          <a:bodyPr wrap="square" rtlCol="0">
            <a:spAutoFit/>
          </a:bodyPr>
          <a:lstStyle/>
          <a:p>
            <a:r>
              <a:rPr lang="en-US" sz="2400" dirty="0"/>
              <a:t>A common explanation as to why the flow over the top of the wing is faster involves the assumption that the gas particles separate at the front of the airfoil at the same time and meet back up at the trailing edge.  The particle on the top surface must travel faster over the longer distance in order to meet up with the bottom particle.  </a:t>
            </a:r>
          </a:p>
        </p:txBody>
      </p:sp>
      <p:sp>
        <p:nvSpPr>
          <p:cNvPr id="5" name="TextBox 4">
            <a:extLst>
              <a:ext uri="{FF2B5EF4-FFF2-40B4-BE49-F238E27FC236}">
                <a16:creationId xmlns:a16="http://schemas.microsoft.com/office/drawing/2014/main" id="{355F7DE4-E36C-428F-BD08-8926EF405F64}"/>
              </a:ext>
            </a:extLst>
          </p:cNvPr>
          <p:cNvSpPr txBox="1"/>
          <p:nvPr/>
        </p:nvSpPr>
        <p:spPr>
          <a:xfrm>
            <a:off x="745588" y="5266599"/>
            <a:ext cx="10832123" cy="830997"/>
          </a:xfrm>
          <a:prstGeom prst="rect">
            <a:avLst/>
          </a:prstGeom>
          <a:noFill/>
        </p:spPr>
        <p:txBody>
          <a:bodyPr wrap="square" rtlCol="0">
            <a:spAutoFit/>
          </a:bodyPr>
          <a:lstStyle/>
          <a:p>
            <a:r>
              <a:rPr lang="en-US" sz="2400" dirty="0">
                <a:solidFill>
                  <a:srgbClr val="FF0000"/>
                </a:solidFill>
              </a:rPr>
              <a:t>Wind tunnel tests show that this is not the case.  The flow on top of the wing reaches the training edge first…</a:t>
            </a:r>
          </a:p>
        </p:txBody>
      </p:sp>
      <p:grpSp>
        <p:nvGrpSpPr>
          <p:cNvPr id="6" name="Group 5">
            <a:extLst>
              <a:ext uri="{FF2B5EF4-FFF2-40B4-BE49-F238E27FC236}">
                <a16:creationId xmlns:a16="http://schemas.microsoft.com/office/drawing/2014/main" id="{E0D3149F-4397-4FF6-9C64-7300F43E8AE5}"/>
              </a:ext>
            </a:extLst>
          </p:cNvPr>
          <p:cNvGrpSpPr/>
          <p:nvPr/>
        </p:nvGrpSpPr>
        <p:grpSpPr>
          <a:xfrm>
            <a:off x="2629161" y="3836987"/>
            <a:ext cx="226710" cy="531358"/>
            <a:chOff x="2629161" y="3836987"/>
            <a:chExt cx="226710" cy="531358"/>
          </a:xfrm>
        </p:grpSpPr>
        <p:sp>
          <p:nvSpPr>
            <p:cNvPr id="9" name="Oval 8">
              <a:extLst>
                <a:ext uri="{FF2B5EF4-FFF2-40B4-BE49-F238E27FC236}">
                  <a16:creationId xmlns:a16="http://schemas.microsoft.com/office/drawing/2014/main" id="{64F52F78-BA9D-48F4-B737-8F64ADDD8D0F}"/>
                </a:ext>
              </a:extLst>
            </p:cNvPr>
            <p:cNvSpPr/>
            <p:nvPr/>
          </p:nvSpPr>
          <p:spPr>
            <a:xfrm>
              <a:off x="2643220" y="3836987"/>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7E28553-3C2C-4DB4-9E9C-74E70CD66430}"/>
                </a:ext>
              </a:extLst>
            </p:cNvPr>
            <p:cNvSpPr/>
            <p:nvPr/>
          </p:nvSpPr>
          <p:spPr>
            <a:xfrm>
              <a:off x="2629161" y="4134428"/>
              <a:ext cx="212651" cy="2339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12" name="Slide Number Placeholder 11">
            <a:extLst>
              <a:ext uri="{FF2B5EF4-FFF2-40B4-BE49-F238E27FC236}">
                <a16:creationId xmlns:a16="http://schemas.microsoft.com/office/drawing/2014/main" id="{6F01E23A-1F43-4B82-82DB-E8820B9EB295}"/>
              </a:ext>
            </a:extLst>
          </p:cNvPr>
          <p:cNvSpPr>
            <a:spLocks noGrp="1"/>
          </p:cNvSpPr>
          <p:nvPr>
            <p:ph type="sldNum" sz="quarter" idx="12"/>
          </p:nvPr>
        </p:nvSpPr>
        <p:spPr/>
        <p:txBody>
          <a:bodyPr/>
          <a:lstStyle/>
          <a:p>
            <a:fld id="{70F590C6-BFDA-46BA-8593-EB8341455ED1}" type="slidenum">
              <a:rPr lang="en-US" smtClean="0"/>
              <a:t>61</a:t>
            </a:fld>
            <a:endParaRPr lang="en-US"/>
          </a:p>
        </p:txBody>
      </p:sp>
    </p:spTree>
    <p:extLst>
      <p:ext uri="{BB962C8B-B14F-4D97-AF65-F5344CB8AC3E}">
        <p14:creationId xmlns:p14="http://schemas.microsoft.com/office/powerpoint/2010/main" val="312430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1FCA96-8AFA-412F-AC99-BFF583A721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6962" y="1824925"/>
            <a:ext cx="3476625" cy="2590800"/>
          </a:xfrm>
          <a:prstGeom prst="rect">
            <a:avLst/>
          </a:prstGeom>
        </p:spPr>
      </p:pic>
      <p:pic>
        <p:nvPicPr>
          <p:cNvPr id="3" name="Picture 2">
            <a:extLst>
              <a:ext uri="{FF2B5EF4-FFF2-40B4-BE49-F238E27FC236}">
                <a16:creationId xmlns:a16="http://schemas.microsoft.com/office/drawing/2014/main" id="{B55F5289-4DFF-4C52-9A42-E8620BCB0F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555"/>
          <a:stretch/>
        </p:blipFill>
        <p:spPr>
          <a:xfrm>
            <a:off x="4357687" y="1824925"/>
            <a:ext cx="3476625" cy="2590800"/>
          </a:xfrm>
          <a:prstGeom prst="rect">
            <a:avLst/>
          </a:prstGeom>
        </p:spPr>
      </p:pic>
      <p:pic>
        <p:nvPicPr>
          <p:cNvPr id="5" name="Picture 4">
            <a:extLst>
              <a:ext uri="{FF2B5EF4-FFF2-40B4-BE49-F238E27FC236}">
                <a16:creationId xmlns:a16="http://schemas.microsoft.com/office/drawing/2014/main" id="{DBA96BF9-B7DA-4040-9ACD-02D39FE59E2E}"/>
              </a:ext>
            </a:extLst>
          </p:cNvPr>
          <p:cNvPicPr>
            <a:picLocks noChangeAspect="1"/>
          </p:cNvPicPr>
          <p:nvPr/>
        </p:nvPicPr>
        <p:blipFill>
          <a:blip r:embed="rId4"/>
          <a:stretch>
            <a:fillRect/>
          </a:stretch>
        </p:blipFill>
        <p:spPr>
          <a:xfrm>
            <a:off x="493349" y="1824925"/>
            <a:ext cx="3651688" cy="2590800"/>
          </a:xfrm>
          <a:prstGeom prst="rect">
            <a:avLst/>
          </a:prstGeom>
        </p:spPr>
      </p:pic>
      <p:sp>
        <p:nvSpPr>
          <p:cNvPr id="6" name="TextBox 5">
            <a:extLst>
              <a:ext uri="{FF2B5EF4-FFF2-40B4-BE49-F238E27FC236}">
                <a16:creationId xmlns:a16="http://schemas.microsoft.com/office/drawing/2014/main" id="{8F2D4C61-24A7-4399-BAD1-20B91767F998}"/>
              </a:ext>
            </a:extLst>
          </p:cNvPr>
          <p:cNvSpPr txBox="1"/>
          <p:nvPr/>
        </p:nvSpPr>
        <p:spPr>
          <a:xfrm>
            <a:off x="2565988" y="1119613"/>
            <a:ext cx="7060019" cy="369332"/>
          </a:xfrm>
          <a:prstGeom prst="rect">
            <a:avLst/>
          </a:prstGeom>
          <a:noFill/>
        </p:spPr>
        <p:txBody>
          <a:bodyPr wrap="square" rtlCol="0">
            <a:spAutoFit/>
          </a:bodyPr>
          <a:lstStyle/>
          <a:p>
            <a:pPr algn="ctr"/>
            <a:r>
              <a:rPr lang="en-US" dirty="0"/>
              <a:t>Images from University a wind tunnel demonstration</a:t>
            </a:r>
          </a:p>
        </p:txBody>
      </p:sp>
      <p:sp>
        <p:nvSpPr>
          <p:cNvPr id="12" name="TextBox 11">
            <a:extLst>
              <a:ext uri="{FF2B5EF4-FFF2-40B4-BE49-F238E27FC236}">
                <a16:creationId xmlns:a16="http://schemas.microsoft.com/office/drawing/2014/main" id="{55CC5343-76F8-4EAF-962F-D0D6B62FE62E}"/>
              </a:ext>
            </a:extLst>
          </p:cNvPr>
          <p:cNvSpPr txBox="1"/>
          <p:nvPr/>
        </p:nvSpPr>
        <p:spPr>
          <a:xfrm>
            <a:off x="530085" y="4618534"/>
            <a:ext cx="10820202" cy="1200329"/>
          </a:xfrm>
          <a:prstGeom prst="rect">
            <a:avLst/>
          </a:prstGeom>
          <a:noFill/>
        </p:spPr>
        <p:txBody>
          <a:bodyPr wrap="square" rtlCol="0">
            <a:spAutoFit/>
          </a:bodyPr>
          <a:lstStyle/>
          <a:p>
            <a:r>
              <a:rPr lang="en-US" sz="2400" dirty="0"/>
              <a:t>This smoke demonstration shows that the particles in the airflow do not meet up once again at the trailing edge.  This is counter to the Equal-Time explanation for the faster moving particles on top of the airfoil.</a:t>
            </a:r>
          </a:p>
        </p:txBody>
      </p:sp>
      <p:sp>
        <p:nvSpPr>
          <p:cNvPr id="13" name="Oval 12">
            <a:extLst>
              <a:ext uri="{FF2B5EF4-FFF2-40B4-BE49-F238E27FC236}">
                <a16:creationId xmlns:a16="http://schemas.microsoft.com/office/drawing/2014/main" id="{87E60528-1757-4E57-92E1-DC5E534F766D}"/>
              </a:ext>
            </a:extLst>
          </p:cNvPr>
          <p:cNvSpPr/>
          <p:nvPr/>
        </p:nvSpPr>
        <p:spPr>
          <a:xfrm>
            <a:off x="1055077" y="2862416"/>
            <a:ext cx="196948" cy="201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E9E54D1-3D80-45F2-80E0-5D70C84BE758}"/>
              </a:ext>
            </a:extLst>
          </p:cNvPr>
          <p:cNvSpPr/>
          <p:nvPr/>
        </p:nvSpPr>
        <p:spPr>
          <a:xfrm>
            <a:off x="1052729" y="3085156"/>
            <a:ext cx="196948" cy="2016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B6E03D-9522-4491-A784-FBFF598618AD}"/>
              </a:ext>
            </a:extLst>
          </p:cNvPr>
          <p:cNvSpPr/>
          <p:nvPr/>
        </p:nvSpPr>
        <p:spPr>
          <a:xfrm>
            <a:off x="6124135" y="2705323"/>
            <a:ext cx="196948" cy="201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8E7C18-9D92-4466-85AD-3828BD53A239}"/>
              </a:ext>
            </a:extLst>
          </p:cNvPr>
          <p:cNvSpPr/>
          <p:nvPr/>
        </p:nvSpPr>
        <p:spPr>
          <a:xfrm>
            <a:off x="5586315" y="3321967"/>
            <a:ext cx="196948" cy="2016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AA5D5-8BC9-4C9D-BC76-3A1BEA357FAD}"/>
              </a:ext>
            </a:extLst>
          </p:cNvPr>
          <p:cNvSpPr/>
          <p:nvPr/>
        </p:nvSpPr>
        <p:spPr>
          <a:xfrm>
            <a:off x="11153339" y="3156666"/>
            <a:ext cx="196948" cy="201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3464507-BD0D-4DF5-88D3-F5102A4DC4A7}"/>
              </a:ext>
            </a:extLst>
          </p:cNvPr>
          <p:cNvSpPr/>
          <p:nvPr/>
        </p:nvSpPr>
        <p:spPr>
          <a:xfrm>
            <a:off x="10199072" y="3441538"/>
            <a:ext cx="196948" cy="2016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577FD2B-392F-4F8B-BA41-1820B12D7ADD}"/>
              </a:ext>
            </a:extLst>
          </p:cNvPr>
          <p:cNvSpPr txBox="1"/>
          <p:nvPr/>
        </p:nvSpPr>
        <p:spPr>
          <a:xfrm>
            <a:off x="3288323" y="256247"/>
            <a:ext cx="5615351" cy="584775"/>
          </a:xfrm>
          <a:prstGeom prst="rect">
            <a:avLst/>
          </a:prstGeom>
          <a:noFill/>
        </p:spPr>
        <p:txBody>
          <a:bodyPr wrap="square" rtlCol="0">
            <a:spAutoFit/>
          </a:bodyPr>
          <a:lstStyle/>
          <a:p>
            <a:pPr algn="ctr"/>
            <a:r>
              <a:rPr lang="en-US" sz="3200" dirty="0">
                <a:solidFill>
                  <a:srgbClr val="FF0000"/>
                </a:solidFill>
              </a:rPr>
              <a:t>Smoke Tunnel Demonstration </a:t>
            </a:r>
          </a:p>
        </p:txBody>
      </p:sp>
      <p:sp>
        <p:nvSpPr>
          <p:cNvPr id="4" name="Slide Number Placeholder 3">
            <a:extLst>
              <a:ext uri="{FF2B5EF4-FFF2-40B4-BE49-F238E27FC236}">
                <a16:creationId xmlns:a16="http://schemas.microsoft.com/office/drawing/2014/main" id="{3523B791-9A9D-4FC1-92BD-184F231CFF8C}"/>
              </a:ext>
            </a:extLst>
          </p:cNvPr>
          <p:cNvSpPr>
            <a:spLocks noGrp="1"/>
          </p:cNvSpPr>
          <p:nvPr>
            <p:ph type="sldNum" sz="quarter" idx="12"/>
          </p:nvPr>
        </p:nvSpPr>
        <p:spPr/>
        <p:txBody>
          <a:bodyPr/>
          <a:lstStyle/>
          <a:p>
            <a:fld id="{70F590C6-BFDA-46BA-8593-EB8341455ED1}" type="slidenum">
              <a:rPr lang="en-US" smtClean="0"/>
              <a:t>62</a:t>
            </a:fld>
            <a:endParaRPr lang="en-US"/>
          </a:p>
        </p:txBody>
      </p:sp>
    </p:spTree>
    <p:extLst>
      <p:ext uri="{BB962C8B-B14F-4D97-AF65-F5344CB8AC3E}">
        <p14:creationId xmlns:p14="http://schemas.microsoft.com/office/powerpoint/2010/main" val="1788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FDC181-AF1C-4475-9B55-E8172828BBD2}"/>
              </a:ext>
            </a:extLst>
          </p:cNvPr>
          <p:cNvSpPr txBox="1"/>
          <p:nvPr/>
        </p:nvSpPr>
        <p:spPr>
          <a:xfrm>
            <a:off x="1052732" y="1328338"/>
            <a:ext cx="5416062" cy="584775"/>
          </a:xfrm>
          <a:prstGeom prst="rect">
            <a:avLst/>
          </a:prstGeom>
          <a:noFill/>
        </p:spPr>
        <p:txBody>
          <a:bodyPr wrap="square" rtlCol="0">
            <a:spAutoFit/>
          </a:bodyPr>
          <a:lstStyle/>
          <a:p>
            <a:pPr algn="ctr"/>
            <a:r>
              <a:rPr lang="en-US" sz="3200" dirty="0"/>
              <a:t>Two questions come to mind:</a:t>
            </a:r>
          </a:p>
        </p:txBody>
      </p:sp>
      <p:sp>
        <p:nvSpPr>
          <p:cNvPr id="3" name="TextBox 2">
            <a:extLst>
              <a:ext uri="{FF2B5EF4-FFF2-40B4-BE49-F238E27FC236}">
                <a16:creationId xmlns:a16="http://schemas.microsoft.com/office/drawing/2014/main" id="{92695780-F944-48C7-BA5A-42AE1CFB68FF}"/>
              </a:ext>
            </a:extLst>
          </p:cNvPr>
          <p:cNvSpPr txBox="1"/>
          <p:nvPr/>
        </p:nvSpPr>
        <p:spPr>
          <a:xfrm>
            <a:off x="1280160" y="2465477"/>
            <a:ext cx="9397218" cy="584775"/>
          </a:xfrm>
          <a:prstGeom prst="rect">
            <a:avLst/>
          </a:prstGeom>
          <a:noFill/>
        </p:spPr>
        <p:txBody>
          <a:bodyPr wrap="square" rtlCol="0">
            <a:spAutoFit/>
          </a:bodyPr>
          <a:lstStyle/>
          <a:p>
            <a:pPr marL="514350" indent="-514350">
              <a:buAutoNum type="arabicParenR"/>
            </a:pPr>
            <a:r>
              <a:rPr lang="en-US" sz="3200" dirty="0"/>
              <a:t>Why does the flow follow the contour of the airfoil?</a:t>
            </a:r>
          </a:p>
        </p:txBody>
      </p:sp>
      <p:sp>
        <p:nvSpPr>
          <p:cNvPr id="4" name="TextBox 3">
            <a:extLst>
              <a:ext uri="{FF2B5EF4-FFF2-40B4-BE49-F238E27FC236}">
                <a16:creationId xmlns:a16="http://schemas.microsoft.com/office/drawing/2014/main" id="{17C6133F-D3BB-46B9-92D2-48EBD98499D3}"/>
              </a:ext>
            </a:extLst>
          </p:cNvPr>
          <p:cNvSpPr txBox="1"/>
          <p:nvPr/>
        </p:nvSpPr>
        <p:spPr>
          <a:xfrm>
            <a:off x="1280160" y="3504142"/>
            <a:ext cx="9650437" cy="584775"/>
          </a:xfrm>
          <a:prstGeom prst="rect">
            <a:avLst/>
          </a:prstGeom>
          <a:noFill/>
        </p:spPr>
        <p:txBody>
          <a:bodyPr wrap="square" rtlCol="0">
            <a:spAutoFit/>
          </a:bodyPr>
          <a:lstStyle/>
          <a:p>
            <a:pPr marL="514350" indent="-514350">
              <a:buFont typeface="+mj-lt"/>
              <a:buAutoNum type="arabicParenR" startAt="2"/>
            </a:pPr>
            <a:r>
              <a:rPr lang="en-US" sz="3200" dirty="0"/>
              <a:t>Why does the flow move faster over the top surface?</a:t>
            </a:r>
          </a:p>
        </p:txBody>
      </p:sp>
      <p:sp>
        <p:nvSpPr>
          <p:cNvPr id="5" name="Slide Number Placeholder 4">
            <a:extLst>
              <a:ext uri="{FF2B5EF4-FFF2-40B4-BE49-F238E27FC236}">
                <a16:creationId xmlns:a16="http://schemas.microsoft.com/office/drawing/2014/main" id="{710DEFF2-6B1F-47CF-A387-8C2AF463A88D}"/>
              </a:ext>
            </a:extLst>
          </p:cNvPr>
          <p:cNvSpPr>
            <a:spLocks noGrp="1"/>
          </p:cNvSpPr>
          <p:nvPr>
            <p:ph type="sldNum" sz="quarter" idx="12"/>
          </p:nvPr>
        </p:nvSpPr>
        <p:spPr/>
        <p:txBody>
          <a:bodyPr/>
          <a:lstStyle/>
          <a:p>
            <a:fld id="{70F590C6-BFDA-46BA-8593-EB8341455ED1}" type="slidenum">
              <a:rPr lang="en-US" smtClean="0"/>
              <a:t>63</a:t>
            </a:fld>
            <a:endParaRPr lang="en-US"/>
          </a:p>
        </p:txBody>
      </p:sp>
    </p:spTree>
    <p:extLst>
      <p:ext uri="{BB962C8B-B14F-4D97-AF65-F5344CB8AC3E}">
        <p14:creationId xmlns:p14="http://schemas.microsoft.com/office/powerpoint/2010/main" val="52933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FF78C-B20A-4835-B1A9-F2BB8409DD76}"/>
              </a:ext>
            </a:extLst>
          </p:cNvPr>
          <p:cNvSpPr txBox="1"/>
          <p:nvPr/>
        </p:nvSpPr>
        <p:spPr>
          <a:xfrm>
            <a:off x="1552135" y="228116"/>
            <a:ext cx="9087729" cy="584775"/>
          </a:xfrm>
          <a:prstGeom prst="rect">
            <a:avLst/>
          </a:prstGeom>
          <a:noFill/>
        </p:spPr>
        <p:txBody>
          <a:bodyPr wrap="square" rtlCol="0">
            <a:spAutoFit/>
          </a:bodyPr>
          <a:lstStyle/>
          <a:p>
            <a:pPr algn="ctr"/>
            <a:r>
              <a:rPr lang="en-US" sz="3200" dirty="0">
                <a:solidFill>
                  <a:srgbClr val="FF0000"/>
                </a:solidFill>
              </a:rPr>
              <a:t>Why does the air follow the contour of the airfoil?</a:t>
            </a:r>
          </a:p>
        </p:txBody>
      </p:sp>
      <p:sp>
        <p:nvSpPr>
          <p:cNvPr id="3" name="Freeform: Shape 2">
            <a:extLst>
              <a:ext uri="{FF2B5EF4-FFF2-40B4-BE49-F238E27FC236}">
                <a16:creationId xmlns:a16="http://schemas.microsoft.com/office/drawing/2014/main" id="{4739F0AA-0550-40A3-8D51-232FA221A7CD}"/>
              </a:ext>
            </a:extLst>
          </p:cNvPr>
          <p:cNvSpPr/>
          <p:nvPr/>
        </p:nvSpPr>
        <p:spPr>
          <a:xfrm>
            <a:off x="2485369" y="1978485"/>
            <a:ext cx="7754987" cy="1252024"/>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4508C7D-CA4F-4B67-B313-C89557CAE74B}"/>
              </a:ext>
            </a:extLst>
          </p:cNvPr>
          <p:cNvSpPr/>
          <p:nvPr/>
        </p:nvSpPr>
        <p:spPr>
          <a:xfrm>
            <a:off x="1134871" y="1675809"/>
            <a:ext cx="9208341"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23BCBA-C611-40B6-85DE-93C4EED32B71}"/>
              </a:ext>
            </a:extLst>
          </p:cNvPr>
          <p:cNvSpPr/>
          <p:nvPr/>
        </p:nvSpPr>
        <p:spPr>
          <a:xfrm>
            <a:off x="3155976" y="1513880"/>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D01700C-73DD-4806-8035-8C2745DBA756}"/>
              </a:ext>
            </a:extLst>
          </p:cNvPr>
          <p:cNvGrpSpPr/>
          <p:nvPr/>
        </p:nvGrpSpPr>
        <p:grpSpPr>
          <a:xfrm>
            <a:off x="1134871" y="1630772"/>
            <a:ext cx="10002821" cy="2932776"/>
            <a:chOff x="1134871" y="1630772"/>
            <a:chExt cx="10002821" cy="2932776"/>
          </a:xfrm>
        </p:grpSpPr>
        <p:sp>
          <p:nvSpPr>
            <p:cNvPr id="16" name="TextBox 15">
              <a:extLst>
                <a:ext uri="{FF2B5EF4-FFF2-40B4-BE49-F238E27FC236}">
                  <a16:creationId xmlns:a16="http://schemas.microsoft.com/office/drawing/2014/main" id="{FD52ED5C-2E33-4E66-A971-0880ADD8760C}"/>
                </a:ext>
              </a:extLst>
            </p:cNvPr>
            <p:cNvSpPr txBox="1"/>
            <p:nvPr/>
          </p:nvSpPr>
          <p:spPr>
            <a:xfrm>
              <a:off x="1134871" y="3732551"/>
              <a:ext cx="10002821" cy="830997"/>
            </a:xfrm>
            <a:prstGeom prst="rect">
              <a:avLst/>
            </a:prstGeom>
            <a:noFill/>
          </p:spPr>
          <p:txBody>
            <a:bodyPr wrap="square" rtlCol="0">
              <a:spAutoFit/>
            </a:bodyPr>
            <a:lstStyle/>
            <a:p>
              <a:r>
                <a:rPr lang="en-US" sz="2400" dirty="0"/>
                <a:t>A particle will tend to move along a straight path if it is not subjected to external forces.</a:t>
              </a:r>
            </a:p>
          </p:txBody>
        </p:sp>
        <p:cxnSp>
          <p:nvCxnSpPr>
            <p:cNvPr id="7" name="Straight Arrow Connector 6">
              <a:extLst>
                <a:ext uri="{FF2B5EF4-FFF2-40B4-BE49-F238E27FC236}">
                  <a16:creationId xmlns:a16="http://schemas.microsoft.com/office/drawing/2014/main" id="{25454B18-5549-4752-B7BF-2DB06E257847}"/>
                </a:ext>
              </a:extLst>
            </p:cNvPr>
            <p:cNvCxnSpPr>
              <a:cxnSpLocks/>
            </p:cNvCxnSpPr>
            <p:nvPr/>
          </p:nvCxnSpPr>
          <p:spPr>
            <a:xfrm>
              <a:off x="3201545" y="1630772"/>
              <a:ext cx="1847120" cy="2202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64936196-15BA-402A-8E4B-00A84AAB2E3E}"/>
              </a:ext>
            </a:extLst>
          </p:cNvPr>
          <p:cNvSpPr>
            <a:spLocks noGrp="1"/>
          </p:cNvSpPr>
          <p:nvPr>
            <p:ph type="sldNum" sz="quarter" idx="12"/>
          </p:nvPr>
        </p:nvSpPr>
        <p:spPr/>
        <p:txBody>
          <a:bodyPr/>
          <a:lstStyle/>
          <a:p>
            <a:fld id="{70F590C6-BFDA-46BA-8593-EB8341455ED1}" type="slidenum">
              <a:rPr lang="en-US" smtClean="0"/>
              <a:t>64</a:t>
            </a:fld>
            <a:endParaRPr lang="en-US"/>
          </a:p>
        </p:txBody>
      </p:sp>
    </p:spTree>
    <p:extLst>
      <p:ext uri="{BB962C8B-B14F-4D97-AF65-F5344CB8AC3E}">
        <p14:creationId xmlns:p14="http://schemas.microsoft.com/office/powerpoint/2010/main" val="202739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1.48148E-6 L 0.15156 0.00324 " pathEditMode="relative" rAng="0" ptsTypes="AA">
                                      <p:cBhvr>
                                        <p:cTn id="11" dur="2000" fill="hold"/>
                                        <p:tgtEl>
                                          <p:spTgt spid="9"/>
                                        </p:tgtEl>
                                        <p:attrNameLst>
                                          <p:attrName>ppt_x</p:attrName>
                                          <p:attrName>ppt_y</p:attrName>
                                        </p:attrNameLst>
                                      </p:cBhvr>
                                      <p:rCtr x="757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FF78C-B20A-4835-B1A9-F2BB8409DD76}"/>
              </a:ext>
            </a:extLst>
          </p:cNvPr>
          <p:cNvSpPr txBox="1"/>
          <p:nvPr/>
        </p:nvSpPr>
        <p:spPr>
          <a:xfrm>
            <a:off x="1552135" y="228116"/>
            <a:ext cx="9087729" cy="584775"/>
          </a:xfrm>
          <a:prstGeom prst="rect">
            <a:avLst/>
          </a:prstGeom>
          <a:noFill/>
        </p:spPr>
        <p:txBody>
          <a:bodyPr wrap="square" rtlCol="0">
            <a:spAutoFit/>
          </a:bodyPr>
          <a:lstStyle/>
          <a:p>
            <a:pPr algn="ctr"/>
            <a:r>
              <a:rPr lang="en-US" sz="3200" dirty="0">
                <a:solidFill>
                  <a:srgbClr val="FF0000"/>
                </a:solidFill>
              </a:rPr>
              <a:t>Why does the air follow the contour of the airfoil?</a:t>
            </a:r>
          </a:p>
        </p:txBody>
      </p:sp>
      <p:sp>
        <p:nvSpPr>
          <p:cNvPr id="3" name="Freeform: Shape 2">
            <a:extLst>
              <a:ext uri="{FF2B5EF4-FFF2-40B4-BE49-F238E27FC236}">
                <a16:creationId xmlns:a16="http://schemas.microsoft.com/office/drawing/2014/main" id="{4739F0AA-0550-40A3-8D51-232FA221A7CD}"/>
              </a:ext>
            </a:extLst>
          </p:cNvPr>
          <p:cNvSpPr/>
          <p:nvPr/>
        </p:nvSpPr>
        <p:spPr>
          <a:xfrm>
            <a:off x="2485369" y="1978485"/>
            <a:ext cx="7754987" cy="1252024"/>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4508C7D-CA4F-4B67-B313-C89557CAE74B}"/>
              </a:ext>
            </a:extLst>
          </p:cNvPr>
          <p:cNvSpPr/>
          <p:nvPr/>
        </p:nvSpPr>
        <p:spPr>
          <a:xfrm>
            <a:off x="1134871" y="1675809"/>
            <a:ext cx="9208341"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963C772-5D6E-4837-AC33-5917D25F1E9A}"/>
              </a:ext>
            </a:extLst>
          </p:cNvPr>
          <p:cNvSpPr/>
          <p:nvPr/>
        </p:nvSpPr>
        <p:spPr>
          <a:xfrm>
            <a:off x="5004487" y="1535833"/>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F52EACC3-E9B2-41F0-8597-518F17F8E1E6}"/>
              </a:ext>
            </a:extLst>
          </p:cNvPr>
          <p:cNvGrpSpPr/>
          <p:nvPr/>
        </p:nvGrpSpPr>
        <p:grpSpPr>
          <a:xfrm>
            <a:off x="1134871" y="933863"/>
            <a:ext cx="10002821" cy="3629557"/>
            <a:chOff x="1134871" y="933863"/>
            <a:chExt cx="10002821" cy="3629557"/>
          </a:xfrm>
        </p:grpSpPr>
        <p:cxnSp>
          <p:nvCxnSpPr>
            <p:cNvPr id="11" name="Straight Arrow Connector 10">
              <a:extLst>
                <a:ext uri="{FF2B5EF4-FFF2-40B4-BE49-F238E27FC236}">
                  <a16:creationId xmlns:a16="http://schemas.microsoft.com/office/drawing/2014/main" id="{4465291B-F532-41DF-8C12-953AE773F65F}"/>
                </a:ext>
              </a:extLst>
            </p:cNvPr>
            <p:cNvCxnSpPr>
              <a:cxnSpLocks/>
            </p:cNvCxnSpPr>
            <p:nvPr/>
          </p:nvCxnSpPr>
          <p:spPr>
            <a:xfrm>
              <a:off x="5114182" y="933863"/>
              <a:ext cx="0" cy="6018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60CAB95-576B-4D9C-93A7-8EECD75BAD4C}"/>
                </a:ext>
              </a:extLst>
            </p:cNvPr>
            <p:cNvSpPr txBox="1"/>
            <p:nvPr/>
          </p:nvSpPr>
          <p:spPr>
            <a:xfrm>
              <a:off x="1134871" y="3732423"/>
              <a:ext cx="10002821" cy="830997"/>
            </a:xfrm>
            <a:prstGeom prst="rect">
              <a:avLst/>
            </a:prstGeom>
            <a:noFill/>
          </p:spPr>
          <p:txBody>
            <a:bodyPr wrap="square" rtlCol="0">
              <a:spAutoFit/>
            </a:bodyPr>
            <a:lstStyle/>
            <a:p>
              <a:r>
                <a:rPr lang="en-US" sz="2400" dirty="0"/>
                <a:t>For the particle to move downward towards the surface of the airfoil, Newton says an imbalanced force must be applied to it.</a:t>
              </a:r>
            </a:p>
          </p:txBody>
        </p:sp>
      </p:grpSp>
      <p:sp>
        <p:nvSpPr>
          <p:cNvPr id="6" name="Slide Number Placeholder 5">
            <a:extLst>
              <a:ext uri="{FF2B5EF4-FFF2-40B4-BE49-F238E27FC236}">
                <a16:creationId xmlns:a16="http://schemas.microsoft.com/office/drawing/2014/main" id="{81DFE801-4DC8-46EE-AC2F-5689F0573B1B}"/>
              </a:ext>
            </a:extLst>
          </p:cNvPr>
          <p:cNvSpPr>
            <a:spLocks noGrp="1"/>
          </p:cNvSpPr>
          <p:nvPr>
            <p:ph type="sldNum" sz="quarter" idx="12"/>
          </p:nvPr>
        </p:nvSpPr>
        <p:spPr/>
        <p:txBody>
          <a:bodyPr/>
          <a:lstStyle/>
          <a:p>
            <a:fld id="{70F590C6-BFDA-46BA-8593-EB8341455ED1}" type="slidenum">
              <a:rPr lang="en-US" smtClean="0"/>
              <a:t>65</a:t>
            </a:fld>
            <a:endParaRPr lang="en-US"/>
          </a:p>
        </p:txBody>
      </p:sp>
    </p:spTree>
    <p:extLst>
      <p:ext uri="{BB962C8B-B14F-4D97-AF65-F5344CB8AC3E}">
        <p14:creationId xmlns:p14="http://schemas.microsoft.com/office/powerpoint/2010/main" val="75879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FF78C-B20A-4835-B1A9-F2BB8409DD76}"/>
              </a:ext>
            </a:extLst>
          </p:cNvPr>
          <p:cNvSpPr txBox="1"/>
          <p:nvPr/>
        </p:nvSpPr>
        <p:spPr>
          <a:xfrm>
            <a:off x="1552135" y="228116"/>
            <a:ext cx="9087729" cy="584775"/>
          </a:xfrm>
          <a:prstGeom prst="rect">
            <a:avLst/>
          </a:prstGeom>
          <a:noFill/>
        </p:spPr>
        <p:txBody>
          <a:bodyPr wrap="square" rtlCol="0">
            <a:spAutoFit/>
          </a:bodyPr>
          <a:lstStyle/>
          <a:p>
            <a:pPr algn="ctr"/>
            <a:r>
              <a:rPr lang="en-US" sz="3200" dirty="0">
                <a:solidFill>
                  <a:srgbClr val="FF0000"/>
                </a:solidFill>
              </a:rPr>
              <a:t>Why does the air follow the contour of the airfoil?</a:t>
            </a:r>
          </a:p>
        </p:txBody>
      </p:sp>
      <p:sp>
        <p:nvSpPr>
          <p:cNvPr id="3" name="Freeform: Shape 2">
            <a:extLst>
              <a:ext uri="{FF2B5EF4-FFF2-40B4-BE49-F238E27FC236}">
                <a16:creationId xmlns:a16="http://schemas.microsoft.com/office/drawing/2014/main" id="{4739F0AA-0550-40A3-8D51-232FA221A7CD}"/>
              </a:ext>
            </a:extLst>
          </p:cNvPr>
          <p:cNvSpPr/>
          <p:nvPr/>
        </p:nvSpPr>
        <p:spPr>
          <a:xfrm>
            <a:off x="2485369" y="1978485"/>
            <a:ext cx="7754987" cy="1252024"/>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4508C7D-CA4F-4B67-B313-C89557CAE74B}"/>
              </a:ext>
            </a:extLst>
          </p:cNvPr>
          <p:cNvSpPr/>
          <p:nvPr/>
        </p:nvSpPr>
        <p:spPr>
          <a:xfrm>
            <a:off x="1134871" y="1675809"/>
            <a:ext cx="9208341"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CCAB10F-4356-421F-8557-2E32BBF8FF77}"/>
              </a:ext>
            </a:extLst>
          </p:cNvPr>
          <p:cNvGrpSpPr/>
          <p:nvPr/>
        </p:nvGrpSpPr>
        <p:grpSpPr>
          <a:xfrm>
            <a:off x="5004487" y="933863"/>
            <a:ext cx="212651" cy="835887"/>
            <a:chOff x="5034597" y="965947"/>
            <a:chExt cx="212651" cy="835887"/>
          </a:xfrm>
        </p:grpSpPr>
        <p:sp>
          <p:nvSpPr>
            <p:cNvPr id="12" name="Oval 11">
              <a:extLst>
                <a:ext uri="{FF2B5EF4-FFF2-40B4-BE49-F238E27FC236}">
                  <a16:creationId xmlns:a16="http://schemas.microsoft.com/office/drawing/2014/main" id="{E963C772-5D6E-4837-AC33-5917D25F1E9A}"/>
                </a:ext>
              </a:extLst>
            </p:cNvPr>
            <p:cNvSpPr/>
            <p:nvPr/>
          </p:nvSpPr>
          <p:spPr>
            <a:xfrm>
              <a:off x="5034597" y="1567917"/>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4465291B-F532-41DF-8C12-953AE773F65F}"/>
                </a:ext>
              </a:extLst>
            </p:cNvPr>
            <p:cNvCxnSpPr>
              <a:cxnSpLocks/>
            </p:cNvCxnSpPr>
            <p:nvPr/>
          </p:nvCxnSpPr>
          <p:spPr>
            <a:xfrm>
              <a:off x="5144292" y="965947"/>
              <a:ext cx="0" cy="6018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F60CAB95-576B-4D9C-93A7-8EECD75BAD4C}"/>
              </a:ext>
            </a:extLst>
          </p:cNvPr>
          <p:cNvSpPr txBox="1"/>
          <p:nvPr/>
        </p:nvSpPr>
        <p:spPr>
          <a:xfrm>
            <a:off x="1134871" y="3725711"/>
            <a:ext cx="10002821" cy="830997"/>
          </a:xfrm>
          <a:prstGeom prst="rect">
            <a:avLst/>
          </a:prstGeom>
          <a:noFill/>
        </p:spPr>
        <p:txBody>
          <a:bodyPr wrap="square" rtlCol="0">
            <a:spAutoFit/>
          </a:bodyPr>
          <a:lstStyle/>
          <a:p>
            <a:r>
              <a:rPr lang="en-US" sz="2400" dirty="0"/>
              <a:t>For the particle to move downward towards the surface of the airfoil, Newton says an imbalanced force must be applied to it.</a:t>
            </a:r>
          </a:p>
        </p:txBody>
      </p:sp>
      <p:sp>
        <p:nvSpPr>
          <p:cNvPr id="4" name="Slide Number Placeholder 3">
            <a:extLst>
              <a:ext uri="{FF2B5EF4-FFF2-40B4-BE49-F238E27FC236}">
                <a16:creationId xmlns:a16="http://schemas.microsoft.com/office/drawing/2014/main" id="{79B349BA-8BD3-488B-89AE-4DC516BB5DA8}"/>
              </a:ext>
            </a:extLst>
          </p:cNvPr>
          <p:cNvSpPr>
            <a:spLocks noGrp="1"/>
          </p:cNvSpPr>
          <p:nvPr>
            <p:ph type="sldNum" sz="quarter" idx="12"/>
          </p:nvPr>
        </p:nvSpPr>
        <p:spPr/>
        <p:txBody>
          <a:bodyPr/>
          <a:lstStyle/>
          <a:p>
            <a:fld id="{70F590C6-BFDA-46BA-8593-EB8341455ED1}" type="slidenum">
              <a:rPr lang="en-US" smtClean="0"/>
              <a:t>66</a:t>
            </a:fld>
            <a:endParaRPr lang="en-US"/>
          </a:p>
        </p:txBody>
      </p:sp>
    </p:spTree>
    <p:extLst>
      <p:ext uri="{BB962C8B-B14F-4D97-AF65-F5344CB8AC3E}">
        <p14:creationId xmlns:p14="http://schemas.microsoft.com/office/powerpoint/2010/main" val="317308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6.25E-7 -7.40741E-7 L -0.00039 0.03403 " pathEditMode="relative" rAng="0" ptsTypes="AA">
                                      <p:cBhvr>
                                        <p:cTn id="6" dur="2000" fill="hold"/>
                                        <p:tgtEl>
                                          <p:spTgt spid="7"/>
                                        </p:tgtEl>
                                        <p:attrNameLst>
                                          <p:attrName>ppt_x</p:attrName>
                                          <p:attrName>ppt_y</p:attrName>
                                        </p:attrNameLst>
                                      </p:cBhvr>
                                      <p:rCtr x="-26"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FF78C-B20A-4835-B1A9-F2BB8409DD76}"/>
              </a:ext>
            </a:extLst>
          </p:cNvPr>
          <p:cNvSpPr txBox="1"/>
          <p:nvPr/>
        </p:nvSpPr>
        <p:spPr>
          <a:xfrm>
            <a:off x="1552135" y="228116"/>
            <a:ext cx="9087729" cy="584775"/>
          </a:xfrm>
          <a:prstGeom prst="rect">
            <a:avLst/>
          </a:prstGeom>
          <a:noFill/>
        </p:spPr>
        <p:txBody>
          <a:bodyPr wrap="square" rtlCol="0">
            <a:spAutoFit/>
          </a:bodyPr>
          <a:lstStyle/>
          <a:p>
            <a:pPr algn="ctr"/>
            <a:r>
              <a:rPr lang="en-US" sz="3200" dirty="0">
                <a:solidFill>
                  <a:srgbClr val="FF0000"/>
                </a:solidFill>
              </a:rPr>
              <a:t>Why does the air follow the contour of the airfoil?</a:t>
            </a:r>
          </a:p>
        </p:txBody>
      </p:sp>
      <p:sp>
        <p:nvSpPr>
          <p:cNvPr id="3" name="Freeform: Shape 2">
            <a:extLst>
              <a:ext uri="{FF2B5EF4-FFF2-40B4-BE49-F238E27FC236}">
                <a16:creationId xmlns:a16="http://schemas.microsoft.com/office/drawing/2014/main" id="{4739F0AA-0550-40A3-8D51-232FA221A7CD}"/>
              </a:ext>
            </a:extLst>
          </p:cNvPr>
          <p:cNvSpPr/>
          <p:nvPr/>
        </p:nvSpPr>
        <p:spPr>
          <a:xfrm>
            <a:off x="2485369" y="1978485"/>
            <a:ext cx="7754987" cy="1252024"/>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4508C7D-CA4F-4B67-B313-C89557CAE74B}"/>
              </a:ext>
            </a:extLst>
          </p:cNvPr>
          <p:cNvSpPr/>
          <p:nvPr/>
        </p:nvSpPr>
        <p:spPr>
          <a:xfrm>
            <a:off x="1134871" y="1675809"/>
            <a:ext cx="9208341"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CCAB10F-4356-421F-8557-2E32BBF8FF77}"/>
              </a:ext>
            </a:extLst>
          </p:cNvPr>
          <p:cNvGrpSpPr/>
          <p:nvPr/>
        </p:nvGrpSpPr>
        <p:grpSpPr>
          <a:xfrm>
            <a:off x="5004487" y="1174493"/>
            <a:ext cx="212651" cy="835887"/>
            <a:chOff x="5020529" y="965947"/>
            <a:chExt cx="212651" cy="835887"/>
          </a:xfrm>
        </p:grpSpPr>
        <p:sp>
          <p:nvSpPr>
            <p:cNvPr id="12" name="Oval 11">
              <a:extLst>
                <a:ext uri="{FF2B5EF4-FFF2-40B4-BE49-F238E27FC236}">
                  <a16:creationId xmlns:a16="http://schemas.microsoft.com/office/drawing/2014/main" id="{E963C772-5D6E-4837-AC33-5917D25F1E9A}"/>
                </a:ext>
              </a:extLst>
            </p:cNvPr>
            <p:cNvSpPr/>
            <p:nvPr/>
          </p:nvSpPr>
          <p:spPr>
            <a:xfrm>
              <a:off x="5020529" y="1567917"/>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465291B-F532-41DF-8C12-953AE773F65F}"/>
                </a:ext>
              </a:extLst>
            </p:cNvPr>
            <p:cNvCxnSpPr>
              <a:cxnSpLocks/>
            </p:cNvCxnSpPr>
            <p:nvPr/>
          </p:nvCxnSpPr>
          <p:spPr>
            <a:xfrm>
              <a:off x="5130224" y="965947"/>
              <a:ext cx="0" cy="6018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F60CAB95-576B-4D9C-93A7-8EECD75BAD4C}"/>
              </a:ext>
            </a:extLst>
          </p:cNvPr>
          <p:cNvSpPr txBox="1"/>
          <p:nvPr/>
        </p:nvSpPr>
        <p:spPr>
          <a:xfrm>
            <a:off x="1134871" y="3452997"/>
            <a:ext cx="1000282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only forces that might exist are </a:t>
            </a:r>
            <a:r>
              <a:rPr lang="en-US" sz="2400" b="1" dirty="0"/>
              <a:t>frictional forces </a:t>
            </a:r>
            <a:r>
              <a:rPr lang="en-US" sz="2400" dirty="0"/>
              <a:t>and </a:t>
            </a:r>
            <a:r>
              <a:rPr lang="en-US" sz="2400" b="1" dirty="0"/>
              <a:t>pressure forces</a:t>
            </a:r>
            <a:r>
              <a:rPr lang="en-US" sz="2400" dirty="0"/>
              <a:t>. </a:t>
            </a:r>
          </a:p>
        </p:txBody>
      </p:sp>
      <p:sp>
        <p:nvSpPr>
          <p:cNvPr id="9" name="TextBox 8">
            <a:extLst>
              <a:ext uri="{FF2B5EF4-FFF2-40B4-BE49-F238E27FC236}">
                <a16:creationId xmlns:a16="http://schemas.microsoft.com/office/drawing/2014/main" id="{74765D6F-803F-4C00-85F7-3081288D0761}"/>
              </a:ext>
            </a:extLst>
          </p:cNvPr>
          <p:cNvSpPr txBox="1"/>
          <p:nvPr/>
        </p:nvSpPr>
        <p:spPr>
          <a:xfrm>
            <a:off x="1134871" y="3998799"/>
            <a:ext cx="1000282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Frictional forces would make the particle move in the horizontal direction.</a:t>
            </a:r>
          </a:p>
        </p:txBody>
      </p:sp>
      <p:sp>
        <p:nvSpPr>
          <p:cNvPr id="10" name="TextBox 9">
            <a:extLst>
              <a:ext uri="{FF2B5EF4-FFF2-40B4-BE49-F238E27FC236}">
                <a16:creationId xmlns:a16="http://schemas.microsoft.com/office/drawing/2014/main" id="{15EFD670-793E-4812-846B-E84FC3A94D23}"/>
              </a:ext>
            </a:extLst>
          </p:cNvPr>
          <p:cNvSpPr txBox="1"/>
          <p:nvPr/>
        </p:nvSpPr>
        <p:spPr>
          <a:xfrm>
            <a:off x="1134871" y="4501157"/>
            <a:ext cx="1000282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So some sort of pressure imbalance must exist to move the particle down.</a:t>
            </a:r>
          </a:p>
        </p:txBody>
      </p:sp>
      <p:sp>
        <p:nvSpPr>
          <p:cNvPr id="13" name="TextBox 12">
            <a:extLst>
              <a:ext uri="{FF2B5EF4-FFF2-40B4-BE49-F238E27FC236}">
                <a16:creationId xmlns:a16="http://schemas.microsoft.com/office/drawing/2014/main" id="{DBCFCE95-9D8F-413E-9396-A0443C5A3155}"/>
              </a:ext>
            </a:extLst>
          </p:cNvPr>
          <p:cNvSpPr txBox="1"/>
          <p:nvPr/>
        </p:nvSpPr>
        <p:spPr>
          <a:xfrm>
            <a:off x="1134870" y="5008197"/>
            <a:ext cx="1000282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As the particle moves horizontally and thus away from the airfoil surface, it leaves a void.  This void creates a vacuum which pulls the particle towards the surface.  As a result, the particle tends to follow the airfoil contour.</a:t>
            </a:r>
          </a:p>
        </p:txBody>
      </p:sp>
      <p:sp>
        <p:nvSpPr>
          <p:cNvPr id="4" name="Slide Number Placeholder 3">
            <a:extLst>
              <a:ext uri="{FF2B5EF4-FFF2-40B4-BE49-F238E27FC236}">
                <a16:creationId xmlns:a16="http://schemas.microsoft.com/office/drawing/2014/main" id="{66A1A71C-D1DB-484D-AFA9-746CAC2DDDE4}"/>
              </a:ext>
            </a:extLst>
          </p:cNvPr>
          <p:cNvSpPr>
            <a:spLocks noGrp="1"/>
          </p:cNvSpPr>
          <p:nvPr>
            <p:ph type="sldNum" sz="quarter" idx="12"/>
          </p:nvPr>
        </p:nvSpPr>
        <p:spPr/>
        <p:txBody>
          <a:bodyPr/>
          <a:lstStyle/>
          <a:p>
            <a:fld id="{70F590C6-BFDA-46BA-8593-EB8341455ED1}" type="slidenum">
              <a:rPr lang="en-US" smtClean="0"/>
              <a:t>67</a:t>
            </a:fld>
            <a:endParaRPr lang="en-US"/>
          </a:p>
        </p:txBody>
      </p:sp>
    </p:spTree>
    <p:extLst>
      <p:ext uri="{BB962C8B-B14F-4D97-AF65-F5344CB8AC3E}">
        <p14:creationId xmlns:p14="http://schemas.microsoft.com/office/powerpoint/2010/main" val="106327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4ABC1F4-0C48-4FB2-A6EB-3E9CCBF9F231}"/>
              </a:ext>
            </a:extLst>
          </p:cNvPr>
          <p:cNvGrpSpPr/>
          <p:nvPr/>
        </p:nvGrpSpPr>
        <p:grpSpPr>
          <a:xfrm>
            <a:off x="3643533" y="1153551"/>
            <a:ext cx="5120640" cy="3840480"/>
            <a:chOff x="3458506" y="1237958"/>
            <a:chExt cx="5059196" cy="3770141"/>
          </a:xfrm>
        </p:grpSpPr>
        <p:pic>
          <p:nvPicPr>
            <p:cNvPr id="4" name="Picture 3">
              <a:extLst>
                <a:ext uri="{FF2B5EF4-FFF2-40B4-BE49-F238E27FC236}">
                  <a16:creationId xmlns:a16="http://schemas.microsoft.com/office/drawing/2014/main" id="{751603BC-07C8-4438-9499-D1457540E7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555"/>
            <a:stretch/>
          </p:blipFill>
          <p:spPr>
            <a:xfrm>
              <a:off x="3458506" y="1237958"/>
              <a:ext cx="5059196" cy="3770141"/>
            </a:xfrm>
            <a:prstGeom prst="rect">
              <a:avLst/>
            </a:prstGeom>
          </p:spPr>
        </p:pic>
        <p:sp>
          <p:nvSpPr>
            <p:cNvPr id="5" name="Freeform: Shape 4">
              <a:extLst>
                <a:ext uri="{FF2B5EF4-FFF2-40B4-BE49-F238E27FC236}">
                  <a16:creationId xmlns:a16="http://schemas.microsoft.com/office/drawing/2014/main" id="{E26B4B81-210E-42C9-9016-EC1676045026}"/>
                </a:ext>
              </a:extLst>
            </p:cNvPr>
            <p:cNvSpPr/>
            <p:nvPr/>
          </p:nvSpPr>
          <p:spPr>
            <a:xfrm>
              <a:off x="4290645" y="2335058"/>
              <a:ext cx="1955409" cy="478480"/>
            </a:xfrm>
            <a:custGeom>
              <a:avLst/>
              <a:gdLst>
                <a:gd name="connsiteX0" fmla="*/ 0 w 1955409"/>
                <a:gd name="connsiteY0" fmla="*/ 182880 h 478302"/>
                <a:gd name="connsiteX1" fmla="*/ 154744 w 1955409"/>
                <a:gd name="connsiteY1" fmla="*/ 42204 h 478302"/>
                <a:gd name="connsiteX2" fmla="*/ 464234 w 1955409"/>
                <a:gd name="connsiteY2" fmla="*/ 0 h 478302"/>
                <a:gd name="connsiteX3" fmla="*/ 872197 w 1955409"/>
                <a:gd name="connsiteY3" fmla="*/ 42204 h 478302"/>
                <a:gd name="connsiteX4" fmla="*/ 1252024 w 1955409"/>
                <a:gd name="connsiteY4" fmla="*/ 140677 h 478302"/>
                <a:gd name="connsiteX5" fmla="*/ 1674055 w 1955409"/>
                <a:gd name="connsiteY5" fmla="*/ 337625 h 478302"/>
                <a:gd name="connsiteX6" fmla="*/ 1955409 w 1955409"/>
                <a:gd name="connsiteY6" fmla="*/ 478302 h 478302"/>
                <a:gd name="connsiteX0" fmla="*/ 0 w 1955409"/>
                <a:gd name="connsiteY0" fmla="*/ 183058 h 478480"/>
                <a:gd name="connsiteX1" fmla="*/ 196947 w 1955409"/>
                <a:gd name="connsiteY1" fmla="*/ 56450 h 478480"/>
                <a:gd name="connsiteX2" fmla="*/ 464234 w 1955409"/>
                <a:gd name="connsiteY2" fmla="*/ 178 h 478480"/>
                <a:gd name="connsiteX3" fmla="*/ 872197 w 1955409"/>
                <a:gd name="connsiteY3" fmla="*/ 42382 h 478480"/>
                <a:gd name="connsiteX4" fmla="*/ 1252024 w 1955409"/>
                <a:gd name="connsiteY4" fmla="*/ 140855 h 478480"/>
                <a:gd name="connsiteX5" fmla="*/ 1674055 w 1955409"/>
                <a:gd name="connsiteY5" fmla="*/ 337803 h 478480"/>
                <a:gd name="connsiteX6" fmla="*/ 1955409 w 1955409"/>
                <a:gd name="connsiteY6" fmla="*/ 478480 h 47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409" h="478480">
                  <a:moveTo>
                    <a:pt x="0" y="183058"/>
                  </a:moveTo>
                  <a:cubicBezTo>
                    <a:pt x="38686" y="127960"/>
                    <a:pt x="119575" y="86930"/>
                    <a:pt x="196947" y="56450"/>
                  </a:cubicBezTo>
                  <a:cubicBezTo>
                    <a:pt x="274319" y="25970"/>
                    <a:pt x="351692" y="2523"/>
                    <a:pt x="464234" y="178"/>
                  </a:cubicBezTo>
                  <a:cubicBezTo>
                    <a:pt x="576776" y="-2167"/>
                    <a:pt x="740899" y="18936"/>
                    <a:pt x="872197" y="42382"/>
                  </a:cubicBezTo>
                  <a:cubicBezTo>
                    <a:pt x="1003495" y="65828"/>
                    <a:pt x="1118381" y="91618"/>
                    <a:pt x="1252024" y="140855"/>
                  </a:cubicBezTo>
                  <a:cubicBezTo>
                    <a:pt x="1385667" y="190092"/>
                    <a:pt x="1556824" y="281532"/>
                    <a:pt x="1674055" y="337803"/>
                  </a:cubicBezTo>
                  <a:cubicBezTo>
                    <a:pt x="1791286" y="394074"/>
                    <a:pt x="1873347" y="436277"/>
                    <a:pt x="1955409" y="478480"/>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4A6AA51-4290-4701-89B5-E3DA58A7706D}"/>
              </a:ext>
            </a:extLst>
          </p:cNvPr>
          <p:cNvSpPr txBox="1"/>
          <p:nvPr/>
        </p:nvSpPr>
        <p:spPr>
          <a:xfrm>
            <a:off x="2926078" y="5267348"/>
            <a:ext cx="6339841" cy="830997"/>
          </a:xfrm>
          <a:prstGeom prst="rect">
            <a:avLst/>
          </a:prstGeom>
          <a:noFill/>
        </p:spPr>
        <p:txBody>
          <a:bodyPr wrap="square" rtlCol="0">
            <a:spAutoFit/>
          </a:bodyPr>
          <a:lstStyle/>
          <a:p>
            <a:pPr algn="ctr"/>
            <a:r>
              <a:rPr lang="en-US" sz="2400" dirty="0"/>
              <a:t>We can see that the streamlines near the airfoil surface follow the contour. </a:t>
            </a:r>
          </a:p>
        </p:txBody>
      </p:sp>
      <p:sp>
        <p:nvSpPr>
          <p:cNvPr id="10" name="TextBox 9">
            <a:extLst>
              <a:ext uri="{FF2B5EF4-FFF2-40B4-BE49-F238E27FC236}">
                <a16:creationId xmlns:a16="http://schemas.microsoft.com/office/drawing/2014/main" id="{CF24B9D4-A226-4D6F-BDAB-3D057EAAE115}"/>
              </a:ext>
            </a:extLst>
          </p:cNvPr>
          <p:cNvSpPr txBox="1"/>
          <p:nvPr/>
        </p:nvSpPr>
        <p:spPr>
          <a:xfrm>
            <a:off x="1552135" y="228116"/>
            <a:ext cx="9087729" cy="584775"/>
          </a:xfrm>
          <a:prstGeom prst="rect">
            <a:avLst/>
          </a:prstGeom>
          <a:noFill/>
        </p:spPr>
        <p:txBody>
          <a:bodyPr wrap="square" rtlCol="0">
            <a:spAutoFit/>
          </a:bodyPr>
          <a:lstStyle/>
          <a:p>
            <a:pPr algn="ctr"/>
            <a:r>
              <a:rPr lang="en-US" sz="3200" dirty="0">
                <a:solidFill>
                  <a:srgbClr val="FF0000"/>
                </a:solidFill>
              </a:rPr>
              <a:t>Why does the air follow the contour of the airfoil?</a:t>
            </a:r>
          </a:p>
        </p:txBody>
      </p:sp>
      <p:sp>
        <p:nvSpPr>
          <p:cNvPr id="2" name="Slide Number Placeholder 1">
            <a:extLst>
              <a:ext uri="{FF2B5EF4-FFF2-40B4-BE49-F238E27FC236}">
                <a16:creationId xmlns:a16="http://schemas.microsoft.com/office/drawing/2014/main" id="{B0747DFF-F25B-4AC0-A95D-51ABABDD40EA}"/>
              </a:ext>
            </a:extLst>
          </p:cNvPr>
          <p:cNvSpPr>
            <a:spLocks noGrp="1"/>
          </p:cNvSpPr>
          <p:nvPr>
            <p:ph type="sldNum" sz="quarter" idx="12"/>
          </p:nvPr>
        </p:nvSpPr>
        <p:spPr/>
        <p:txBody>
          <a:bodyPr/>
          <a:lstStyle/>
          <a:p>
            <a:fld id="{70F590C6-BFDA-46BA-8593-EB8341455ED1}" type="slidenum">
              <a:rPr lang="en-US" smtClean="0"/>
              <a:t>68</a:t>
            </a:fld>
            <a:endParaRPr lang="en-US"/>
          </a:p>
        </p:txBody>
      </p:sp>
    </p:spTree>
    <p:extLst>
      <p:ext uri="{BB962C8B-B14F-4D97-AF65-F5344CB8AC3E}">
        <p14:creationId xmlns:p14="http://schemas.microsoft.com/office/powerpoint/2010/main" val="296966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F67B7A1-7782-498A-B9B8-7050B6E63C2C}"/>
              </a:ext>
            </a:extLst>
          </p:cNvPr>
          <p:cNvGrpSpPr/>
          <p:nvPr/>
        </p:nvGrpSpPr>
        <p:grpSpPr>
          <a:xfrm>
            <a:off x="3657600" y="1139042"/>
            <a:ext cx="5139393" cy="3883124"/>
            <a:chOff x="6234621" y="1617785"/>
            <a:chExt cx="4516465" cy="3365695"/>
          </a:xfrm>
        </p:grpSpPr>
        <p:pic>
          <p:nvPicPr>
            <p:cNvPr id="2" name="Picture 1">
              <a:extLst>
                <a:ext uri="{FF2B5EF4-FFF2-40B4-BE49-F238E27FC236}">
                  <a16:creationId xmlns:a16="http://schemas.microsoft.com/office/drawing/2014/main" id="{D51DBE4A-FD2F-41C9-B4C1-EBFA64B56E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555"/>
            <a:stretch/>
          </p:blipFill>
          <p:spPr>
            <a:xfrm>
              <a:off x="6234621" y="1617785"/>
              <a:ext cx="4516465" cy="3365695"/>
            </a:xfrm>
            <a:prstGeom prst="rect">
              <a:avLst/>
            </a:prstGeom>
          </p:spPr>
        </p:pic>
        <p:sp>
          <p:nvSpPr>
            <p:cNvPr id="3" name="Oval 2">
              <a:extLst>
                <a:ext uri="{FF2B5EF4-FFF2-40B4-BE49-F238E27FC236}">
                  <a16:creationId xmlns:a16="http://schemas.microsoft.com/office/drawing/2014/main" id="{516C8A28-4C6E-4E4F-942F-FC1F0C9C47F1}"/>
                </a:ext>
              </a:extLst>
            </p:cNvPr>
            <p:cNvSpPr/>
            <p:nvPr/>
          </p:nvSpPr>
          <p:spPr>
            <a:xfrm>
              <a:off x="6766560" y="2053882"/>
              <a:ext cx="872197" cy="10550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86BC9ED-C11D-4CBD-915A-4749E215BA25}"/>
              </a:ext>
            </a:extLst>
          </p:cNvPr>
          <p:cNvSpPr txBox="1"/>
          <p:nvPr/>
        </p:nvSpPr>
        <p:spPr>
          <a:xfrm>
            <a:off x="1677056" y="5240216"/>
            <a:ext cx="9186204" cy="830997"/>
          </a:xfrm>
          <a:prstGeom prst="rect">
            <a:avLst/>
          </a:prstGeom>
          <a:noFill/>
        </p:spPr>
        <p:txBody>
          <a:bodyPr wrap="square" rtlCol="0">
            <a:spAutoFit/>
          </a:bodyPr>
          <a:lstStyle/>
          <a:p>
            <a:pPr algn="ctr"/>
            <a:r>
              <a:rPr lang="en-US" sz="2400" dirty="0"/>
              <a:t>The streamlines above the airfoil appear to be pressed together, implying the air is moving through a constrained region.</a:t>
            </a:r>
            <a:endParaRPr lang="en-US" sz="2000" dirty="0"/>
          </a:p>
        </p:txBody>
      </p:sp>
      <p:sp>
        <p:nvSpPr>
          <p:cNvPr id="9" name="TextBox 8">
            <a:extLst>
              <a:ext uri="{FF2B5EF4-FFF2-40B4-BE49-F238E27FC236}">
                <a16:creationId xmlns:a16="http://schemas.microsoft.com/office/drawing/2014/main" id="{387C9A01-4B77-428F-9F46-91F0E6C5991D}"/>
              </a:ext>
            </a:extLst>
          </p:cNvPr>
          <p:cNvSpPr txBox="1"/>
          <p:nvPr/>
        </p:nvSpPr>
        <p:spPr>
          <a:xfrm>
            <a:off x="764344" y="265436"/>
            <a:ext cx="10663311" cy="584775"/>
          </a:xfrm>
          <a:prstGeom prst="rect">
            <a:avLst/>
          </a:prstGeom>
          <a:noFill/>
        </p:spPr>
        <p:txBody>
          <a:bodyPr wrap="square" rtlCol="0">
            <a:spAutoFit/>
          </a:bodyPr>
          <a:lstStyle/>
          <a:p>
            <a:pPr algn="ctr"/>
            <a:r>
              <a:rPr lang="en-US" sz="3200" dirty="0">
                <a:solidFill>
                  <a:srgbClr val="FF0000"/>
                </a:solidFill>
              </a:rPr>
              <a:t>Why does the air flow move faster over the top of the airfoil?</a:t>
            </a:r>
          </a:p>
        </p:txBody>
      </p:sp>
      <p:sp>
        <p:nvSpPr>
          <p:cNvPr id="4" name="Slide Number Placeholder 3">
            <a:extLst>
              <a:ext uri="{FF2B5EF4-FFF2-40B4-BE49-F238E27FC236}">
                <a16:creationId xmlns:a16="http://schemas.microsoft.com/office/drawing/2014/main" id="{7A1F9B6C-FB9A-4C3A-AA2B-D87BC2E0C2C4}"/>
              </a:ext>
            </a:extLst>
          </p:cNvPr>
          <p:cNvSpPr>
            <a:spLocks noGrp="1"/>
          </p:cNvSpPr>
          <p:nvPr>
            <p:ph type="sldNum" sz="quarter" idx="12"/>
          </p:nvPr>
        </p:nvSpPr>
        <p:spPr/>
        <p:txBody>
          <a:bodyPr/>
          <a:lstStyle/>
          <a:p>
            <a:fld id="{70F590C6-BFDA-46BA-8593-EB8341455ED1}" type="slidenum">
              <a:rPr lang="en-US" smtClean="0"/>
              <a:t>69</a:t>
            </a:fld>
            <a:endParaRPr lang="en-US"/>
          </a:p>
        </p:txBody>
      </p:sp>
    </p:spTree>
    <p:extLst>
      <p:ext uri="{BB962C8B-B14F-4D97-AF65-F5344CB8AC3E}">
        <p14:creationId xmlns:p14="http://schemas.microsoft.com/office/powerpoint/2010/main" val="31692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791BFBB-B1A3-430B-BE7F-CA6CEE56F273}"/>
              </a:ext>
            </a:extLst>
          </p:cNvPr>
          <p:cNvSpPr txBox="1"/>
          <p:nvPr/>
        </p:nvSpPr>
        <p:spPr>
          <a:xfrm>
            <a:off x="2832296" y="173583"/>
            <a:ext cx="6527407" cy="584775"/>
          </a:xfrm>
          <a:prstGeom prst="rect">
            <a:avLst/>
          </a:prstGeom>
          <a:noFill/>
        </p:spPr>
        <p:txBody>
          <a:bodyPr wrap="square" rtlCol="0">
            <a:spAutoFit/>
          </a:bodyPr>
          <a:lstStyle/>
          <a:p>
            <a:pPr algn="ctr"/>
            <a:r>
              <a:rPr lang="en-US" sz="3200" dirty="0">
                <a:solidFill>
                  <a:srgbClr val="FF0000"/>
                </a:solidFill>
              </a:rPr>
              <a:t>Fluid Moving Through a Tube</a:t>
            </a:r>
          </a:p>
        </p:txBody>
      </p:sp>
      <p:sp>
        <p:nvSpPr>
          <p:cNvPr id="50" name="TextBox 49">
            <a:extLst>
              <a:ext uri="{FF2B5EF4-FFF2-40B4-BE49-F238E27FC236}">
                <a16:creationId xmlns:a16="http://schemas.microsoft.com/office/drawing/2014/main" id="{272A7EFD-5E73-40D8-8D90-EFE913ACC3BD}"/>
              </a:ext>
            </a:extLst>
          </p:cNvPr>
          <p:cNvSpPr txBox="1"/>
          <p:nvPr/>
        </p:nvSpPr>
        <p:spPr>
          <a:xfrm>
            <a:off x="619932" y="914250"/>
            <a:ext cx="10941804" cy="830997"/>
          </a:xfrm>
          <a:prstGeom prst="rect">
            <a:avLst/>
          </a:prstGeom>
          <a:noFill/>
        </p:spPr>
        <p:txBody>
          <a:bodyPr wrap="square" rtlCol="0">
            <a:spAutoFit/>
          </a:bodyPr>
          <a:lstStyle/>
          <a:p>
            <a:r>
              <a:rPr lang="en-US" sz="2400" dirty="0"/>
              <a:t>The air doesn’t move as a blob as depicted in the previous slide, it moves in a relatively organized manner where the gas molecules follow paths known as “streamlines”</a:t>
            </a:r>
          </a:p>
        </p:txBody>
      </p:sp>
      <p:grpSp>
        <p:nvGrpSpPr>
          <p:cNvPr id="4" name="Group 3">
            <a:extLst>
              <a:ext uri="{FF2B5EF4-FFF2-40B4-BE49-F238E27FC236}">
                <a16:creationId xmlns:a16="http://schemas.microsoft.com/office/drawing/2014/main" id="{462AECA2-1604-42DB-BA79-CC4F113C1BC3}"/>
              </a:ext>
            </a:extLst>
          </p:cNvPr>
          <p:cNvGrpSpPr/>
          <p:nvPr/>
        </p:nvGrpSpPr>
        <p:grpSpPr>
          <a:xfrm>
            <a:off x="1174652" y="2075231"/>
            <a:ext cx="9725465" cy="2606946"/>
            <a:chOff x="1174652" y="2075231"/>
            <a:chExt cx="9725465" cy="2606946"/>
          </a:xfrm>
        </p:grpSpPr>
        <p:cxnSp>
          <p:nvCxnSpPr>
            <p:cNvPr id="6" name="Straight Connector 5">
              <a:extLst>
                <a:ext uri="{FF2B5EF4-FFF2-40B4-BE49-F238E27FC236}">
                  <a16:creationId xmlns:a16="http://schemas.microsoft.com/office/drawing/2014/main" id="{8B3F6D1B-1D66-4197-8360-8750C7E855A1}"/>
                </a:ext>
              </a:extLst>
            </p:cNvPr>
            <p:cNvCxnSpPr/>
            <p:nvPr/>
          </p:nvCxnSpPr>
          <p:spPr>
            <a:xfrm>
              <a:off x="1174652" y="2075231"/>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5F940E-A8F1-44EB-8909-7783C447776B}"/>
                </a:ext>
              </a:extLst>
            </p:cNvPr>
            <p:cNvCxnSpPr/>
            <p:nvPr/>
          </p:nvCxnSpPr>
          <p:spPr>
            <a:xfrm>
              <a:off x="1291883" y="4682177"/>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5861554-E006-4154-8924-AA012B7BE784}"/>
                </a:ext>
              </a:extLst>
            </p:cNvPr>
            <p:cNvSpPr/>
            <p:nvPr/>
          </p:nvSpPr>
          <p:spPr>
            <a:xfrm>
              <a:off x="1669364" y="224652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F8B876C-42C1-4102-9243-D6023F9962E1}"/>
                </a:ext>
              </a:extLst>
            </p:cNvPr>
            <p:cNvSpPr/>
            <p:nvPr/>
          </p:nvSpPr>
          <p:spPr>
            <a:xfrm>
              <a:off x="1669364" y="264686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D7AAF3-73DA-4D2C-BA40-78D89C32EDC8}"/>
                </a:ext>
              </a:extLst>
            </p:cNvPr>
            <p:cNvSpPr/>
            <p:nvPr/>
          </p:nvSpPr>
          <p:spPr>
            <a:xfrm>
              <a:off x="1669364" y="305333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BCA79D6-65ED-44E3-9304-71FE13D26192}"/>
                </a:ext>
              </a:extLst>
            </p:cNvPr>
            <p:cNvSpPr/>
            <p:nvPr/>
          </p:nvSpPr>
          <p:spPr>
            <a:xfrm>
              <a:off x="1669364" y="345711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D81FE84-9537-437E-B979-6DFDD7C92441}"/>
                </a:ext>
              </a:extLst>
            </p:cNvPr>
            <p:cNvSpPr/>
            <p:nvPr/>
          </p:nvSpPr>
          <p:spPr>
            <a:xfrm>
              <a:off x="1683432" y="38512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D6B33F-A564-4EA0-90CE-19F8AC2AF017}"/>
                </a:ext>
              </a:extLst>
            </p:cNvPr>
            <p:cNvSpPr/>
            <p:nvPr/>
          </p:nvSpPr>
          <p:spPr>
            <a:xfrm>
              <a:off x="1683432" y="425523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6A7E292-8137-4B3E-B38B-511CC2C58942}"/>
                </a:ext>
              </a:extLst>
            </p:cNvPr>
            <p:cNvSpPr/>
            <p:nvPr/>
          </p:nvSpPr>
          <p:spPr>
            <a:xfrm>
              <a:off x="1990576" y="22301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4214B34-F14F-43BF-8E8E-F3053F481BB3}"/>
                </a:ext>
              </a:extLst>
            </p:cNvPr>
            <p:cNvSpPr/>
            <p:nvPr/>
          </p:nvSpPr>
          <p:spPr>
            <a:xfrm>
              <a:off x="1990576" y="263044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85DDA69-A630-454E-B411-0FF667EDD698}"/>
                </a:ext>
              </a:extLst>
            </p:cNvPr>
            <p:cNvSpPr/>
            <p:nvPr/>
          </p:nvSpPr>
          <p:spPr>
            <a:xfrm>
              <a:off x="1990576" y="30369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C3A576F-489A-4C7B-852E-E570E93C1C35}"/>
                </a:ext>
              </a:extLst>
            </p:cNvPr>
            <p:cNvSpPr/>
            <p:nvPr/>
          </p:nvSpPr>
          <p:spPr>
            <a:xfrm>
              <a:off x="1990576" y="344070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9EBFABC-145C-47F0-9BB9-75F6D8ACA06F}"/>
                </a:ext>
              </a:extLst>
            </p:cNvPr>
            <p:cNvSpPr/>
            <p:nvPr/>
          </p:nvSpPr>
          <p:spPr>
            <a:xfrm>
              <a:off x="2004644" y="3834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EB029E1-75EF-47C6-9A08-B7DE88C8FBBC}"/>
                </a:ext>
              </a:extLst>
            </p:cNvPr>
            <p:cNvSpPr/>
            <p:nvPr/>
          </p:nvSpPr>
          <p:spPr>
            <a:xfrm>
              <a:off x="2004644" y="42388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39D531-01D5-4605-A524-2A58970DFC53}"/>
                </a:ext>
              </a:extLst>
            </p:cNvPr>
            <p:cNvSpPr/>
            <p:nvPr/>
          </p:nvSpPr>
          <p:spPr>
            <a:xfrm>
              <a:off x="2328199" y="224418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DCA3F6-E426-451C-84BE-1227F24BA7B5}"/>
                </a:ext>
              </a:extLst>
            </p:cNvPr>
            <p:cNvSpPr/>
            <p:nvPr/>
          </p:nvSpPr>
          <p:spPr>
            <a:xfrm>
              <a:off x="2328199" y="264451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D10ECB9-E345-4866-A6DD-4315DA60EE33}"/>
                </a:ext>
              </a:extLst>
            </p:cNvPr>
            <p:cNvSpPr/>
            <p:nvPr/>
          </p:nvSpPr>
          <p:spPr>
            <a:xfrm>
              <a:off x="2328199" y="305098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0FE6F4-D222-4DE4-BAAF-9663C166BE9F}"/>
                </a:ext>
              </a:extLst>
            </p:cNvPr>
            <p:cNvSpPr/>
            <p:nvPr/>
          </p:nvSpPr>
          <p:spPr>
            <a:xfrm>
              <a:off x="2328199" y="345477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6AE720-5CEE-4441-A4CC-B893C4ECC4B7}"/>
                </a:ext>
              </a:extLst>
            </p:cNvPr>
            <p:cNvSpPr/>
            <p:nvPr/>
          </p:nvSpPr>
          <p:spPr>
            <a:xfrm>
              <a:off x="2342267" y="384890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3FA9912-56F8-44A4-B810-66002368D51F}"/>
                </a:ext>
              </a:extLst>
            </p:cNvPr>
            <p:cNvSpPr/>
            <p:nvPr/>
          </p:nvSpPr>
          <p:spPr>
            <a:xfrm>
              <a:off x="2342267" y="425288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7C64097-712B-4009-84AF-01874A72781F}"/>
                </a:ext>
              </a:extLst>
            </p:cNvPr>
            <p:cNvSpPr/>
            <p:nvPr/>
          </p:nvSpPr>
          <p:spPr>
            <a:xfrm>
              <a:off x="2649411" y="2241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C4A8EC3-F52F-4CA8-A16C-282808710204}"/>
                </a:ext>
              </a:extLst>
            </p:cNvPr>
            <p:cNvSpPr/>
            <p:nvPr/>
          </p:nvSpPr>
          <p:spPr>
            <a:xfrm>
              <a:off x="2649411" y="262810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D8F078B-B2DC-43DA-A187-377886D69635}"/>
                </a:ext>
              </a:extLst>
            </p:cNvPr>
            <p:cNvSpPr/>
            <p:nvPr/>
          </p:nvSpPr>
          <p:spPr>
            <a:xfrm>
              <a:off x="2649411" y="30345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8C3E083-1453-4FE2-AD21-5B14F24B1A94}"/>
                </a:ext>
              </a:extLst>
            </p:cNvPr>
            <p:cNvSpPr/>
            <p:nvPr/>
          </p:nvSpPr>
          <p:spPr>
            <a:xfrm>
              <a:off x="2649411" y="343835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C088DD0-9243-48EC-9217-A2CA564CA3F9}"/>
                </a:ext>
              </a:extLst>
            </p:cNvPr>
            <p:cNvSpPr/>
            <p:nvPr/>
          </p:nvSpPr>
          <p:spPr>
            <a:xfrm>
              <a:off x="2663479" y="383248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A7958D4-B4DD-494A-BCC3-D4795998331C}"/>
                </a:ext>
              </a:extLst>
            </p:cNvPr>
            <p:cNvSpPr/>
            <p:nvPr/>
          </p:nvSpPr>
          <p:spPr>
            <a:xfrm>
              <a:off x="2663479" y="42364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8FA7BD3-66D0-4F3E-86D3-17B52E862CDB}"/>
                </a:ext>
              </a:extLst>
            </p:cNvPr>
            <p:cNvSpPr/>
            <p:nvPr/>
          </p:nvSpPr>
          <p:spPr>
            <a:xfrm>
              <a:off x="1941342" y="2089300"/>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06D039B-08B4-4FC5-A1C4-AA196C16F338}"/>
                </a:ext>
              </a:extLst>
            </p:cNvPr>
            <p:cNvSpPr/>
            <p:nvPr/>
          </p:nvSpPr>
          <p:spPr>
            <a:xfrm flipV="1">
              <a:off x="1941341" y="4121871"/>
              <a:ext cx="8074855" cy="546227"/>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19175C3-C1B3-415A-93E6-8BABB30CA26F}"/>
                </a:ext>
              </a:extLst>
            </p:cNvPr>
            <p:cNvSpPr/>
            <p:nvPr/>
          </p:nvSpPr>
          <p:spPr>
            <a:xfrm>
              <a:off x="1896793" y="2355455"/>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1CD01E-A182-48ED-B919-E0EEF11F167B}"/>
                </a:ext>
              </a:extLst>
            </p:cNvPr>
            <p:cNvSpPr/>
            <p:nvPr/>
          </p:nvSpPr>
          <p:spPr>
            <a:xfrm>
              <a:off x="1896791" y="2745653"/>
              <a:ext cx="8074855" cy="362962"/>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E356F9B-F2B1-4D6D-9CED-6D0663FE6EAA}"/>
                </a:ext>
              </a:extLst>
            </p:cNvPr>
            <p:cNvSpPr/>
            <p:nvPr/>
          </p:nvSpPr>
          <p:spPr>
            <a:xfrm>
              <a:off x="1875800" y="3126647"/>
              <a:ext cx="8074855" cy="15206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A5A299E-887D-4D78-9ABE-19930B4D6ACC}"/>
                </a:ext>
              </a:extLst>
            </p:cNvPr>
            <p:cNvGrpSpPr/>
            <p:nvPr/>
          </p:nvGrpSpPr>
          <p:grpSpPr>
            <a:xfrm flipV="1">
              <a:off x="1883060" y="3416592"/>
              <a:ext cx="8095848" cy="928383"/>
              <a:chOff x="2028200" y="3422275"/>
              <a:chExt cx="8095848" cy="923252"/>
            </a:xfrm>
          </p:grpSpPr>
          <p:sp>
            <p:nvSpPr>
              <p:cNvPr id="54" name="Freeform: Shape 53">
                <a:extLst>
                  <a:ext uri="{FF2B5EF4-FFF2-40B4-BE49-F238E27FC236}">
                    <a16:creationId xmlns:a16="http://schemas.microsoft.com/office/drawing/2014/main" id="{D9B8AA79-8B35-4E8A-B4F5-A01235E713EC}"/>
                  </a:ext>
                </a:extLst>
              </p:cNvPr>
              <p:cNvSpPr/>
              <p:nvPr/>
            </p:nvSpPr>
            <p:spPr>
              <a:xfrm>
                <a:off x="2049193" y="3422275"/>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2762069-16D9-48CB-9B74-47B14EBD5A6B}"/>
                  </a:ext>
                </a:extLst>
              </p:cNvPr>
              <p:cNvSpPr/>
              <p:nvPr/>
            </p:nvSpPr>
            <p:spPr>
              <a:xfrm>
                <a:off x="2049191" y="3812473"/>
                <a:ext cx="8074855" cy="362962"/>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414536E-6156-456A-94B9-043DC9C808F6}"/>
                  </a:ext>
                </a:extLst>
              </p:cNvPr>
              <p:cNvSpPr/>
              <p:nvPr/>
            </p:nvSpPr>
            <p:spPr>
              <a:xfrm>
                <a:off x="2028200" y="4193467"/>
                <a:ext cx="8074855" cy="15206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a:extLst>
              <a:ext uri="{FF2B5EF4-FFF2-40B4-BE49-F238E27FC236}">
                <a16:creationId xmlns:a16="http://schemas.microsoft.com/office/drawing/2014/main" id="{3AA13EBF-3548-453A-9748-9BCDC5244F19}"/>
              </a:ext>
            </a:extLst>
          </p:cNvPr>
          <p:cNvSpPr>
            <a:spLocks noGrp="1"/>
          </p:cNvSpPr>
          <p:nvPr>
            <p:ph type="sldNum" sz="quarter" idx="12"/>
          </p:nvPr>
        </p:nvSpPr>
        <p:spPr/>
        <p:txBody>
          <a:bodyPr/>
          <a:lstStyle/>
          <a:p>
            <a:fld id="{70F590C6-BFDA-46BA-8593-EB8341455ED1}" type="slidenum">
              <a:rPr lang="en-US" smtClean="0"/>
              <a:t>7</a:t>
            </a:fld>
            <a:endParaRPr lang="en-US"/>
          </a:p>
        </p:txBody>
      </p:sp>
    </p:spTree>
    <p:extLst>
      <p:ext uri="{BB962C8B-B14F-4D97-AF65-F5344CB8AC3E}">
        <p14:creationId xmlns:p14="http://schemas.microsoft.com/office/powerpoint/2010/main" val="403731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24F9FF8-7A6F-46BA-933D-8B210A294F36}"/>
              </a:ext>
            </a:extLst>
          </p:cNvPr>
          <p:cNvSpPr/>
          <p:nvPr/>
        </p:nvSpPr>
        <p:spPr>
          <a:xfrm>
            <a:off x="3056379" y="282760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4F705D5-5E26-4EE4-8183-FF9AB063B416}"/>
              </a:ext>
            </a:extLst>
          </p:cNvPr>
          <p:cNvCxnSpPr/>
          <p:nvPr/>
        </p:nvCxnSpPr>
        <p:spPr>
          <a:xfrm>
            <a:off x="1688123" y="1463040"/>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1FA328-601A-46C4-9855-A7E0DA906881}"/>
              </a:ext>
            </a:extLst>
          </p:cNvPr>
          <p:cNvCxnSpPr/>
          <p:nvPr/>
        </p:nvCxnSpPr>
        <p:spPr>
          <a:xfrm>
            <a:off x="1688123" y="1825302"/>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CDCF95-84F2-4776-B25C-3D3A5DB9886A}"/>
              </a:ext>
            </a:extLst>
          </p:cNvPr>
          <p:cNvCxnSpPr/>
          <p:nvPr/>
        </p:nvCxnSpPr>
        <p:spPr>
          <a:xfrm>
            <a:off x="1688123" y="3953909"/>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58C0D9-B1EF-4674-AC42-8D1FF45B0B0D}"/>
              </a:ext>
            </a:extLst>
          </p:cNvPr>
          <p:cNvCxnSpPr/>
          <p:nvPr/>
        </p:nvCxnSpPr>
        <p:spPr>
          <a:xfrm>
            <a:off x="1688123" y="4316171"/>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F7FFC3E-1CEA-4B6C-AB25-08748406A2A5}"/>
              </a:ext>
            </a:extLst>
          </p:cNvPr>
          <p:cNvSpPr/>
          <p:nvPr/>
        </p:nvSpPr>
        <p:spPr>
          <a:xfrm>
            <a:off x="1738859" y="2680150"/>
            <a:ext cx="8679304"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EE6DC6C-55D1-4567-BEAF-E0247AA9CFD6}"/>
              </a:ext>
            </a:extLst>
          </p:cNvPr>
          <p:cNvSpPr/>
          <p:nvPr/>
        </p:nvSpPr>
        <p:spPr>
          <a:xfrm>
            <a:off x="1723867" y="2388906"/>
            <a:ext cx="8694295"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644576 w 8649324"/>
              <a:gd name="connsiteY1" fmla="*/ 60269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94295"/>
              <a:gd name="connsiteY0" fmla="*/ 692638 h 928688"/>
              <a:gd name="connsiteX1" fmla="*/ 689547 w 8694295"/>
              <a:gd name="connsiteY1" fmla="*/ 602696 h 928688"/>
              <a:gd name="connsiteX2" fmla="*/ 1094282 w 8694295"/>
              <a:gd name="connsiteY2" fmla="*/ 362854 h 928688"/>
              <a:gd name="connsiteX3" fmla="*/ 1573967 w 8694295"/>
              <a:gd name="connsiteY3" fmla="*/ 123011 h 928688"/>
              <a:gd name="connsiteX4" fmla="*/ 2053653 w 8694295"/>
              <a:gd name="connsiteY4" fmla="*/ 3089 h 928688"/>
              <a:gd name="connsiteX5" fmla="*/ 2683240 w 8694295"/>
              <a:gd name="connsiteY5" fmla="*/ 48060 h 928688"/>
              <a:gd name="connsiteX6" fmla="*/ 3537679 w 8694295"/>
              <a:gd name="connsiteY6" fmla="*/ 182971 h 928688"/>
              <a:gd name="connsiteX7" fmla="*/ 4646951 w 8694295"/>
              <a:gd name="connsiteY7" fmla="*/ 407824 h 928688"/>
              <a:gd name="connsiteX8" fmla="*/ 5771213 w 8694295"/>
              <a:gd name="connsiteY8" fmla="*/ 602696 h 928688"/>
              <a:gd name="connsiteX9" fmla="*/ 6715594 w 8694295"/>
              <a:gd name="connsiteY9" fmla="*/ 782578 h 928688"/>
              <a:gd name="connsiteX10" fmla="*/ 7555043 w 8694295"/>
              <a:gd name="connsiteY10" fmla="*/ 917489 h 928688"/>
              <a:gd name="connsiteX11" fmla="*/ 8289561 w 8694295"/>
              <a:gd name="connsiteY11" fmla="*/ 917489 h 928688"/>
              <a:gd name="connsiteX12" fmla="*/ 8694295 w 8694295"/>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4295" h="928688">
                <a:moveTo>
                  <a:pt x="0" y="692638"/>
                </a:moveTo>
                <a:cubicBezTo>
                  <a:pt x="299803" y="725116"/>
                  <a:pt x="507167" y="657660"/>
                  <a:pt x="689547" y="602696"/>
                </a:cubicBezTo>
                <a:cubicBezTo>
                  <a:pt x="871927" y="547732"/>
                  <a:pt x="946879" y="442802"/>
                  <a:pt x="1094282" y="362854"/>
                </a:cubicBezTo>
                <a:cubicBezTo>
                  <a:pt x="1241685" y="282907"/>
                  <a:pt x="1414072" y="182972"/>
                  <a:pt x="1573967" y="123011"/>
                </a:cubicBezTo>
                <a:cubicBezTo>
                  <a:pt x="1733862" y="63050"/>
                  <a:pt x="1868774" y="15581"/>
                  <a:pt x="2053653" y="3089"/>
                </a:cubicBezTo>
                <a:cubicBezTo>
                  <a:pt x="2238532" y="-9403"/>
                  <a:pt x="2435902" y="18080"/>
                  <a:pt x="2683240" y="48060"/>
                </a:cubicBezTo>
                <a:cubicBezTo>
                  <a:pt x="2930578" y="78040"/>
                  <a:pt x="3210394" y="123010"/>
                  <a:pt x="3537679" y="182971"/>
                </a:cubicBezTo>
                <a:cubicBezTo>
                  <a:pt x="3864964" y="242932"/>
                  <a:pt x="4274695" y="337870"/>
                  <a:pt x="4646951" y="407824"/>
                </a:cubicBezTo>
                <a:cubicBezTo>
                  <a:pt x="5019207" y="477778"/>
                  <a:pt x="5771213" y="602696"/>
                  <a:pt x="5771213" y="602696"/>
                </a:cubicBezTo>
                <a:lnTo>
                  <a:pt x="6715594" y="782578"/>
                </a:lnTo>
                <a:cubicBezTo>
                  <a:pt x="7012899" y="835044"/>
                  <a:pt x="7292715" y="895004"/>
                  <a:pt x="7555043" y="917489"/>
                </a:cubicBezTo>
                <a:cubicBezTo>
                  <a:pt x="7817371" y="939974"/>
                  <a:pt x="8099686" y="922486"/>
                  <a:pt x="8289561" y="917489"/>
                </a:cubicBezTo>
                <a:cubicBezTo>
                  <a:pt x="8479436" y="912492"/>
                  <a:pt x="8586865" y="900000"/>
                  <a:pt x="8694295"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932639-F720-4749-8CDE-BEE3C7E1743C}"/>
              </a:ext>
            </a:extLst>
          </p:cNvPr>
          <p:cNvSpPr/>
          <p:nvPr/>
        </p:nvSpPr>
        <p:spPr>
          <a:xfrm>
            <a:off x="1729979" y="2146252"/>
            <a:ext cx="8664314" cy="852620"/>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64314"/>
              <a:gd name="connsiteY0" fmla="*/ 586589 h 852620"/>
              <a:gd name="connsiteX1" fmla="*/ 779487 w 8664314"/>
              <a:gd name="connsiteY1" fmla="*/ 436687 h 852620"/>
              <a:gd name="connsiteX2" fmla="*/ 1184222 w 8664314"/>
              <a:gd name="connsiteY2" fmla="*/ 256805 h 852620"/>
              <a:gd name="connsiteX3" fmla="*/ 1573966 w 8664314"/>
              <a:gd name="connsiteY3" fmla="*/ 106904 h 852620"/>
              <a:gd name="connsiteX4" fmla="*/ 2158583 w 8664314"/>
              <a:gd name="connsiteY4" fmla="*/ 1972 h 852620"/>
              <a:gd name="connsiteX5" fmla="*/ 2683239 w 8664314"/>
              <a:gd name="connsiteY5" fmla="*/ 46943 h 852620"/>
              <a:gd name="connsiteX6" fmla="*/ 3507698 w 8664314"/>
              <a:gd name="connsiteY6" fmla="*/ 151874 h 852620"/>
              <a:gd name="connsiteX7" fmla="*/ 4616970 w 8664314"/>
              <a:gd name="connsiteY7" fmla="*/ 331756 h 852620"/>
              <a:gd name="connsiteX8" fmla="*/ 5741232 w 8664314"/>
              <a:gd name="connsiteY8" fmla="*/ 526628 h 852620"/>
              <a:gd name="connsiteX9" fmla="*/ 6685613 w 8664314"/>
              <a:gd name="connsiteY9" fmla="*/ 706510 h 852620"/>
              <a:gd name="connsiteX10" fmla="*/ 7525062 w 8664314"/>
              <a:gd name="connsiteY10" fmla="*/ 841421 h 852620"/>
              <a:gd name="connsiteX11" fmla="*/ 8259580 w 8664314"/>
              <a:gd name="connsiteY11" fmla="*/ 841421 h 852620"/>
              <a:gd name="connsiteX12" fmla="*/ 8664314 w 8664314"/>
              <a:gd name="connsiteY12" fmla="*/ 811441 h 85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4" h="852620">
                <a:moveTo>
                  <a:pt x="0" y="586589"/>
                </a:moveTo>
                <a:cubicBezTo>
                  <a:pt x="299803" y="619067"/>
                  <a:pt x="582117" y="491651"/>
                  <a:pt x="779487" y="436687"/>
                </a:cubicBezTo>
                <a:cubicBezTo>
                  <a:pt x="976857" y="381723"/>
                  <a:pt x="1051809" y="311769"/>
                  <a:pt x="1184222" y="256805"/>
                </a:cubicBezTo>
                <a:cubicBezTo>
                  <a:pt x="1316635" y="201841"/>
                  <a:pt x="1411573" y="149376"/>
                  <a:pt x="1573966" y="106904"/>
                </a:cubicBezTo>
                <a:cubicBezTo>
                  <a:pt x="1736360" y="64432"/>
                  <a:pt x="1973704" y="11966"/>
                  <a:pt x="2158583" y="1972"/>
                </a:cubicBezTo>
                <a:cubicBezTo>
                  <a:pt x="2343462" y="-8021"/>
                  <a:pt x="2458387" y="21959"/>
                  <a:pt x="2683239" y="46943"/>
                </a:cubicBezTo>
                <a:cubicBezTo>
                  <a:pt x="2908092" y="71927"/>
                  <a:pt x="3185410" y="104405"/>
                  <a:pt x="3507698" y="151874"/>
                </a:cubicBezTo>
                <a:cubicBezTo>
                  <a:pt x="3829986" y="199343"/>
                  <a:pt x="4244715" y="269297"/>
                  <a:pt x="4616970" y="331756"/>
                </a:cubicBezTo>
                <a:lnTo>
                  <a:pt x="5741232" y="526628"/>
                </a:lnTo>
                <a:lnTo>
                  <a:pt x="6685613" y="706510"/>
                </a:lnTo>
                <a:cubicBezTo>
                  <a:pt x="6982918" y="758976"/>
                  <a:pt x="7262734" y="818936"/>
                  <a:pt x="7525062" y="841421"/>
                </a:cubicBezTo>
                <a:cubicBezTo>
                  <a:pt x="7787390" y="863906"/>
                  <a:pt x="8069705" y="846418"/>
                  <a:pt x="8259580" y="841421"/>
                </a:cubicBezTo>
                <a:cubicBezTo>
                  <a:pt x="8449455" y="836424"/>
                  <a:pt x="8556884" y="823932"/>
                  <a:pt x="8664314" y="811441"/>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7996CA-2F3E-4AEB-A151-ECC56672D93D}"/>
              </a:ext>
            </a:extLst>
          </p:cNvPr>
          <p:cNvSpPr/>
          <p:nvPr/>
        </p:nvSpPr>
        <p:spPr>
          <a:xfrm>
            <a:off x="1729980" y="1985445"/>
            <a:ext cx="8664313" cy="56251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49324"/>
              <a:gd name="connsiteY0" fmla="*/ 542466 h 808497"/>
              <a:gd name="connsiteX1" fmla="*/ 764497 w 8649324"/>
              <a:gd name="connsiteY1" fmla="*/ 392564 h 808497"/>
              <a:gd name="connsiteX2" fmla="*/ 1169232 w 8649324"/>
              <a:gd name="connsiteY2" fmla="*/ 212682 h 808497"/>
              <a:gd name="connsiteX3" fmla="*/ 1558976 w 8649324"/>
              <a:gd name="connsiteY3" fmla="*/ 62781 h 808497"/>
              <a:gd name="connsiteX4" fmla="*/ 2143593 w 8649324"/>
              <a:gd name="connsiteY4" fmla="*/ 32799 h 808497"/>
              <a:gd name="connsiteX5" fmla="*/ 2668249 w 8649324"/>
              <a:gd name="connsiteY5" fmla="*/ 2820 h 808497"/>
              <a:gd name="connsiteX6" fmla="*/ 3492708 w 8649324"/>
              <a:gd name="connsiteY6" fmla="*/ 107751 h 808497"/>
              <a:gd name="connsiteX7" fmla="*/ 4601980 w 8649324"/>
              <a:gd name="connsiteY7" fmla="*/ 287633 h 808497"/>
              <a:gd name="connsiteX8" fmla="*/ 5726242 w 8649324"/>
              <a:gd name="connsiteY8" fmla="*/ 482505 h 808497"/>
              <a:gd name="connsiteX9" fmla="*/ 6670623 w 8649324"/>
              <a:gd name="connsiteY9" fmla="*/ 662387 h 808497"/>
              <a:gd name="connsiteX10" fmla="*/ 7510072 w 8649324"/>
              <a:gd name="connsiteY10" fmla="*/ 797298 h 808497"/>
              <a:gd name="connsiteX11" fmla="*/ 8244590 w 8649324"/>
              <a:gd name="connsiteY11" fmla="*/ 797298 h 808497"/>
              <a:gd name="connsiteX12" fmla="*/ 8649324 w 8649324"/>
              <a:gd name="connsiteY12" fmla="*/ 767318 h 808497"/>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659566 w 8649324"/>
              <a:gd name="connsiteY1" fmla="*/ 37835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19343"/>
              <a:gd name="connsiteY0" fmla="*/ 378351 h 809274"/>
              <a:gd name="connsiteX1" fmla="*/ 629585 w 8619343"/>
              <a:gd name="connsiteY1" fmla="*/ 378351 h 809274"/>
              <a:gd name="connsiteX2" fmla="*/ 1139251 w 8619343"/>
              <a:gd name="connsiteY2" fmla="*/ 213459 h 809274"/>
              <a:gd name="connsiteX3" fmla="*/ 1528995 w 8619343"/>
              <a:gd name="connsiteY3" fmla="*/ 123518 h 809274"/>
              <a:gd name="connsiteX4" fmla="*/ 2113612 w 8619343"/>
              <a:gd name="connsiteY4" fmla="*/ 33576 h 809274"/>
              <a:gd name="connsiteX5" fmla="*/ 2638268 w 8619343"/>
              <a:gd name="connsiteY5" fmla="*/ 3597 h 809274"/>
              <a:gd name="connsiteX6" fmla="*/ 3462727 w 8619343"/>
              <a:gd name="connsiteY6" fmla="*/ 108528 h 809274"/>
              <a:gd name="connsiteX7" fmla="*/ 4571999 w 8619343"/>
              <a:gd name="connsiteY7" fmla="*/ 288410 h 809274"/>
              <a:gd name="connsiteX8" fmla="*/ 5696261 w 8619343"/>
              <a:gd name="connsiteY8" fmla="*/ 483282 h 809274"/>
              <a:gd name="connsiteX9" fmla="*/ 6640642 w 8619343"/>
              <a:gd name="connsiteY9" fmla="*/ 663164 h 809274"/>
              <a:gd name="connsiteX10" fmla="*/ 7480091 w 8619343"/>
              <a:gd name="connsiteY10" fmla="*/ 798075 h 809274"/>
              <a:gd name="connsiteX11" fmla="*/ 8214609 w 8619343"/>
              <a:gd name="connsiteY11" fmla="*/ 798075 h 809274"/>
              <a:gd name="connsiteX12" fmla="*/ 8619343 w 8619343"/>
              <a:gd name="connsiteY12" fmla="*/ 768095 h 809274"/>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462727 w 8619343"/>
              <a:gd name="connsiteY6" fmla="*/ 74952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612629 w 8619343"/>
              <a:gd name="connsiteY6" fmla="*/ 224854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612629 w 8619343"/>
              <a:gd name="connsiteY6" fmla="*/ 17988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801192 w 8619343"/>
              <a:gd name="connsiteY8" fmla="*/ 329785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9565"/>
              <a:gd name="connsiteX1" fmla="*/ 629585 w 8619343"/>
              <a:gd name="connsiteY1" fmla="*/ 299805 h 739565"/>
              <a:gd name="connsiteX2" fmla="*/ 1139251 w 8619343"/>
              <a:gd name="connsiteY2" fmla="*/ 134913 h 739565"/>
              <a:gd name="connsiteX3" fmla="*/ 1528995 w 8619343"/>
              <a:gd name="connsiteY3" fmla="*/ 44972 h 739565"/>
              <a:gd name="connsiteX4" fmla="*/ 2158583 w 8619343"/>
              <a:gd name="connsiteY4" fmla="*/ 0 h 739565"/>
              <a:gd name="connsiteX5" fmla="*/ 2698229 w 8619343"/>
              <a:gd name="connsiteY5" fmla="*/ 44972 h 739565"/>
              <a:gd name="connsiteX6" fmla="*/ 3717560 w 8619343"/>
              <a:gd name="connsiteY6" fmla="*/ 104934 h 739565"/>
              <a:gd name="connsiteX7" fmla="*/ 4571999 w 8619343"/>
              <a:gd name="connsiteY7" fmla="*/ 209864 h 739565"/>
              <a:gd name="connsiteX8" fmla="*/ 5801192 w 8619343"/>
              <a:gd name="connsiteY8" fmla="*/ 329785 h 739565"/>
              <a:gd name="connsiteX9" fmla="*/ 6745573 w 8619343"/>
              <a:gd name="connsiteY9" fmla="*/ 464697 h 739565"/>
              <a:gd name="connsiteX10" fmla="*/ 7480091 w 8619343"/>
              <a:gd name="connsiteY10" fmla="*/ 719529 h 739565"/>
              <a:gd name="connsiteX11" fmla="*/ 8214609 w 8619343"/>
              <a:gd name="connsiteY11" fmla="*/ 719529 h 739565"/>
              <a:gd name="connsiteX12" fmla="*/ 8619343 w 8619343"/>
              <a:gd name="connsiteY12" fmla="*/ 689549 h 739565"/>
              <a:gd name="connsiteX0" fmla="*/ 0 w 8619343"/>
              <a:gd name="connsiteY0" fmla="*/ 299805 h 724330"/>
              <a:gd name="connsiteX1" fmla="*/ 629585 w 8619343"/>
              <a:gd name="connsiteY1" fmla="*/ 299805 h 724330"/>
              <a:gd name="connsiteX2" fmla="*/ 1139251 w 8619343"/>
              <a:gd name="connsiteY2" fmla="*/ 134913 h 724330"/>
              <a:gd name="connsiteX3" fmla="*/ 1528995 w 8619343"/>
              <a:gd name="connsiteY3" fmla="*/ 44972 h 724330"/>
              <a:gd name="connsiteX4" fmla="*/ 2158583 w 8619343"/>
              <a:gd name="connsiteY4" fmla="*/ 0 h 724330"/>
              <a:gd name="connsiteX5" fmla="*/ 2698229 w 8619343"/>
              <a:gd name="connsiteY5" fmla="*/ 44972 h 724330"/>
              <a:gd name="connsiteX6" fmla="*/ 3717560 w 8619343"/>
              <a:gd name="connsiteY6" fmla="*/ 104934 h 724330"/>
              <a:gd name="connsiteX7" fmla="*/ 4571999 w 8619343"/>
              <a:gd name="connsiteY7" fmla="*/ 209864 h 724330"/>
              <a:gd name="connsiteX8" fmla="*/ 5801192 w 8619343"/>
              <a:gd name="connsiteY8" fmla="*/ 329785 h 724330"/>
              <a:gd name="connsiteX9" fmla="*/ 6745573 w 8619343"/>
              <a:gd name="connsiteY9" fmla="*/ 464697 h 724330"/>
              <a:gd name="connsiteX10" fmla="*/ 7540052 w 8619343"/>
              <a:gd name="connsiteY10" fmla="*/ 584617 h 724330"/>
              <a:gd name="connsiteX11" fmla="*/ 8214609 w 8619343"/>
              <a:gd name="connsiteY11" fmla="*/ 719529 h 724330"/>
              <a:gd name="connsiteX12" fmla="*/ 8619343 w 8619343"/>
              <a:gd name="connsiteY12" fmla="*/ 689549 h 724330"/>
              <a:gd name="connsiteX0" fmla="*/ 0 w 8619343"/>
              <a:gd name="connsiteY0" fmla="*/ 299805 h 691925"/>
              <a:gd name="connsiteX1" fmla="*/ 629585 w 8619343"/>
              <a:gd name="connsiteY1" fmla="*/ 299805 h 691925"/>
              <a:gd name="connsiteX2" fmla="*/ 1139251 w 8619343"/>
              <a:gd name="connsiteY2" fmla="*/ 134913 h 691925"/>
              <a:gd name="connsiteX3" fmla="*/ 1528995 w 8619343"/>
              <a:gd name="connsiteY3" fmla="*/ 44972 h 691925"/>
              <a:gd name="connsiteX4" fmla="*/ 2158583 w 8619343"/>
              <a:gd name="connsiteY4" fmla="*/ 0 h 691925"/>
              <a:gd name="connsiteX5" fmla="*/ 2698229 w 8619343"/>
              <a:gd name="connsiteY5" fmla="*/ 44972 h 691925"/>
              <a:gd name="connsiteX6" fmla="*/ 3717560 w 8619343"/>
              <a:gd name="connsiteY6" fmla="*/ 104934 h 691925"/>
              <a:gd name="connsiteX7" fmla="*/ 4571999 w 8619343"/>
              <a:gd name="connsiteY7" fmla="*/ 209864 h 691925"/>
              <a:gd name="connsiteX8" fmla="*/ 5801192 w 8619343"/>
              <a:gd name="connsiteY8" fmla="*/ 329785 h 691925"/>
              <a:gd name="connsiteX9" fmla="*/ 6745573 w 8619343"/>
              <a:gd name="connsiteY9" fmla="*/ 464697 h 691925"/>
              <a:gd name="connsiteX10" fmla="*/ 7540052 w 8619343"/>
              <a:gd name="connsiteY10" fmla="*/ 584617 h 691925"/>
              <a:gd name="connsiteX11" fmla="*/ 8139658 w 8619343"/>
              <a:gd name="connsiteY11" fmla="*/ 644578 h 691925"/>
              <a:gd name="connsiteX12" fmla="*/ 8619343 w 8619343"/>
              <a:gd name="connsiteY12" fmla="*/ 689549 h 691925"/>
              <a:gd name="connsiteX0" fmla="*/ 0 w 8619343"/>
              <a:gd name="connsiteY0" fmla="*/ 299805 h 645058"/>
              <a:gd name="connsiteX1" fmla="*/ 629585 w 8619343"/>
              <a:gd name="connsiteY1" fmla="*/ 299805 h 645058"/>
              <a:gd name="connsiteX2" fmla="*/ 1139251 w 8619343"/>
              <a:gd name="connsiteY2" fmla="*/ 134913 h 645058"/>
              <a:gd name="connsiteX3" fmla="*/ 1528995 w 8619343"/>
              <a:gd name="connsiteY3" fmla="*/ 44972 h 645058"/>
              <a:gd name="connsiteX4" fmla="*/ 2158583 w 8619343"/>
              <a:gd name="connsiteY4" fmla="*/ 0 h 645058"/>
              <a:gd name="connsiteX5" fmla="*/ 2698229 w 8619343"/>
              <a:gd name="connsiteY5" fmla="*/ 44972 h 645058"/>
              <a:gd name="connsiteX6" fmla="*/ 3717560 w 8619343"/>
              <a:gd name="connsiteY6" fmla="*/ 104934 h 645058"/>
              <a:gd name="connsiteX7" fmla="*/ 4571999 w 8619343"/>
              <a:gd name="connsiteY7" fmla="*/ 209864 h 645058"/>
              <a:gd name="connsiteX8" fmla="*/ 5801192 w 8619343"/>
              <a:gd name="connsiteY8" fmla="*/ 329785 h 645058"/>
              <a:gd name="connsiteX9" fmla="*/ 6745573 w 8619343"/>
              <a:gd name="connsiteY9" fmla="*/ 464697 h 645058"/>
              <a:gd name="connsiteX10" fmla="*/ 7540052 w 8619343"/>
              <a:gd name="connsiteY10" fmla="*/ 584617 h 645058"/>
              <a:gd name="connsiteX11" fmla="*/ 8139658 w 8619343"/>
              <a:gd name="connsiteY11" fmla="*/ 644578 h 645058"/>
              <a:gd name="connsiteX12" fmla="*/ 8619343 w 8619343"/>
              <a:gd name="connsiteY12" fmla="*/ 554637 h 645058"/>
              <a:gd name="connsiteX0" fmla="*/ 0 w 8619343"/>
              <a:gd name="connsiteY0" fmla="*/ 299805 h 602988"/>
              <a:gd name="connsiteX1" fmla="*/ 629585 w 8619343"/>
              <a:gd name="connsiteY1" fmla="*/ 299805 h 602988"/>
              <a:gd name="connsiteX2" fmla="*/ 1139251 w 8619343"/>
              <a:gd name="connsiteY2" fmla="*/ 134913 h 602988"/>
              <a:gd name="connsiteX3" fmla="*/ 1528995 w 8619343"/>
              <a:gd name="connsiteY3" fmla="*/ 44972 h 602988"/>
              <a:gd name="connsiteX4" fmla="*/ 2158583 w 8619343"/>
              <a:gd name="connsiteY4" fmla="*/ 0 h 602988"/>
              <a:gd name="connsiteX5" fmla="*/ 2698229 w 8619343"/>
              <a:gd name="connsiteY5" fmla="*/ 44972 h 602988"/>
              <a:gd name="connsiteX6" fmla="*/ 3717560 w 8619343"/>
              <a:gd name="connsiteY6" fmla="*/ 104934 h 602988"/>
              <a:gd name="connsiteX7" fmla="*/ 4571999 w 8619343"/>
              <a:gd name="connsiteY7" fmla="*/ 209864 h 602988"/>
              <a:gd name="connsiteX8" fmla="*/ 5801192 w 8619343"/>
              <a:gd name="connsiteY8" fmla="*/ 329785 h 602988"/>
              <a:gd name="connsiteX9" fmla="*/ 6745573 w 8619343"/>
              <a:gd name="connsiteY9" fmla="*/ 464697 h 602988"/>
              <a:gd name="connsiteX10" fmla="*/ 7540052 w 8619343"/>
              <a:gd name="connsiteY10" fmla="*/ 584617 h 602988"/>
              <a:gd name="connsiteX11" fmla="*/ 8109678 w 8619343"/>
              <a:gd name="connsiteY11" fmla="*/ 599607 h 602988"/>
              <a:gd name="connsiteX12" fmla="*/ 8619343 w 8619343"/>
              <a:gd name="connsiteY12" fmla="*/ 554637 h 602988"/>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57199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63195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300078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562518"/>
              <a:gd name="connsiteX1" fmla="*/ 629585 w 8619343"/>
              <a:gd name="connsiteY1" fmla="*/ 300078 h 562518"/>
              <a:gd name="connsiteX2" fmla="*/ 1139251 w 8619343"/>
              <a:gd name="connsiteY2" fmla="*/ 135186 h 562518"/>
              <a:gd name="connsiteX3" fmla="*/ 1528995 w 8619343"/>
              <a:gd name="connsiteY3" fmla="*/ 45245 h 562518"/>
              <a:gd name="connsiteX4" fmla="*/ 2158583 w 8619343"/>
              <a:gd name="connsiteY4" fmla="*/ 273 h 562518"/>
              <a:gd name="connsiteX5" fmla="*/ 2788170 w 8619343"/>
              <a:gd name="connsiteY5" fmla="*/ 30255 h 562518"/>
              <a:gd name="connsiteX6" fmla="*/ 3717560 w 8619343"/>
              <a:gd name="connsiteY6" fmla="*/ 105207 h 562518"/>
              <a:gd name="connsiteX7" fmla="*/ 4631959 w 8619343"/>
              <a:gd name="connsiteY7" fmla="*/ 210137 h 562518"/>
              <a:gd name="connsiteX8" fmla="*/ 5801192 w 8619343"/>
              <a:gd name="connsiteY8" fmla="*/ 330058 h 562518"/>
              <a:gd name="connsiteX9" fmla="*/ 6745573 w 8619343"/>
              <a:gd name="connsiteY9" fmla="*/ 464970 h 562518"/>
              <a:gd name="connsiteX10" fmla="*/ 7465101 w 8619343"/>
              <a:gd name="connsiteY10" fmla="*/ 509939 h 562518"/>
              <a:gd name="connsiteX11" fmla="*/ 8034727 w 8619343"/>
              <a:gd name="connsiteY11" fmla="*/ 554910 h 562518"/>
              <a:gd name="connsiteX12" fmla="*/ 8619343 w 8619343"/>
              <a:gd name="connsiteY12" fmla="*/ 554910 h 562518"/>
              <a:gd name="connsiteX0" fmla="*/ 0 w 8664313"/>
              <a:gd name="connsiteY0" fmla="*/ 375029 h 562518"/>
              <a:gd name="connsiteX1" fmla="*/ 674555 w 8664313"/>
              <a:gd name="connsiteY1" fmla="*/ 300078 h 562518"/>
              <a:gd name="connsiteX2" fmla="*/ 1184221 w 8664313"/>
              <a:gd name="connsiteY2" fmla="*/ 135186 h 562518"/>
              <a:gd name="connsiteX3" fmla="*/ 1573965 w 8664313"/>
              <a:gd name="connsiteY3" fmla="*/ 45245 h 562518"/>
              <a:gd name="connsiteX4" fmla="*/ 2203553 w 8664313"/>
              <a:gd name="connsiteY4" fmla="*/ 273 h 562518"/>
              <a:gd name="connsiteX5" fmla="*/ 2833140 w 8664313"/>
              <a:gd name="connsiteY5" fmla="*/ 30255 h 562518"/>
              <a:gd name="connsiteX6" fmla="*/ 3762530 w 8664313"/>
              <a:gd name="connsiteY6" fmla="*/ 105207 h 562518"/>
              <a:gd name="connsiteX7" fmla="*/ 4676929 w 8664313"/>
              <a:gd name="connsiteY7" fmla="*/ 210137 h 562518"/>
              <a:gd name="connsiteX8" fmla="*/ 5846162 w 8664313"/>
              <a:gd name="connsiteY8" fmla="*/ 330058 h 562518"/>
              <a:gd name="connsiteX9" fmla="*/ 6790543 w 8664313"/>
              <a:gd name="connsiteY9" fmla="*/ 464970 h 562518"/>
              <a:gd name="connsiteX10" fmla="*/ 7510071 w 8664313"/>
              <a:gd name="connsiteY10" fmla="*/ 509939 h 562518"/>
              <a:gd name="connsiteX11" fmla="*/ 8079697 w 8664313"/>
              <a:gd name="connsiteY11" fmla="*/ 554910 h 562518"/>
              <a:gd name="connsiteX12" fmla="*/ 8664313 w 8664313"/>
              <a:gd name="connsiteY12" fmla="*/ 554910 h 56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3" h="562518">
                <a:moveTo>
                  <a:pt x="0" y="375029"/>
                </a:moveTo>
                <a:cubicBezTo>
                  <a:pt x="299803" y="407507"/>
                  <a:pt x="477185" y="340052"/>
                  <a:pt x="674555" y="300078"/>
                </a:cubicBezTo>
                <a:cubicBezTo>
                  <a:pt x="871925" y="260104"/>
                  <a:pt x="1034319" y="177658"/>
                  <a:pt x="1184221" y="135186"/>
                </a:cubicBezTo>
                <a:cubicBezTo>
                  <a:pt x="1334123" y="92714"/>
                  <a:pt x="1404076" y="67731"/>
                  <a:pt x="1573965" y="45245"/>
                </a:cubicBezTo>
                <a:cubicBezTo>
                  <a:pt x="1743854" y="22760"/>
                  <a:pt x="1993691" y="2771"/>
                  <a:pt x="2203553" y="273"/>
                </a:cubicBezTo>
                <a:cubicBezTo>
                  <a:pt x="2413415" y="-2225"/>
                  <a:pt x="2573311" y="12766"/>
                  <a:pt x="2833140" y="30255"/>
                </a:cubicBezTo>
                <a:cubicBezTo>
                  <a:pt x="3092969" y="47744"/>
                  <a:pt x="3455232" y="75227"/>
                  <a:pt x="3762530" y="105207"/>
                </a:cubicBezTo>
                <a:cubicBezTo>
                  <a:pt x="4069828" y="135187"/>
                  <a:pt x="4329657" y="172662"/>
                  <a:pt x="4676929" y="210137"/>
                </a:cubicBezTo>
                <a:lnTo>
                  <a:pt x="5846162" y="330058"/>
                </a:lnTo>
                <a:cubicBezTo>
                  <a:pt x="6198431" y="372530"/>
                  <a:pt x="6513225" y="434990"/>
                  <a:pt x="6790543" y="464970"/>
                </a:cubicBezTo>
                <a:cubicBezTo>
                  <a:pt x="7067861" y="494950"/>
                  <a:pt x="7295212" y="494949"/>
                  <a:pt x="7510071" y="509939"/>
                </a:cubicBezTo>
                <a:cubicBezTo>
                  <a:pt x="7724930" y="524929"/>
                  <a:pt x="7887323" y="547415"/>
                  <a:pt x="8079697" y="554910"/>
                </a:cubicBezTo>
                <a:cubicBezTo>
                  <a:pt x="8272071" y="562405"/>
                  <a:pt x="8556883" y="567401"/>
                  <a:pt x="8664313" y="554910"/>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C5597BEB-32F0-473E-B28F-68CCA279C49C}"/>
              </a:ext>
            </a:extLst>
          </p:cNvPr>
          <p:cNvCxnSpPr/>
          <p:nvPr/>
        </p:nvCxnSpPr>
        <p:spPr>
          <a:xfrm>
            <a:off x="1683934" y="4705916"/>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2AF4A9-C7A2-476F-9252-198B9631F270}"/>
              </a:ext>
            </a:extLst>
          </p:cNvPr>
          <p:cNvCxnSpPr/>
          <p:nvPr/>
        </p:nvCxnSpPr>
        <p:spPr>
          <a:xfrm>
            <a:off x="1683934" y="5068178"/>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DC208C8-B6CF-4065-B941-92AA5C0BFCB6}"/>
              </a:ext>
            </a:extLst>
          </p:cNvPr>
          <p:cNvSpPr txBox="1"/>
          <p:nvPr/>
        </p:nvSpPr>
        <p:spPr>
          <a:xfrm>
            <a:off x="3324665" y="314662"/>
            <a:ext cx="5542670" cy="584775"/>
          </a:xfrm>
          <a:prstGeom prst="rect">
            <a:avLst/>
          </a:prstGeom>
          <a:noFill/>
        </p:spPr>
        <p:txBody>
          <a:bodyPr wrap="square" rtlCol="0">
            <a:spAutoFit/>
          </a:bodyPr>
          <a:lstStyle/>
          <a:p>
            <a:pPr algn="ctr"/>
            <a:r>
              <a:rPr lang="en-US" sz="3200" dirty="0">
                <a:solidFill>
                  <a:srgbClr val="FF0000"/>
                </a:solidFill>
              </a:rPr>
              <a:t>Simplified Streamline Diagram </a:t>
            </a:r>
          </a:p>
        </p:txBody>
      </p:sp>
      <p:sp>
        <p:nvSpPr>
          <p:cNvPr id="16" name="TextBox 15">
            <a:extLst>
              <a:ext uri="{FF2B5EF4-FFF2-40B4-BE49-F238E27FC236}">
                <a16:creationId xmlns:a16="http://schemas.microsoft.com/office/drawing/2014/main" id="{A3F6FC99-AE02-4632-A8B3-813A4FBE5810}"/>
              </a:ext>
            </a:extLst>
          </p:cNvPr>
          <p:cNvSpPr txBox="1"/>
          <p:nvPr/>
        </p:nvSpPr>
        <p:spPr>
          <a:xfrm>
            <a:off x="787792" y="5304681"/>
            <a:ext cx="10719580" cy="461665"/>
          </a:xfrm>
          <a:prstGeom prst="rect">
            <a:avLst/>
          </a:prstGeom>
          <a:solidFill>
            <a:schemeClr val="bg1"/>
          </a:solidFill>
        </p:spPr>
        <p:txBody>
          <a:bodyPr wrap="square" rtlCol="0">
            <a:spAutoFit/>
          </a:bodyPr>
          <a:lstStyle/>
          <a:p>
            <a:r>
              <a:rPr lang="en-US" sz="2400" dirty="0"/>
              <a:t>We need to remember, in a steady flow field streamlines can not cross one another.</a:t>
            </a:r>
          </a:p>
        </p:txBody>
      </p:sp>
      <p:sp>
        <p:nvSpPr>
          <p:cNvPr id="3" name="Slide Number Placeholder 2">
            <a:extLst>
              <a:ext uri="{FF2B5EF4-FFF2-40B4-BE49-F238E27FC236}">
                <a16:creationId xmlns:a16="http://schemas.microsoft.com/office/drawing/2014/main" id="{CF5AE646-0A26-41A0-A7F3-7E646D8A023B}"/>
              </a:ext>
            </a:extLst>
          </p:cNvPr>
          <p:cNvSpPr>
            <a:spLocks noGrp="1"/>
          </p:cNvSpPr>
          <p:nvPr>
            <p:ph type="sldNum" sz="quarter" idx="12"/>
          </p:nvPr>
        </p:nvSpPr>
        <p:spPr/>
        <p:txBody>
          <a:bodyPr/>
          <a:lstStyle/>
          <a:p>
            <a:fld id="{70F590C6-BFDA-46BA-8593-EB8341455ED1}" type="slidenum">
              <a:rPr lang="en-US" smtClean="0"/>
              <a:t>70</a:t>
            </a:fld>
            <a:endParaRPr lang="en-US"/>
          </a:p>
        </p:txBody>
      </p:sp>
    </p:spTree>
    <p:extLst>
      <p:ext uri="{BB962C8B-B14F-4D97-AF65-F5344CB8AC3E}">
        <p14:creationId xmlns:p14="http://schemas.microsoft.com/office/powerpoint/2010/main" val="3013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D9A9C57-33A6-4028-8CBB-0BAE79508AFB}"/>
              </a:ext>
            </a:extLst>
          </p:cNvPr>
          <p:cNvSpPr/>
          <p:nvPr/>
        </p:nvSpPr>
        <p:spPr>
          <a:xfrm>
            <a:off x="2011680" y="1969477"/>
            <a:ext cx="1842868" cy="1420837"/>
          </a:xfrm>
          <a:custGeom>
            <a:avLst/>
            <a:gdLst>
              <a:gd name="connsiteX0" fmla="*/ 14068 w 1842868"/>
              <a:gd name="connsiteY0" fmla="*/ 351692 h 1420837"/>
              <a:gd name="connsiteX1" fmla="*/ 478302 w 1842868"/>
              <a:gd name="connsiteY1" fmla="*/ 295421 h 1420837"/>
              <a:gd name="connsiteX2" fmla="*/ 815926 w 1842868"/>
              <a:gd name="connsiteY2" fmla="*/ 168812 h 1420837"/>
              <a:gd name="connsiteX3" fmla="*/ 1209822 w 1842868"/>
              <a:gd name="connsiteY3" fmla="*/ 70338 h 1420837"/>
              <a:gd name="connsiteX4" fmla="*/ 1575582 w 1842868"/>
              <a:gd name="connsiteY4" fmla="*/ 42203 h 1420837"/>
              <a:gd name="connsiteX5" fmla="*/ 1842868 w 1842868"/>
              <a:gd name="connsiteY5" fmla="*/ 0 h 1420837"/>
              <a:gd name="connsiteX6" fmla="*/ 1842868 w 1842868"/>
              <a:gd name="connsiteY6" fmla="*/ 689317 h 1420837"/>
              <a:gd name="connsiteX7" fmla="*/ 1463040 w 1842868"/>
              <a:gd name="connsiteY7" fmla="*/ 717452 h 1420837"/>
              <a:gd name="connsiteX8" fmla="*/ 1181686 w 1842868"/>
              <a:gd name="connsiteY8" fmla="*/ 886265 h 1420837"/>
              <a:gd name="connsiteX9" fmla="*/ 858129 w 1842868"/>
              <a:gd name="connsiteY9" fmla="*/ 1167618 h 1420837"/>
              <a:gd name="connsiteX10" fmla="*/ 548640 w 1842868"/>
              <a:gd name="connsiteY10" fmla="*/ 1322363 h 1420837"/>
              <a:gd name="connsiteX11" fmla="*/ 239151 w 1842868"/>
              <a:gd name="connsiteY11" fmla="*/ 1406769 h 1420837"/>
              <a:gd name="connsiteX12" fmla="*/ 0 w 1842868"/>
              <a:gd name="connsiteY12" fmla="*/ 1420837 h 1420837"/>
              <a:gd name="connsiteX13" fmla="*/ 14068 w 1842868"/>
              <a:gd name="connsiteY13" fmla="*/ 351692 h 142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2868" h="1420837">
                <a:moveTo>
                  <a:pt x="14068" y="351692"/>
                </a:moveTo>
                <a:lnTo>
                  <a:pt x="478302" y="295421"/>
                </a:lnTo>
                <a:lnTo>
                  <a:pt x="815926" y="168812"/>
                </a:lnTo>
                <a:lnTo>
                  <a:pt x="1209822" y="70338"/>
                </a:lnTo>
                <a:lnTo>
                  <a:pt x="1575582" y="42203"/>
                </a:lnTo>
                <a:lnTo>
                  <a:pt x="1842868" y="0"/>
                </a:lnTo>
                <a:lnTo>
                  <a:pt x="1842868" y="689317"/>
                </a:lnTo>
                <a:lnTo>
                  <a:pt x="1463040" y="717452"/>
                </a:lnTo>
                <a:lnTo>
                  <a:pt x="1181686" y="886265"/>
                </a:lnTo>
                <a:lnTo>
                  <a:pt x="858129" y="1167618"/>
                </a:lnTo>
                <a:lnTo>
                  <a:pt x="548640" y="1322363"/>
                </a:lnTo>
                <a:lnTo>
                  <a:pt x="239151" y="1406769"/>
                </a:lnTo>
                <a:lnTo>
                  <a:pt x="0" y="1420837"/>
                </a:lnTo>
                <a:lnTo>
                  <a:pt x="14068" y="351692"/>
                </a:ln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E24F9FF8-7A6F-46BA-933D-8B210A294F36}"/>
              </a:ext>
            </a:extLst>
          </p:cNvPr>
          <p:cNvSpPr/>
          <p:nvPr/>
        </p:nvSpPr>
        <p:spPr>
          <a:xfrm>
            <a:off x="3056379" y="282760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4F705D5-5E26-4EE4-8183-FF9AB063B416}"/>
              </a:ext>
            </a:extLst>
          </p:cNvPr>
          <p:cNvCxnSpPr/>
          <p:nvPr/>
        </p:nvCxnSpPr>
        <p:spPr>
          <a:xfrm>
            <a:off x="1688123" y="1463040"/>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1FA328-601A-46C4-9855-A7E0DA906881}"/>
              </a:ext>
            </a:extLst>
          </p:cNvPr>
          <p:cNvCxnSpPr/>
          <p:nvPr/>
        </p:nvCxnSpPr>
        <p:spPr>
          <a:xfrm>
            <a:off x="1688123" y="1825302"/>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CDCF95-84F2-4776-B25C-3D3A5DB9886A}"/>
              </a:ext>
            </a:extLst>
          </p:cNvPr>
          <p:cNvCxnSpPr/>
          <p:nvPr/>
        </p:nvCxnSpPr>
        <p:spPr>
          <a:xfrm>
            <a:off x="1688123" y="3953909"/>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58C0D9-B1EF-4674-AC42-8D1FF45B0B0D}"/>
              </a:ext>
            </a:extLst>
          </p:cNvPr>
          <p:cNvCxnSpPr/>
          <p:nvPr/>
        </p:nvCxnSpPr>
        <p:spPr>
          <a:xfrm>
            <a:off x="1688123" y="4316171"/>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F7FFC3E-1CEA-4B6C-AB25-08748406A2A5}"/>
              </a:ext>
            </a:extLst>
          </p:cNvPr>
          <p:cNvSpPr/>
          <p:nvPr/>
        </p:nvSpPr>
        <p:spPr>
          <a:xfrm>
            <a:off x="1738859" y="2680150"/>
            <a:ext cx="8679304"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EE6DC6C-55D1-4567-BEAF-E0247AA9CFD6}"/>
              </a:ext>
            </a:extLst>
          </p:cNvPr>
          <p:cNvSpPr/>
          <p:nvPr/>
        </p:nvSpPr>
        <p:spPr>
          <a:xfrm>
            <a:off x="1723867" y="2388906"/>
            <a:ext cx="8694295"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644576 w 8649324"/>
              <a:gd name="connsiteY1" fmla="*/ 60269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94295"/>
              <a:gd name="connsiteY0" fmla="*/ 692638 h 928688"/>
              <a:gd name="connsiteX1" fmla="*/ 689547 w 8694295"/>
              <a:gd name="connsiteY1" fmla="*/ 602696 h 928688"/>
              <a:gd name="connsiteX2" fmla="*/ 1094282 w 8694295"/>
              <a:gd name="connsiteY2" fmla="*/ 362854 h 928688"/>
              <a:gd name="connsiteX3" fmla="*/ 1573967 w 8694295"/>
              <a:gd name="connsiteY3" fmla="*/ 123011 h 928688"/>
              <a:gd name="connsiteX4" fmla="*/ 2053653 w 8694295"/>
              <a:gd name="connsiteY4" fmla="*/ 3089 h 928688"/>
              <a:gd name="connsiteX5" fmla="*/ 2683240 w 8694295"/>
              <a:gd name="connsiteY5" fmla="*/ 48060 h 928688"/>
              <a:gd name="connsiteX6" fmla="*/ 3537679 w 8694295"/>
              <a:gd name="connsiteY6" fmla="*/ 182971 h 928688"/>
              <a:gd name="connsiteX7" fmla="*/ 4646951 w 8694295"/>
              <a:gd name="connsiteY7" fmla="*/ 407824 h 928688"/>
              <a:gd name="connsiteX8" fmla="*/ 5771213 w 8694295"/>
              <a:gd name="connsiteY8" fmla="*/ 602696 h 928688"/>
              <a:gd name="connsiteX9" fmla="*/ 6715594 w 8694295"/>
              <a:gd name="connsiteY9" fmla="*/ 782578 h 928688"/>
              <a:gd name="connsiteX10" fmla="*/ 7555043 w 8694295"/>
              <a:gd name="connsiteY10" fmla="*/ 917489 h 928688"/>
              <a:gd name="connsiteX11" fmla="*/ 8289561 w 8694295"/>
              <a:gd name="connsiteY11" fmla="*/ 917489 h 928688"/>
              <a:gd name="connsiteX12" fmla="*/ 8694295 w 8694295"/>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4295" h="928688">
                <a:moveTo>
                  <a:pt x="0" y="692638"/>
                </a:moveTo>
                <a:cubicBezTo>
                  <a:pt x="299803" y="725116"/>
                  <a:pt x="507167" y="657660"/>
                  <a:pt x="689547" y="602696"/>
                </a:cubicBezTo>
                <a:cubicBezTo>
                  <a:pt x="871927" y="547732"/>
                  <a:pt x="946879" y="442802"/>
                  <a:pt x="1094282" y="362854"/>
                </a:cubicBezTo>
                <a:cubicBezTo>
                  <a:pt x="1241685" y="282907"/>
                  <a:pt x="1414072" y="182972"/>
                  <a:pt x="1573967" y="123011"/>
                </a:cubicBezTo>
                <a:cubicBezTo>
                  <a:pt x="1733862" y="63050"/>
                  <a:pt x="1868774" y="15581"/>
                  <a:pt x="2053653" y="3089"/>
                </a:cubicBezTo>
                <a:cubicBezTo>
                  <a:pt x="2238532" y="-9403"/>
                  <a:pt x="2435902" y="18080"/>
                  <a:pt x="2683240" y="48060"/>
                </a:cubicBezTo>
                <a:cubicBezTo>
                  <a:pt x="2930578" y="78040"/>
                  <a:pt x="3210394" y="123010"/>
                  <a:pt x="3537679" y="182971"/>
                </a:cubicBezTo>
                <a:cubicBezTo>
                  <a:pt x="3864964" y="242932"/>
                  <a:pt x="4274695" y="337870"/>
                  <a:pt x="4646951" y="407824"/>
                </a:cubicBezTo>
                <a:cubicBezTo>
                  <a:pt x="5019207" y="477778"/>
                  <a:pt x="5771213" y="602696"/>
                  <a:pt x="5771213" y="602696"/>
                </a:cubicBezTo>
                <a:lnTo>
                  <a:pt x="6715594" y="782578"/>
                </a:lnTo>
                <a:cubicBezTo>
                  <a:pt x="7012899" y="835044"/>
                  <a:pt x="7292715" y="895004"/>
                  <a:pt x="7555043" y="917489"/>
                </a:cubicBezTo>
                <a:cubicBezTo>
                  <a:pt x="7817371" y="939974"/>
                  <a:pt x="8099686" y="922486"/>
                  <a:pt x="8289561" y="917489"/>
                </a:cubicBezTo>
                <a:cubicBezTo>
                  <a:pt x="8479436" y="912492"/>
                  <a:pt x="8586865" y="900000"/>
                  <a:pt x="8694295"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932639-F720-4749-8CDE-BEE3C7E1743C}"/>
              </a:ext>
            </a:extLst>
          </p:cNvPr>
          <p:cNvSpPr/>
          <p:nvPr/>
        </p:nvSpPr>
        <p:spPr>
          <a:xfrm>
            <a:off x="1729979" y="2146252"/>
            <a:ext cx="8664314" cy="852620"/>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64314"/>
              <a:gd name="connsiteY0" fmla="*/ 586589 h 852620"/>
              <a:gd name="connsiteX1" fmla="*/ 779487 w 8664314"/>
              <a:gd name="connsiteY1" fmla="*/ 436687 h 852620"/>
              <a:gd name="connsiteX2" fmla="*/ 1184222 w 8664314"/>
              <a:gd name="connsiteY2" fmla="*/ 256805 h 852620"/>
              <a:gd name="connsiteX3" fmla="*/ 1573966 w 8664314"/>
              <a:gd name="connsiteY3" fmla="*/ 106904 h 852620"/>
              <a:gd name="connsiteX4" fmla="*/ 2158583 w 8664314"/>
              <a:gd name="connsiteY4" fmla="*/ 1972 h 852620"/>
              <a:gd name="connsiteX5" fmla="*/ 2683239 w 8664314"/>
              <a:gd name="connsiteY5" fmla="*/ 46943 h 852620"/>
              <a:gd name="connsiteX6" fmla="*/ 3507698 w 8664314"/>
              <a:gd name="connsiteY6" fmla="*/ 151874 h 852620"/>
              <a:gd name="connsiteX7" fmla="*/ 4616970 w 8664314"/>
              <a:gd name="connsiteY7" fmla="*/ 331756 h 852620"/>
              <a:gd name="connsiteX8" fmla="*/ 5741232 w 8664314"/>
              <a:gd name="connsiteY8" fmla="*/ 526628 h 852620"/>
              <a:gd name="connsiteX9" fmla="*/ 6685613 w 8664314"/>
              <a:gd name="connsiteY9" fmla="*/ 706510 h 852620"/>
              <a:gd name="connsiteX10" fmla="*/ 7525062 w 8664314"/>
              <a:gd name="connsiteY10" fmla="*/ 841421 h 852620"/>
              <a:gd name="connsiteX11" fmla="*/ 8259580 w 8664314"/>
              <a:gd name="connsiteY11" fmla="*/ 841421 h 852620"/>
              <a:gd name="connsiteX12" fmla="*/ 8664314 w 8664314"/>
              <a:gd name="connsiteY12" fmla="*/ 811441 h 85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4" h="852620">
                <a:moveTo>
                  <a:pt x="0" y="586589"/>
                </a:moveTo>
                <a:cubicBezTo>
                  <a:pt x="299803" y="619067"/>
                  <a:pt x="582117" y="491651"/>
                  <a:pt x="779487" y="436687"/>
                </a:cubicBezTo>
                <a:cubicBezTo>
                  <a:pt x="976857" y="381723"/>
                  <a:pt x="1051809" y="311769"/>
                  <a:pt x="1184222" y="256805"/>
                </a:cubicBezTo>
                <a:cubicBezTo>
                  <a:pt x="1316635" y="201841"/>
                  <a:pt x="1411573" y="149376"/>
                  <a:pt x="1573966" y="106904"/>
                </a:cubicBezTo>
                <a:cubicBezTo>
                  <a:pt x="1736360" y="64432"/>
                  <a:pt x="1973704" y="11966"/>
                  <a:pt x="2158583" y="1972"/>
                </a:cubicBezTo>
                <a:cubicBezTo>
                  <a:pt x="2343462" y="-8021"/>
                  <a:pt x="2458387" y="21959"/>
                  <a:pt x="2683239" y="46943"/>
                </a:cubicBezTo>
                <a:cubicBezTo>
                  <a:pt x="2908092" y="71927"/>
                  <a:pt x="3185410" y="104405"/>
                  <a:pt x="3507698" y="151874"/>
                </a:cubicBezTo>
                <a:cubicBezTo>
                  <a:pt x="3829986" y="199343"/>
                  <a:pt x="4244715" y="269297"/>
                  <a:pt x="4616970" y="331756"/>
                </a:cubicBezTo>
                <a:lnTo>
                  <a:pt x="5741232" y="526628"/>
                </a:lnTo>
                <a:lnTo>
                  <a:pt x="6685613" y="706510"/>
                </a:lnTo>
                <a:cubicBezTo>
                  <a:pt x="6982918" y="758976"/>
                  <a:pt x="7262734" y="818936"/>
                  <a:pt x="7525062" y="841421"/>
                </a:cubicBezTo>
                <a:cubicBezTo>
                  <a:pt x="7787390" y="863906"/>
                  <a:pt x="8069705" y="846418"/>
                  <a:pt x="8259580" y="841421"/>
                </a:cubicBezTo>
                <a:cubicBezTo>
                  <a:pt x="8449455" y="836424"/>
                  <a:pt x="8556884" y="823932"/>
                  <a:pt x="8664314" y="811441"/>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7996CA-2F3E-4AEB-A151-ECC56672D93D}"/>
              </a:ext>
            </a:extLst>
          </p:cNvPr>
          <p:cNvSpPr/>
          <p:nvPr/>
        </p:nvSpPr>
        <p:spPr>
          <a:xfrm>
            <a:off x="1729980" y="1985445"/>
            <a:ext cx="8664313" cy="56251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49324"/>
              <a:gd name="connsiteY0" fmla="*/ 542466 h 808497"/>
              <a:gd name="connsiteX1" fmla="*/ 764497 w 8649324"/>
              <a:gd name="connsiteY1" fmla="*/ 392564 h 808497"/>
              <a:gd name="connsiteX2" fmla="*/ 1169232 w 8649324"/>
              <a:gd name="connsiteY2" fmla="*/ 212682 h 808497"/>
              <a:gd name="connsiteX3" fmla="*/ 1558976 w 8649324"/>
              <a:gd name="connsiteY3" fmla="*/ 62781 h 808497"/>
              <a:gd name="connsiteX4" fmla="*/ 2143593 w 8649324"/>
              <a:gd name="connsiteY4" fmla="*/ 32799 h 808497"/>
              <a:gd name="connsiteX5" fmla="*/ 2668249 w 8649324"/>
              <a:gd name="connsiteY5" fmla="*/ 2820 h 808497"/>
              <a:gd name="connsiteX6" fmla="*/ 3492708 w 8649324"/>
              <a:gd name="connsiteY6" fmla="*/ 107751 h 808497"/>
              <a:gd name="connsiteX7" fmla="*/ 4601980 w 8649324"/>
              <a:gd name="connsiteY7" fmla="*/ 287633 h 808497"/>
              <a:gd name="connsiteX8" fmla="*/ 5726242 w 8649324"/>
              <a:gd name="connsiteY8" fmla="*/ 482505 h 808497"/>
              <a:gd name="connsiteX9" fmla="*/ 6670623 w 8649324"/>
              <a:gd name="connsiteY9" fmla="*/ 662387 h 808497"/>
              <a:gd name="connsiteX10" fmla="*/ 7510072 w 8649324"/>
              <a:gd name="connsiteY10" fmla="*/ 797298 h 808497"/>
              <a:gd name="connsiteX11" fmla="*/ 8244590 w 8649324"/>
              <a:gd name="connsiteY11" fmla="*/ 797298 h 808497"/>
              <a:gd name="connsiteX12" fmla="*/ 8649324 w 8649324"/>
              <a:gd name="connsiteY12" fmla="*/ 767318 h 808497"/>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659566 w 8649324"/>
              <a:gd name="connsiteY1" fmla="*/ 37835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19343"/>
              <a:gd name="connsiteY0" fmla="*/ 378351 h 809274"/>
              <a:gd name="connsiteX1" fmla="*/ 629585 w 8619343"/>
              <a:gd name="connsiteY1" fmla="*/ 378351 h 809274"/>
              <a:gd name="connsiteX2" fmla="*/ 1139251 w 8619343"/>
              <a:gd name="connsiteY2" fmla="*/ 213459 h 809274"/>
              <a:gd name="connsiteX3" fmla="*/ 1528995 w 8619343"/>
              <a:gd name="connsiteY3" fmla="*/ 123518 h 809274"/>
              <a:gd name="connsiteX4" fmla="*/ 2113612 w 8619343"/>
              <a:gd name="connsiteY4" fmla="*/ 33576 h 809274"/>
              <a:gd name="connsiteX5" fmla="*/ 2638268 w 8619343"/>
              <a:gd name="connsiteY5" fmla="*/ 3597 h 809274"/>
              <a:gd name="connsiteX6" fmla="*/ 3462727 w 8619343"/>
              <a:gd name="connsiteY6" fmla="*/ 108528 h 809274"/>
              <a:gd name="connsiteX7" fmla="*/ 4571999 w 8619343"/>
              <a:gd name="connsiteY7" fmla="*/ 288410 h 809274"/>
              <a:gd name="connsiteX8" fmla="*/ 5696261 w 8619343"/>
              <a:gd name="connsiteY8" fmla="*/ 483282 h 809274"/>
              <a:gd name="connsiteX9" fmla="*/ 6640642 w 8619343"/>
              <a:gd name="connsiteY9" fmla="*/ 663164 h 809274"/>
              <a:gd name="connsiteX10" fmla="*/ 7480091 w 8619343"/>
              <a:gd name="connsiteY10" fmla="*/ 798075 h 809274"/>
              <a:gd name="connsiteX11" fmla="*/ 8214609 w 8619343"/>
              <a:gd name="connsiteY11" fmla="*/ 798075 h 809274"/>
              <a:gd name="connsiteX12" fmla="*/ 8619343 w 8619343"/>
              <a:gd name="connsiteY12" fmla="*/ 768095 h 809274"/>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462727 w 8619343"/>
              <a:gd name="connsiteY6" fmla="*/ 74952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612629 w 8619343"/>
              <a:gd name="connsiteY6" fmla="*/ 224854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612629 w 8619343"/>
              <a:gd name="connsiteY6" fmla="*/ 17988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801192 w 8619343"/>
              <a:gd name="connsiteY8" fmla="*/ 329785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9565"/>
              <a:gd name="connsiteX1" fmla="*/ 629585 w 8619343"/>
              <a:gd name="connsiteY1" fmla="*/ 299805 h 739565"/>
              <a:gd name="connsiteX2" fmla="*/ 1139251 w 8619343"/>
              <a:gd name="connsiteY2" fmla="*/ 134913 h 739565"/>
              <a:gd name="connsiteX3" fmla="*/ 1528995 w 8619343"/>
              <a:gd name="connsiteY3" fmla="*/ 44972 h 739565"/>
              <a:gd name="connsiteX4" fmla="*/ 2158583 w 8619343"/>
              <a:gd name="connsiteY4" fmla="*/ 0 h 739565"/>
              <a:gd name="connsiteX5" fmla="*/ 2698229 w 8619343"/>
              <a:gd name="connsiteY5" fmla="*/ 44972 h 739565"/>
              <a:gd name="connsiteX6" fmla="*/ 3717560 w 8619343"/>
              <a:gd name="connsiteY6" fmla="*/ 104934 h 739565"/>
              <a:gd name="connsiteX7" fmla="*/ 4571999 w 8619343"/>
              <a:gd name="connsiteY7" fmla="*/ 209864 h 739565"/>
              <a:gd name="connsiteX8" fmla="*/ 5801192 w 8619343"/>
              <a:gd name="connsiteY8" fmla="*/ 329785 h 739565"/>
              <a:gd name="connsiteX9" fmla="*/ 6745573 w 8619343"/>
              <a:gd name="connsiteY9" fmla="*/ 464697 h 739565"/>
              <a:gd name="connsiteX10" fmla="*/ 7480091 w 8619343"/>
              <a:gd name="connsiteY10" fmla="*/ 719529 h 739565"/>
              <a:gd name="connsiteX11" fmla="*/ 8214609 w 8619343"/>
              <a:gd name="connsiteY11" fmla="*/ 719529 h 739565"/>
              <a:gd name="connsiteX12" fmla="*/ 8619343 w 8619343"/>
              <a:gd name="connsiteY12" fmla="*/ 689549 h 739565"/>
              <a:gd name="connsiteX0" fmla="*/ 0 w 8619343"/>
              <a:gd name="connsiteY0" fmla="*/ 299805 h 724330"/>
              <a:gd name="connsiteX1" fmla="*/ 629585 w 8619343"/>
              <a:gd name="connsiteY1" fmla="*/ 299805 h 724330"/>
              <a:gd name="connsiteX2" fmla="*/ 1139251 w 8619343"/>
              <a:gd name="connsiteY2" fmla="*/ 134913 h 724330"/>
              <a:gd name="connsiteX3" fmla="*/ 1528995 w 8619343"/>
              <a:gd name="connsiteY3" fmla="*/ 44972 h 724330"/>
              <a:gd name="connsiteX4" fmla="*/ 2158583 w 8619343"/>
              <a:gd name="connsiteY4" fmla="*/ 0 h 724330"/>
              <a:gd name="connsiteX5" fmla="*/ 2698229 w 8619343"/>
              <a:gd name="connsiteY5" fmla="*/ 44972 h 724330"/>
              <a:gd name="connsiteX6" fmla="*/ 3717560 w 8619343"/>
              <a:gd name="connsiteY6" fmla="*/ 104934 h 724330"/>
              <a:gd name="connsiteX7" fmla="*/ 4571999 w 8619343"/>
              <a:gd name="connsiteY7" fmla="*/ 209864 h 724330"/>
              <a:gd name="connsiteX8" fmla="*/ 5801192 w 8619343"/>
              <a:gd name="connsiteY8" fmla="*/ 329785 h 724330"/>
              <a:gd name="connsiteX9" fmla="*/ 6745573 w 8619343"/>
              <a:gd name="connsiteY9" fmla="*/ 464697 h 724330"/>
              <a:gd name="connsiteX10" fmla="*/ 7540052 w 8619343"/>
              <a:gd name="connsiteY10" fmla="*/ 584617 h 724330"/>
              <a:gd name="connsiteX11" fmla="*/ 8214609 w 8619343"/>
              <a:gd name="connsiteY11" fmla="*/ 719529 h 724330"/>
              <a:gd name="connsiteX12" fmla="*/ 8619343 w 8619343"/>
              <a:gd name="connsiteY12" fmla="*/ 689549 h 724330"/>
              <a:gd name="connsiteX0" fmla="*/ 0 w 8619343"/>
              <a:gd name="connsiteY0" fmla="*/ 299805 h 691925"/>
              <a:gd name="connsiteX1" fmla="*/ 629585 w 8619343"/>
              <a:gd name="connsiteY1" fmla="*/ 299805 h 691925"/>
              <a:gd name="connsiteX2" fmla="*/ 1139251 w 8619343"/>
              <a:gd name="connsiteY2" fmla="*/ 134913 h 691925"/>
              <a:gd name="connsiteX3" fmla="*/ 1528995 w 8619343"/>
              <a:gd name="connsiteY3" fmla="*/ 44972 h 691925"/>
              <a:gd name="connsiteX4" fmla="*/ 2158583 w 8619343"/>
              <a:gd name="connsiteY4" fmla="*/ 0 h 691925"/>
              <a:gd name="connsiteX5" fmla="*/ 2698229 w 8619343"/>
              <a:gd name="connsiteY5" fmla="*/ 44972 h 691925"/>
              <a:gd name="connsiteX6" fmla="*/ 3717560 w 8619343"/>
              <a:gd name="connsiteY6" fmla="*/ 104934 h 691925"/>
              <a:gd name="connsiteX7" fmla="*/ 4571999 w 8619343"/>
              <a:gd name="connsiteY7" fmla="*/ 209864 h 691925"/>
              <a:gd name="connsiteX8" fmla="*/ 5801192 w 8619343"/>
              <a:gd name="connsiteY8" fmla="*/ 329785 h 691925"/>
              <a:gd name="connsiteX9" fmla="*/ 6745573 w 8619343"/>
              <a:gd name="connsiteY9" fmla="*/ 464697 h 691925"/>
              <a:gd name="connsiteX10" fmla="*/ 7540052 w 8619343"/>
              <a:gd name="connsiteY10" fmla="*/ 584617 h 691925"/>
              <a:gd name="connsiteX11" fmla="*/ 8139658 w 8619343"/>
              <a:gd name="connsiteY11" fmla="*/ 644578 h 691925"/>
              <a:gd name="connsiteX12" fmla="*/ 8619343 w 8619343"/>
              <a:gd name="connsiteY12" fmla="*/ 689549 h 691925"/>
              <a:gd name="connsiteX0" fmla="*/ 0 w 8619343"/>
              <a:gd name="connsiteY0" fmla="*/ 299805 h 645058"/>
              <a:gd name="connsiteX1" fmla="*/ 629585 w 8619343"/>
              <a:gd name="connsiteY1" fmla="*/ 299805 h 645058"/>
              <a:gd name="connsiteX2" fmla="*/ 1139251 w 8619343"/>
              <a:gd name="connsiteY2" fmla="*/ 134913 h 645058"/>
              <a:gd name="connsiteX3" fmla="*/ 1528995 w 8619343"/>
              <a:gd name="connsiteY3" fmla="*/ 44972 h 645058"/>
              <a:gd name="connsiteX4" fmla="*/ 2158583 w 8619343"/>
              <a:gd name="connsiteY4" fmla="*/ 0 h 645058"/>
              <a:gd name="connsiteX5" fmla="*/ 2698229 w 8619343"/>
              <a:gd name="connsiteY5" fmla="*/ 44972 h 645058"/>
              <a:gd name="connsiteX6" fmla="*/ 3717560 w 8619343"/>
              <a:gd name="connsiteY6" fmla="*/ 104934 h 645058"/>
              <a:gd name="connsiteX7" fmla="*/ 4571999 w 8619343"/>
              <a:gd name="connsiteY7" fmla="*/ 209864 h 645058"/>
              <a:gd name="connsiteX8" fmla="*/ 5801192 w 8619343"/>
              <a:gd name="connsiteY8" fmla="*/ 329785 h 645058"/>
              <a:gd name="connsiteX9" fmla="*/ 6745573 w 8619343"/>
              <a:gd name="connsiteY9" fmla="*/ 464697 h 645058"/>
              <a:gd name="connsiteX10" fmla="*/ 7540052 w 8619343"/>
              <a:gd name="connsiteY10" fmla="*/ 584617 h 645058"/>
              <a:gd name="connsiteX11" fmla="*/ 8139658 w 8619343"/>
              <a:gd name="connsiteY11" fmla="*/ 644578 h 645058"/>
              <a:gd name="connsiteX12" fmla="*/ 8619343 w 8619343"/>
              <a:gd name="connsiteY12" fmla="*/ 554637 h 645058"/>
              <a:gd name="connsiteX0" fmla="*/ 0 w 8619343"/>
              <a:gd name="connsiteY0" fmla="*/ 299805 h 602988"/>
              <a:gd name="connsiteX1" fmla="*/ 629585 w 8619343"/>
              <a:gd name="connsiteY1" fmla="*/ 299805 h 602988"/>
              <a:gd name="connsiteX2" fmla="*/ 1139251 w 8619343"/>
              <a:gd name="connsiteY2" fmla="*/ 134913 h 602988"/>
              <a:gd name="connsiteX3" fmla="*/ 1528995 w 8619343"/>
              <a:gd name="connsiteY3" fmla="*/ 44972 h 602988"/>
              <a:gd name="connsiteX4" fmla="*/ 2158583 w 8619343"/>
              <a:gd name="connsiteY4" fmla="*/ 0 h 602988"/>
              <a:gd name="connsiteX5" fmla="*/ 2698229 w 8619343"/>
              <a:gd name="connsiteY5" fmla="*/ 44972 h 602988"/>
              <a:gd name="connsiteX6" fmla="*/ 3717560 w 8619343"/>
              <a:gd name="connsiteY6" fmla="*/ 104934 h 602988"/>
              <a:gd name="connsiteX7" fmla="*/ 4571999 w 8619343"/>
              <a:gd name="connsiteY7" fmla="*/ 209864 h 602988"/>
              <a:gd name="connsiteX8" fmla="*/ 5801192 w 8619343"/>
              <a:gd name="connsiteY8" fmla="*/ 329785 h 602988"/>
              <a:gd name="connsiteX9" fmla="*/ 6745573 w 8619343"/>
              <a:gd name="connsiteY9" fmla="*/ 464697 h 602988"/>
              <a:gd name="connsiteX10" fmla="*/ 7540052 w 8619343"/>
              <a:gd name="connsiteY10" fmla="*/ 584617 h 602988"/>
              <a:gd name="connsiteX11" fmla="*/ 8109678 w 8619343"/>
              <a:gd name="connsiteY11" fmla="*/ 599607 h 602988"/>
              <a:gd name="connsiteX12" fmla="*/ 8619343 w 8619343"/>
              <a:gd name="connsiteY12" fmla="*/ 554637 h 602988"/>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57199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63195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300078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562518"/>
              <a:gd name="connsiteX1" fmla="*/ 629585 w 8619343"/>
              <a:gd name="connsiteY1" fmla="*/ 300078 h 562518"/>
              <a:gd name="connsiteX2" fmla="*/ 1139251 w 8619343"/>
              <a:gd name="connsiteY2" fmla="*/ 135186 h 562518"/>
              <a:gd name="connsiteX3" fmla="*/ 1528995 w 8619343"/>
              <a:gd name="connsiteY3" fmla="*/ 45245 h 562518"/>
              <a:gd name="connsiteX4" fmla="*/ 2158583 w 8619343"/>
              <a:gd name="connsiteY4" fmla="*/ 273 h 562518"/>
              <a:gd name="connsiteX5" fmla="*/ 2788170 w 8619343"/>
              <a:gd name="connsiteY5" fmla="*/ 30255 h 562518"/>
              <a:gd name="connsiteX6" fmla="*/ 3717560 w 8619343"/>
              <a:gd name="connsiteY6" fmla="*/ 105207 h 562518"/>
              <a:gd name="connsiteX7" fmla="*/ 4631959 w 8619343"/>
              <a:gd name="connsiteY7" fmla="*/ 210137 h 562518"/>
              <a:gd name="connsiteX8" fmla="*/ 5801192 w 8619343"/>
              <a:gd name="connsiteY8" fmla="*/ 330058 h 562518"/>
              <a:gd name="connsiteX9" fmla="*/ 6745573 w 8619343"/>
              <a:gd name="connsiteY9" fmla="*/ 464970 h 562518"/>
              <a:gd name="connsiteX10" fmla="*/ 7465101 w 8619343"/>
              <a:gd name="connsiteY10" fmla="*/ 509939 h 562518"/>
              <a:gd name="connsiteX11" fmla="*/ 8034727 w 8619343"/>
              <a:gd name="connsiteY11" fmla="*/ 554910 h 562518"/>
              <a:gd name="connsiteX12" fmla="*/ 8619343 w 8619343"/>
              <a:gd name="connsiteY12" fmla="*/ 554910 h 562518"/>
              <a:gd name="connsiteX0" fmla="*/ 0 w 8664313"/>
              <a:gd name="connsiteY0" fmla="*/ 375029 h 562518"/>
              <a:gd name="connsiteX1" fmla="*/ 674555 w 8664313"/>
              <a:gd name="connsiteY1" fmla="*/ 300078 h 562518"/>
              <a:gd name="connsiteX2" fmla="*/ 1184221 w 8664313"/>
              <a:gd name="connsiteY2" fmla="*/ 135186 h 562518"/>
              <a:gd name="connsiteX3" fmla="*/ 1573965 w 8664313"/>
              <a:gd name="connsiteY3" fmla="*/ 45245 h 562518"/>
              <a:gd name="connsiteX4" fmla="*/ 2203553 w 8664313"/>
              <a:gd name="connsiteY4" fmla="*/ 273 h 562518"/>
              <a:gd name="connsiteX5" fmla="*/ 2833140 w 8664313"/>
              <a:gd name="connsiteY5" fmla="*/ 30255 h 562518"/>
              <a:gd name="connsiteX6" fmla="*/ 3762530 w 8664313"/>
              <a:gd name="connsiteY6" fmla="*/ 105207 h 562518"/>
              <a:gd name="connsiteX7" fmla="*/ 4676929 w 8664313"/>
              <a:gd name="connsiteY7" fmla="*/ 210137 h 562518"/>
              <a:gd name="connsiteX8" fmla="*/ 5846162 w 8664313"/>
              <a:gd name="connsiteY8" fmla="*/ 330058 h 562518"/>
              <a:gd name="connsiteX9" fmla="*/ 6790543 w 8664313"/>
              <a:gd name="connsiteY9" fmla="*/ 464970 h 562518"/>
              <a:gd name="connsiteX10" fmla="*/ 7510071 w 8664313"/>
              <a:gd name="connsiteY10" fmla="*/ 509939 h 562518"/>
              <a:gd name="connsiteX11" fmla="*/ 8079697 w 8664313"/>
              <a:gd name="connsiteY11" fmla="*/ 554910 h 562518"/>
              <a:gd name="connsiteX12" fmla="*/ 8664313 w 8664313"/>
              <a:gd name="connsiteY12" fmla="*/ 554910 h 56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3" h="562518">
                <a:moveTo>
                  <a:pt x="0" y="375029"/>
                </a:moveTo>
                <a:cubicBezTo>
                  <a:pt x="299803" y="407507"/>
                  <a:pt x="477185" y="340052"/>
                  <a:pt x="674555" y="300078"/>
                </a:cubicBezTo>
                <a:cubicBezTo>
                  <a:pt x="871925" y="260104"/>
                  <a:pt x="1034319" y="177658"/>
                  <a:pt x="1184221" y="135186"/>
                </a:cubicBezTo>
                <a:cubicBezTo>
                  <a:pt x="1334123" y="92714"/>
                  <a:pt x="1404076" y="67731"/>
                  <a:pt x="1573965" y="45245"/>
                </a:cubicBezTo>
                <a:cubicBezTo>
                  <a:pt x="1743854" y="22760"/>
                  <a:pt x="1993691" y="2771"/>
                  <a:pt x="2203553" y="273"/>
                </a:cubicBezTo>
                <a:cubicBezTo>
                  <a:pt x="2413415" y="-2225"/>
                  <a:pt x="2573311" y="12766"/>
                  <a:pt x="2833140" y="30255"/>
                </a:cubicBezTo>
                <a:cubicBezTo>
                  <a:pt x="3092969" y="47744"/>
                  <a:pt x="3455232" y="75227"/>
                  <a:pt x="3762530" y="105207"/>
                </a:cubicBezTo>
                <a:cubicBezTo>
                  <a:pt x="4069828" y="135187"/>
                  <a:pt x="4329657" y="172662"/>
                  <a:pt x="4676929" y="210137"/>
                </a:cubicBezTo>
                <a:lnTo>
                  <a:pt x="5846162" y="330058"/>
                </a:lnTo>
                <a:cubicBezTo>
                  <a:pt x="6198431" y="372530"/>
                  <a:pt x="6513225" y="434990"/>
                  <a:pt x="6790543" y="464970"/>
                </a:cubicBezTo>
                <a:cubicBezTo>
                  <a:pt x="7067861" y="494950"/>
                  <a:pt x="7295212" y="494949"/>
                  <a:pt x="7510071" y="509939"/>
                </a:cubicBezTo>
                <a:cubicBezTo>
                  <a:pt x="7724930" y="524929"/>
                  <a:pt x="7887323" y="547415"/>
                  <a:pt x="8079697" y="554910"/>
                </a:cubicBezTo>
                <a:cubicBezTo>
                  <a:pt x="8272071" y="562405"/>
                  <a:pt x="8556883" y="567401"/>
                  <a:pt x="8664313" y="554910"/>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C5597BEB-32F0-473E-B28F-68CCA279C49C}"/>
              </a:ext>
            </a:extLst>
          </p:cNvPr>
          <p:cNvCxnSpPr/>
          <p:nvPr/>
        </p:nvCxnSpPr>
        <p:spPr>
          <a:xfrm>
            <a:off x="1683934" y="4705916"/>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2AF4A9-C7A2-476F-9252-198B9631F270}"/>
              </a:ext>
            </a:extLst>
          </p:cNvPr>
          <p:cNvCxnSpPr/>
          <p:nvPr/>
        </p:nvCxnSpPr>
        <p:spPr>
          <a:xfrm>
            <a:off x="1683934" y="5068178"/>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562582D-7DDA-4575-9A90-A1961618311D}"/>
              </a:ext>
            </a:extLst>
          </p:cNvPr>
          <p:cNvSpPr/>
          <p:nvPr/>
        </p:nvSpPr>
        <p:spPr>
          <a:xfrm>
            <a:off x="1865865" y="2317887"/>
            <a:ext cx="303629" cy="1070729"/>
          </a:xfrm>
          <a:prstGeom prst="ellipse">
            <a:avLst/>
          </a:prstGeom>
          <a:solidFill>
            <a:srgbClr val="00B050">
              <a:alpha val="6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0F483D5-899E-49C1-A915-53F2B7E89877}"/>
              </a:ext>
            </a:extLst>
          </p:cNvPr>
          <p:cNvSpPr/>
          <p:nvPr/>
        </p:nvSpPr>
        <p:spPr>
          <a:xfrm>
            <a:off x="3756074" y="1956529"/>
            <a:ext cx="177693" cy="723622"/>
          </a:xfrm>
          <a:prstGeom prst="ellipse">
            <a:avLst/>
          </a:prstGeom>
          <a:solidFill>
            <a:srgbClr val="00B050">
              <a:alpha val="6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59CD83-D046-4465-AAE2-4259D3CB588D}"/>
              </a:ext>
            </a:extLst>
          </p:cNvPr>
          <p:cNvSpPr txBox="1"/>
          <p:nvPr/>
        </p:nvSpPr>
        <p:spPr>
          <a:xfrm>
            <a:off x="787792" y="5304681"/>
            <a:ext cx="10719580" cy="1200329"/>
          </a:xfrm>
          <a:prstGeom prst="rect">
            <a:avLst/>
          </a:prstGeom>
          <a:solidFill>
            <a:schemeClr val="bg1"/>
          </a:solidFill>
        </p:spPr>
        <p:txBody>
          <a:bodyPr wrap="square" rtlCol="0">
            <a:spAutoFit/>
          </a:bodyPr>
          <a:lstStyle/>
          <a:p>
            <a:r>
              <a:rPr lang="en-US" sz="2400" dirty="0"/>
              <a:t>A group of streamlines is called a </a:t>
            </a:r>
            <a:r>
              <a:rPr lang="en-US" sz="2400" b="1" dirty="0"/>
              <a:t>Flow Tube.</a:t>
            </a:r>
            <a:r>
              <a:rPr lang="en-US" sz="2400" dirty="0"/>
              <a:t>  The diagram only shows four streamlines making up the tube.  In reality, there are many streamlines contained in the tube and it is 3-dimensional.  </a:t>
            </a:r>
          </a:p>
        </p:txBody>
      </p:sp>
      <p:sp>
        <p:nvSpPr>
          <p:cNvPr id="18" name="TextBox 17">
            <a:extLst>
              <a:ext uri="{FF2B5EF4-FFF2-40B4-BE49-F238E27FC236}">
                <a16:creationId xmlns:a16="http://schemas.microsoft.com/office/drawing/2014/main" id="{662C39DB-8E79-4E00-98F8-EF72D409002A}"/>
              </a:ext>
            </a:extLst>
          </p:cNvPr>
          <p:cNvSpPr txBox="1"/>
          <p:nvPr/>
        </p:nvSpPr>
        <p:spPr>
          <a:xfrm>
            <a:off x="3324665" y="314662"/>
            <a:ext cx="5542670" cy="584775"/>
          </a:xfrm>
          <a:prstGeom prst="rect">
            <a:avLst/>
          </a:prstGeom>
          <a:noFill/>
        </p:spPr>
        <p:txBody>
          <a:bodyPr wrap="square" rtlCol="0">
            <a:spAutoFit/>
          </a:bodyPr>
          <a:lstStyle/>
          <a:p>
            <a:pPr algn="ctr"/>
            <a:r>
              <a:rPr lang="en-US" sz="3200" dirty="0">
                <a:solidFill>
                  <a:srgbClr val="FF0000"/>
                </a:solidFill>
              </a:rPr>
              <a:t>Simplified Streamline Diagram </a:t>
            </a:r>
          </a:p>
        </p:txBody>
      </p:sp>
      <p:sp>
        <p:nvSpPr>
          <p:cNvPr id="4" name="Freeform: Shape 3">
            <a:extLst>
              <a:ext uri="{FF2B5EF4-FFF2-40B4-BE49-F238E27FC236}">
                <a16:creationId xmlns:a16="http://schemas.microsoft.com/office/drawing/2014/main" id="{7C26E541-3590-41A1-BB92-B2D3D55759DB}"/>
              </a:ext>
            </a:extLst>
          </p:cNvPr>
          <p:cNvSpPr/>
          <p:nvPr/>
        </p:nvSpPr>
        <p:spPr>
          <a:xfrm>
            <a:off x="2039815" y="1969477"/>
            <a:ext cx="1828800" cy="379828"/>
          </a:xfrm>
          <a:custGeom>
            <a:avLst/>
            <a:gdLst>
              <a:gd name="connsiteX0" fmla="*/ 0 w 1828800"/>
              <a:gd name="connsiteY0" fmla="*/ 379828 h 379828"/>
              <a:gd name="connsiteX1" fmla="*/ 478302 w 1828800"/>
              <a:gd name="connsiteY1" fmla="*/ 281354 h 379828"/>
              <a:gd name="connsiteX2" fmla="*/ 872197 w 1828800"/>
              <a:gd name="connsiteY2" fmla="*/ 140677 h 379828"/>
              <a:gd name="connsiteX3" fmla="*/ 1266093 w 1828800"/>
              <a:gd name="connsiteY3" fmla="*/ 56271 h 379828"/>
              <a:gd name="connsiteX4" fmla="*/ 1631853 w 1828800"/>
              <a:gd name="connsiteY4" fmla="*/ 14068 h 379828"/>
              <a:gd name="connsiteX5" fmla="*/ 1828800 w 1828800"/>
              <a:gd name="connsiteY5" fmla="*/ 0 h 3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379828">
                <a:moveTo>
                  <a:pt x="0" y="379828"/>
                </a:moveTo>
                <a:cubicBezTo>
                  <a:pt x="166468" y="350520"/>
                  <a:pt x="332936" y="321212"/>
                  <a:pt x="478302" y="281354"/>
                </a:cubicBezTo>
                <a:cubicBezTo>
                  <a:pt x="623668" y="241496"/>
                  <a:pt x="740898" y="178191"/>
                  <a:pt x="872197" y="140677"/>
                </a:cubicBezTo>
                <a:cubicBezTo>
                  <a:pt x="1003496" y="103163"/>
                  <a:pt x="1139484" y="77372"/>
                  <a:pt x="1266093" y="56271"/>
                </a:cubicBezTo>
                <a:cubicBezTo>
                  <a:pt x="1392702" y="35169"/>
                  <a:pt x="1538069" y="23446"/>
                  <a:pt x="1631853" y="14068"/>
                </a:cubicBezTo>
                <a:cubicBezTo>
                  <a:pt x="1725637" y="4690"/>
                  <a:pt x="1777218" y="2345"/>
                  <a:pt x="1828800" y="0"/>
                </a:cubicBezTo>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39EA68-BCDE-4ED7-AF91-868A79F6D173}"/>
              </a:ext>
            </a:extLst>
          </p:cNvPr>
          <p:cNvSpPr/>
          <p:nvPr/>
        </p:nvSpPr>
        <p:spPr>
          <a:xfrm>
            <a:off x="2067951" y="2672861"/>
            <a:ext cx="1800664" cy="703385"/>
          </a:xfrm>
          <a:custGeom>
            <a:avLst/>
            <a:gdLst>
              <a:gd name="connsiteX0" fmla="*/ 0 w 1800664"/>
              <a:gd name="connsiteY0" fmla="*/ 703385 h 703385"/>
              <a:gd name="connsiteX1" fmla="*/ 379827 w 1800664"/>
              <a:gd name="connsiteY1" fmla="*/ 647114 h 703385"/>
              <a:gd name="connsiteX2" fmla="*/ 604911 w 1800664"/>
              <a:gd name="connsiteY2" fmla="*/ 576775 h 703385"/>
              <a:gd name="connsiteX3" fmla="*/ 829994 w 1800664"/>
              <a:gd name="connsiteY3" fmla="*/ 436098 h 703385"/>
              <a:gd name="connsiteX4" fmla="*/ 1041009 w 1800664"/>
              <a:gd name="connsiteY4" fmla="*/ 253218 h 703385"/>
              <a:gd name="connsiteX5" fmla="*/ 1266092 w 1800664"/>
              <a:gd name="connsiteY5" fmla="*/ 98474 h 703385"/>
              <a:gd name="connsiteX6" fmla="*/ 1547446 w 1800664"/>
              <a:gd name="connsiteY6" fmla="*/ 28135 h 703385"/>
              <a:gd name="connsiteX7" fmla="*/ 1800664 w 1800664"/>
              <a:gd name="connsiteY7" fmla="*/ 0 h 70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664" h="703385">
                <a:moveTo>
                  <a:pt x="0" y="703385"/>
                </a:moveTo>
                <a:cubicBezTo>
                  <a:pt x="139504" y="685800"/>
                  <a:pt x="279009" y="668216"/>
                  <a:pt x="379827" y="647114"/>
                </a:cubicBezTo>
                <a:cubicBezTo>
                  <a:pt x="480646" y="626012"/>
                  <a:pt x="529883" y="611944"/>
                  <a:pt x="604911" y="576775"/>
                </a:cubicBezTo>
                <a:cubicBezTo>
                  <a:pt x="679939" y="541606"/>
                  <a:pt x="757311" y="490024"/>
                  <a:pt x="829994" y="436098"/>
                </a:cubicBezTo>
                <a:cubicBezTo>
                  <a:pt x="902677" y="382172"/>
                  <a:pt x="968326" y="309489"/>
                  <a:pt x="1041009" y="253218"/>
                </a:cubicBezTo>
                <a:cubicBezTo>
                  <a:pt x="1113692" y="196947"/>
                  <a:pt x="1181686" y="135988"/>
                  <a:pt x="1266092" y="98474"/>
                </a:cubicBezTo>
                <a:cubicBezTo>
                  <a:pt x="1350498" y="60960"/>
                  <a:pt x="1458351" y="44547"/>
                  <a:pt x="1547446" y="28135"/>
                </a:cubicBezTo>
                <a:cubicBezTo>
                  <a:pt x="1636541" y="11723"/>
                  <a:pt x="1718602" y="5861"/>
                  <a:pt x="1800664" y="0"/>
                </a:cubicBezTo>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a:extLst>
              <a:ext uri="{FF2B5EF4-FFF2-40B4-BE49-F238E27FC236}">
                <a16:creationId xmlns:a16="http://schemas.microsoft.com/office/drawing/2014/main" id="{1FF18374-0473-4BE7-AE0F-D61E6FD2A269}"/>
              </a:ext>
            </a:extLst>
          </p:cNvPr>
          <p:cNvSpPr>
            <a:spLocks noGrp="1"/>
          </p:cNvSpPr>
          <p:nvPr>
            <p:ph type="sldNum" sz="quarter" idx="12"/>
          </p:nvPr>
        </p:nvSpPr>
        <p:spPr/>
        <p:txBody>
          <a:bodyPr/>
          <a:lstStyle/>
          <a:p>
            <a:fld id="{70F590C6-BFDA-46BA-8593-EB8341455ED1}" type="slidenum">
              <a:rPr lang="en-US" smtClean="0"/>
              <a:t>71</a:t>
            </a:fld>
            <a:endParaRPr lang="en-US"/>
          </a:p>
        </p:txBody>
      </p:sp>
    </p:spTree>
    <p:extLst>
      <p:ext uri="{BB962C8B-B14F-4D97-AF65-F5344CB8AC3E}">
        <p14:creationId xmlns:p14="http://schemas.microsoft.com/office/powerpoint/2010/main" val="354189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F7A1A376-D782-450C-B553-D8A5A9CA70DE}"/>
              </a:ext>
            </a:extLst>
          </p:cNvPr>
          <p:cNvSpPr/>
          <p:nvPr/>
        </p:nvSpPr>
        <p:spPr>
          <a:xfrm>
            <a:off x="2011680" y="1969477"/>
            <a:ext cx="1842868" cy="1420837"/>
          </a:xfrm>
          <a:custGeom>
            <a:avLst/>
            <a:gdLst>
              <a:gd name="connsiteX0" fmla="*/ 14068 w 1842868"/>
              <a:gd name="connsiteY0" fmla="*/ 351692 h 1420837"/>
              <a:gd name="connsiteX1" fmla="*/ 478302 w 1842868"/>
              <a:gd name="connsiteY1" fmla="*/ 295421 h 1420837"/>
              <a:gd name="connsiteX2" fmla="*/ 815926 w 1842868"/>
              <a:gd name="connsiteY2" fmla="*/ 168812 h 1420837"/>
              <a:gd name="connsiteX3" fmla="*/ 1209822 w 1842868"/>
              <a:gd name="connsiteY3" fmla="*/ 70338 h 1420837"/>
              <a:gd name="connsiteX4" fmla="*/ 1575582 w 1842868"/>
              <a:gd name="connsiteY4" fmla="*/ 42203 h 1420837"/>
              <a:gd name="connsiteX5" fmla="*/ 1842868 w 1842868"/>
              <a:gd name="connsiteY5" fmla="*/ 0 h 1420837"/>
              <a:gd name="connsiteX6" fmla="*/ 1842868 w 1842868"/>
              <a:gd name="connsiteY6" fmla="*/ 689317 h 1420837"/>
              <a:gd name="connsiteX7" fmla="*/ 1463040 w 1842868"/>
              <a:gd name="connsiteY7" fmla="*/ 717452 h 1420837"/>
              <a:gd name="connsiteX8" fmla="*/ 1181686 w 1842868"/>
              <a:gd name="connsiteY8" fmla="*/ 886265 h 1420837"/>
              <a:gd name="connsiteX9" fmla="*/ 858129 w 1842868"/>
              <a:gd name="connsiteY9" fmla="*/ 1167618 h 1420837"/>
              <a:gd name="connsiteX10" fmla="*/ 548640 w 1842868"/>
              <a:gd name="connsiteY10" fmla="*/ 1322363 h 1420837"/>
              <a:gd name="connsiteX11" fmla="*/ 239151 w 1842868"/>
              <a:gd name="connsiteY11" fmla="*/ 1406769 h 1420837"/>
              <a:gd name="connsiteX12" fmla="*/ 0 w 1842868"/>
              <a:gd name="connsiteY12" fmla="*/ 1420837 h 1420837"/>
              <a:gd name="connsiteX13" fmla="*/ 14068 w 1842868"/>
              <a:gd name="connsiteY13" fmla="*/ 351692 h 142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2868" h="1420837">
                <a:moveTo>
                  <a:pt x="14068" y="351692"/>
                </a:moveTo>
                <a:lnTo>
                  <a:pt x="478302" y="295421"/>
                </a:lnTo>
                <a:lnTo>
                  <a:pt x="815926" y="168812"/>
                </a:lnTo>
                <a:lnTo>
                  <a:pt x="1209822" y="70338"/>
                </a:lnTo>
                <a:lnTo>
                  <a:pt x="1575582" y="42203"/>
                </a:lnTo>
                <a:lnTo>
                  <a:pt x="1842868" y="0"/>
                </a:lnTo>
                <a:lnTo>
                  <a:pt x="1842868" y="689317"/>
                </a:lnTo>
                <a:lnTo>
                  <a:pt x="1463040" y="717452"/>
                </a:lnTo>
                <a:lnTo>
                  <a:pt x="1181686" y="886265"/>
                </a:lnTo>
                <a:lnTo>
                  <a:pt x="858129" y="1167618"/>
                </a:lnTo>
                <a:lnTo>
                  <a:pt x="548640" y="1322363"/>
                </a:lnTo>
                <a:lnTo>
                  <a:pt x="239151" y="1406769"/>
                </a:lnTo>
                <a:lnTo>
                  <a:pt x="0" y="1420837"/>
                </a:lnTo>
                <a:lnTo>
                  <a:pt x="14068" y="351692"/>
                </a:ln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E24F9FF8-7A6F-46BA-933D-8B210A294F36}"/>
              </a:ext>
            </a:extLst>
          </p:cNvPr>
          <p:cNvSpPr/>
          <p:nvPr/>
        </p:nvSpPr>
        <p:spPr>
          <a:xfrm>
            <a:off x="3056379" y="282760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4F705D5-5E26-4EE4-8183-FF9AB063B416}"/>
              </a:ext>
            </a:extLst>
          </p:cNvPr>
          <p:cNvCxnSpPr/>
          <p:nvPr/>
        </p:nvCxnSpPr>
        <p:spPr>
          <a:xfrm>
            <a:off x="1688123" y="1463040"/>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1FA328-601A-46C4-9855-A7E0DA906881}"/>
              </a:ext>
            </a:extLst>
          </p:cNvPr>
          <p:cNvCxnSpPr/>
          <p:nvPr/>
        </p:nvCxnSpPr>
        <p:spPr>
          <a:xfrm>
            <a:off x="1688123" y="1825302"/>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CDCF95-84F2-4776-B25C-3D3A5DB9886A}"/>
              </a:ext>
            </a:extLst>
          </p:cNvPr>
          <p:cNvCxnSpPr/>
          <p:nvPr/>
        </p:nvCxnSpPr>
        <p:spPr>
          <a:xfrm>
            <a:off x="1688123" y="3953909"/>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58C0D9-B1EF-4674-AC42-8D1FF45B0B0D}"/>
              </a:ext>
            </a:extLst>
          </p:cNvPr>
          <p:cNvCxnSpPr/>
          <p:nvPr/>
        </p:nvCxnSpPr>
        <p:spPr>
          <a:xfrm>
            <a:off x="1688123" y="4316171"/>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F7FFC3E-1CEA-4B6C-AB25-08748406A2A5}"/>
              </a:ext>
            </a:extLst>
          </p:cNvPr>
          <p:cNvSpPr/>
          <p:nvPr/>
        </p:nvSpPr>
        <p:spPr>
          <a:xfrm>
            <a:off x="1738859" y="2680150"/>
            <a:ext cx="8679304"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EE6DC6C-55D1-4567-BEAF-E0247AA9CFD6}"/>
              </a:ext>
            </a:extLst>
          </p:cNvPr>
          <p:cNvSpPr/>
          <p:nvPr/>
        </p:nvSpPr>
        <p:spPr>
          <a:xfrm>
            <a:off x="1723867" y="2388906"/>
            <a:ext cx="8694295"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644576 w 8649324"/>
              <a:gd name="connsiteY1" fmla="*/ 60269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94295"/>
              <a:gd name="connsiteY0" fmla="*/ 692638 h 928688"/>
              <a:gd name="connsiteX1" fmla="*/ 689547 w 8694295"/>
              <a:gd name="connsiteY1" fmla="*/ 602696 h 928688"/>
              <a:gd name="connsiteX2" fmla="*/ 1094282 w 8694295"/>
              <a:gd name="connsiteY2" fmla="*/ 362854 h 928688"/>
              <a:gd name="connsiteX3" fmla="*/ 1573967 w 8694295"/>
              <a:gd name="connsiteY3" fmla="*/ 123011 h 928688"/>
              <a:gd name="connsiteX4" fmla="*/ 2053653 w 8694295"/>
              <a:gd name="connsiteY4" fmla="*/ 3089 h 928688"/>
              <a:gd name="connsiteX5" fmla="*/ 2683240 w 8694295"/>
              <a:gd name="connsiteY5" fmla="*/ 48060 h 928688"/>
              <a:gd name="connsiteX6" fmla="*/ 3537679 w 8694295"/>
              <a:gd name="connsiteY6" fmla="*/ 182971 h 928688"/>
              <a:gd name="connsiteX7" fmla="*/ 4646951 w 8694295"/>
              <a:gd name="connsiteY7" fmla="*/ 407824 h 928688"/>
              <a:gd name="connsiteX8" fmla="*/ 5771213 w 8694295"/>
              <a:gd name="connsiteY8" fmla="*/ 602696 h 928688"/>
              <a:gd name="connsiteX9" fmla="*/ 6715594 w 8694295"/>
              <a:gd name="connsiteY9" fmla="*/ 782578 h 928688"/>
              <a:gd name="connsiteX10" fmla="*/ 7555043 w 8694295"/>
              <a:gd name="connsiteY10" fmla="*/ 917489 h 928688"/>
              <a:gd name="connsiteX11" fmla="*/ 8289561 w 8694295"/>
              <a:gd name="connsiteY11" fmla="*/ 917489 h 928688"/>
              <a:gd name="connsiteX12" fmla="*/ 8694295 w 8694295"/>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4295" h="928688">
                <a:moveTo>
                  <a:pt x="0" y="692638"/>
                </a:moveTo>
                <a:cubicBezTo>
                  <a:pt x="299803" y="725116"/>
                  <a:pt x="507167" y="657660"/>
                  <a:pt x="689547" y="602696"/>
                </a:cubicBezTo>
                <a:cubicBezTo>
                  <a:pt x="871927" y="547732"/>
                  <a:pt x="946879" y="442802"/>
                  <a:pt x="1094282" y="362854"/>
                </a:cubicBezTo>
                <a:cubicBezTo>
                  <a:pt x="1241685" y="282907"/>
                  <a:pt x="1414072" y="182972"/>
                  <a:pt x="1573967" y="123011"/>
                </a:cubicBezTo>
                <a:cubicBezTo>
                  <a:pt x="1733862" y="63050"/>
                  <a:pt x="1868774" y="15581"/>
                  <a:pt x="2053653" y="3089"/>
                </a:cubicBezTo>
                <a:cubicBezTo>
                  <a:pt x="2238532" y="-9403"/>
                  <a:pt x="2435902" y="18080"/>
                  <a:pt x="2683240" y="48060"/>
                </a:cubicBezTo>
                <a:cubicBezTo>
                  <a:pt x="2930578" y="78040"/>
                  <a:pt x="3210394" y="123010"/>
                  <a:pt x="3537679" y="182971"/>
                </a:cubicBezTo>
                <a:cubicBezTo>
                  <a:pt x="3864964" y="242932"/>
                  <a:pt x="4274695" y="337870"/>
                  <a:pt x="4646951" y="407824"/>
                </a:cubicBezTo>
                <a:cubicBezTo>
                  <a:pt x="5019207" y="477778"/>
                  <a:pt x="5771213" y="602696"/>
                  <a:pt x="5771213" y="602696"/>
                </a:cubicBezTo>
                <a:lnTo>
                  <a:pt x="6715594" y="782578"/>
                </a:lnTo>
                <a:cubicBezTo>
                  <a:pt x="7012899" y="835044"/>
                  <a:pt x="7292715" y="895004"/>
                  <a:pt x="7555043" y="917489"/>
                </a:cubicBezTo>
                <a:cubicBezTo>
                  <a:pt x="7817371" y="939974"/>
                  <a:pt x="8099686" y="922486"/>
                  <a:pt x="8289561" y="917489"/>
                </a:cubicBezTo>
                <a:cubicBezTo>
                  <a:pt x="8479436" y="912492"/>
                  <a:pt x="8586865" y="900000"/>
                  <a:pt x="8694295"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932639-F720-4749-8CDE-BEE3C7E1743C}"/>
              </a:ext>
            </a:extLst>
          </p:cNvPr>
          <p:cNvSpPr/>
          <p:nvPr/>
        </p:nvSpPr>
        <p:spPr>
          <a:xfrm>
            <a:off x="1729979" y="2146252"/>
            <a:ext cx="8664314" cy="852620"/>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64314"/>
              <a:gd name="connsiteY0" fmla="*/ 586589 h 852620"/>
              <a:gd name="connsiteX1" fmla="*/ 779487 w 8664314"/>
              <a:gd name="connsiteY1" fmla="*/ 436687 h 852620"/>
              <a:gd name="connsiteX2" fmla="*/ 1184222 w 8664314"/>
              <a:gd name="connsiteY2" fmla="*/ 256805 h 852620"/>
              <a:gd name="connsiteX3" fmla="*/ 1573966 w 8664314"/>
              <a:gd name="connsiteY3" fmla="*/ 106904 h 852620"/>
              <a:gd name="connsiteX4" fmla="*/ 2158583 w 8664314"/>
              <a:gd name="connsiteY4" fmla="*/ 1972 h 852620"/>
              <a:gd name="connsiteX5" fmla="*/ 2683239 w 8664314"/>
              <a:gd name="connsiteY5" fmla="*/ 46943 h 852620"/>
              <a:gd name="connsiteX6" fmla="*/ 3507698 w 8664314"/>
              <a:gd name="connsiteY6" fmla="*/ 151874 h 852620"/>
              <a:gd name="connsiteX7" fmla="*/ 4616970 w 8664314"/>
              <a:gd name="connsiteY7" fmla="*/ 331756 h 852620"/>
              <a:gd name="connsiteX8" fmla="*/ 5741232 w 8664314"/>
              <a:gd name="connsiteY8" fmla="*/ 526628 h 852620"/>
              <a:gd name="connsiteX9" fmla="*/ 6685613 w 8664314"/>
              <a:gd name="connsiteY9" fmla="*/ 706510 h 852620"/>
              <a:gd name="connsiteX10" fmla="*/ 7525062 w 8664314"/>
              <a:gd name="connsiteY10" fmla="*/ 841421 h 852620"/>
              <a:gd name="connsiteX11" fmla="*/ 8259580 w 8664314"/>
              <a:gd name="connsiteY11" fmla="*/ 841421 h 852620"/>
              <a:gd name="connsiteX12" fmla="*/ 8664314 w 8664314"/>
              <a:gd name="connsiteY12" fmla="*/ 811441 h 85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4" h="852620">
                <a:moveTo>
                  <a:pt x="0" y="586589"/>
                </a:moveTo>
                <a:cubicBezTo>
                  <a:pt x="299803" y="619067"/>
                  <a:pt x="582117" y="491651"/>
                  <a:pt x="779487" y="436687"/>
                </a:cubicBezTo>
                <a:cubicBezTo>
                  <a:pt x="976857" y="381723"/>
                  <a:pt x="1051809" y="311769"/>
                  <a:pt x="1184222" y="256805"/>
                </a:cubicBezTo>
                <a:cubicBezTo>
                  <a:pt x="1316635" y="201841"/>
                  <a:pt x="1411573" y="149376"/>
                  <a:pt x="1573966" y="106904"/>
                </a:cubicBezTo>
                <a:cubicBezTo>
                  <a:pt x="1736360" y="64432"/>
                  <a:pt x="1973704" y="11966"/>
                  <a:pt x="2158583" y="1972"/>
                </a:cubicBezTo>
                <a:cubicBezTo>
                  <a:pt x="2343462" y="-8021"/>
                  <a:pt x="2458387" y="21959"/>
                  <a:pt x="2683239" y="46943"/>
                </a:cubicBezTo>
                <a:cubicBezTo>
                  <a:pt x="2908092" y="71927"/>
                  <a:pt x="3185410" y="104405"/>
                  <a:pt x="3507698" y="151874"/>
                </a:cubicBezTo>
                <a:cubicBezTo>
                  <a:pt x="3829986" y="199343"/>
                  <a:pt x="4244715" y="269297"/>
                  <a:pt x="4616970" y="331756"/>
                </a:cubicBezTo>
                <a:lnTo>
                  <a:pt x="5741232" y="526628"/>
                </a:lnTo>
                <a:lnTo>
                  <a:pt x="6685613" y="706510"/>
                </a:lnTo>
                <a:cubicBezTo>
                  <a:pt x="6982918" y="758976"/>
                  <a:pt x="7262734" y="818936"/>
                  <a:pt x="7525062" y="841421"/>
                </a:cubicBezTo>
                <a:cubicBezTo>
                  <a:pt x="7787390" y="863906"/>
                  <a:pt x="8069705" y="846418"/>
                  <a:pt x="8259580" y="841421"/>
                </a:cubicBezTo>
                <a:cubicBezTo>
                  <a:pt x="8449455" y="836424"/>
                  <a:pt x="8556884" y="823932"/>
                  <a:pt x="8664314" y="811441"/>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7996CA-2F3E-4AEB-A151-ECC56672D93D}"/>
              </a:ext>
            </a:extLst>
          </p:cNvPr>
          <p:cNvSpPr/>
          <p:nvPr/>
        </p:nvSpPr>
        <p:spPr>
          <a:xfrm>
            <a:off x="1729980" y="1985445"/>
            <a:ext cx="8664313" cy="56251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49324"/>
              <a:gd name="connsiteY0" fmla="*/ 542466 h 808497"/>
              <a:gd name="connsiteX1" fmla="*/ 764497 w 8649324"/>
              <a:gd name="connsiteY1" fmla="*/ 392564 h 808497"/>
              <a:gd name="connsiteX2" fmla="*/ 1169232 w 8649324"/>
              <a:gd name="connsiteY2" fmla="*/ 212682 h 808497"/>
              <a:gd name="connsiteX3" fmla="*/ 1558976 w 8649324"/>
              <a:gd name="connsiteY3" fmla="*/ 62781 h 808497"/>
              <a:gd name="connsiteX4" fmla="*/ 2143593 w 8649324"/>
              <a:gd name="connsiteY4" fmla="*/ 32799 h 808497"/>
              <a:gd name="connsiteX5" fmla="*/ 2668249 w 8649324"/>
              <a:gd name="connsiteY5" fmla="*/ 2820 h 808497"/>
              <a:gd name="connsiteX6" fmla="*/ 3492708 w 8649324"/>
              <a:gd name="connsiteY6" fmla="*/ 107751 h 808497"/>
              <a:gd name="connsiteX7" fmla="*/ 4601980 w 8649324"/>
              <a:gd name="connsiteY7" fmla="*/ 287633 h 808497"/>
              <a:gd name="connsiteX8" fmla="*/ 5726242 w 8649324"/>
              <a:gd name="connsiteY8" fmla="*/ 482505 h 808497"/>
              <a:gd name="connsiteX9" fmla="*/ 6670623 w 8649324"/>
              <a:gd name="connsiteY9" fmla="*/ 662387 h 808497"/>
              <a:gd name="connsiteX10" fmla="*/ 7510072 w 8649324"/>
              <a:gd name="connsiteY10" fmla="*/ 797298 h 808497"/>
              <a:gd name="connsiteX11" fmla="*/ 8244590 w 8649324"/>
              <a:gd name="connsiteY11" fmla="*/ 797298 h 808497"/>
              <a:gd name="connsiteX12" fmla="*/ 8649324 w 8649324"/>
              <a:gd name="connsiteY12" fmla="*/ 767318 h 808497"/>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659566 w 8649324"/>
              <a:gd name="connsiteY1" fmla="*/ 37835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19343"/>
              <a:gd name="connsiteY0" fmla="*/ 378351 h 809274"/>
              <a:gd name="connsiteX1" fmla="*/ 629585 w 8619343"/>
              <a:gd name="connsiteY1" fmla="*/ 378351 h 809274"/>
              <a:gd name="connsiteX2" fmla="*/ 1139251 w 8619343"/>
              <a:gd name="connsiteY2" fmla="*/ 213459 h 809274"/>
              <a:gd name="connsiteX3" fmla="*/ 1528995 w 8619343"/>
              <a:gd name="connsiteY3" fmla="*/ 123518 h 809274"/>
              <a:gd name="connsiteX4" fmla="*/ 2113612 w 8619343"/>
              <a:gd name="connsiteY4" fmla="*/ 33576 h 809274"/>
              <a:gd name="connsiteX5" fmla="*/ 2638268 w 8619343"/>
              <a:gd name="connsiteY5" fmla="*/ 3597 h 809274"/>
              <a:gd name="connsiteX6" fmla="*/ 3462727 w 8619343"/>
              <a:gd name="connsiteY6" fmla="*/ 108528 h 809274"/>
              <a:gd name="connsiteX7" fmla="*/ 4571999 w 8619343"/>
              <a:gd name="connsiteY7" fmla="*/ 288410 h 809274"/>
              <a:gd name="connsiteX8" fmla="*/ 5696261 w 8619343"/>
              <a:gd name="connsiteY8" fmla="*/ 483282 h 809274"/>
              <a:gd name="connsiteX9" fmla="*/ 6640642 w 8619343"/>
              <a:gd name="connsiteY9" fmla="*/ 663164 h 809274"/>
              <a:gd name="connsiteX10" fmla="*/ 7480091 w 8619343"/>
              <a:gd name="connsiteY10" fmla="*/ 798075 h 809274"/>
              <a:gd name="connsiteX11" fmla="*/ 8214609 w 8619343"/>
              <a:gd name="connsiteY11" fmla="*/ 798075 h 809274"/>
              <a:gd name="connsiteX12" fmla="*/ 8619343 w 8619343"/>
              <a:gd name="connsiteY12" fmla="*/ 768095 h 809274"/>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462727 w 8619343"/>
              <a:gd name="connsiteY6" fmla="*/ 74952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612629 w 8619343"/>
              <a:gd name="connsiteY6" fmla="*/ 224854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612629 w 8619343"/>
              <a:gd name="connsiteY6" fmla="*/ 17988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801192 w 8619343"/>
              <a:gd name="connsiteY8" fmla="*/ 329785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9565"/>
              <a:gd name="connsiteX1" fmla="*/ 629585 w 8619343"/>
              <a:gd name="connsiteY1" fmla="*/ 299805 h 739565"/>
              <a:gd name="connsiteX2" fmla="*/ 1139251 w 8619343"/>
              <a:gd name="connsiteY2" fmla="*/ 134913 h 739565"/>
              <a:gd name="connsiteX3" fmla="*/ 1528995 w 8619343"/>
              <a:gd name="connsiteY3" fmla="*/ 44972 h 739565"/>
              <a:gd name="connsiteX4" fmla="*/ 2158583 w 8619343"/>
              <a:gd name="connsiteY4" fmla="*/ 0 h 739565"/>
              <a:gd name="connsiteX5" fmla="*/ 2698229 w 8619343"/>
              <a:gd name="connsiteY5" fmla="*/ 44972 h 739565"/>
              <a:gd name="connsiteX6" fmla="*/ 3717560 w 8619343"/>
              <a:gd name="connsiteY6" fmla="*/ 104934 h 739565"/>
              <a:gd name="connsiteX7" fmla="*/ 4571999 w 8619343"/>
              <a:gd name="connsiteY7" fmla="*/ 209864 h 739565"/>
              <a:gd name="connsiteX8" fmla="*/ 5801192 w 8619343"/>
              <a:gd name="connsiteY8" fmla="*/ 329785 h 739565"/>
              <a:gd name="connsiteX9" fmla="*/ 6745573 w 8619343"/>
              <a:gd name="connsiteY9" fmla="*/ 464697 h 739565"/>
              <a:gd name="connsiteX10" fmla="*/ 7480091 w 8619343"/>
              <a:gd name="connsiteY10" fmla="*/ 719529 h 739565"/>
              <a:gd name="connsiteX11" fmla="*/ 8214609 w 8619343"/>
              <a:gd name="connsiteY11" fmla="*/ 719529 h 739565"/>
              <a:gd name="connsiteX12" fmla="*/ 8619343 w 8619343"/>
              <a:gd name="connsiteY12" fmla="*/ 689549 h 739565"/>
              <a:gd name="connsiteX0" fmla="*/ 0 w 8619343"/>
              <a:gd name="connsiteY0" fmla="*/ 299805 h 724330"/>
              <a:gd name="connsiteX1" fmla="*/ 629585 w 8619343"/>
              <a:gd name="connsiteY1" fmla="*/ 299805 h 724330"/>
              <a:gd name="connsiteX2" fmla="*/ 1139251 w 8619343"/>
              <a:gd name="connsiteY2" fmla="*/ 134913 h 724330"/>
              <a:gd name="connsiteX3" fmla="*/ 1528995 w 8619343"/>
              <a:gd name="connsiteY3" fmla="*/ 44972 h 724330"/>
              <a:gd name="connsiteX4" fmla="*/ 2158583 w 8619343"/>
              <a:gd name="connsiteY4" fmla="*/ 0 h 724330"/>
              <a:gd name="connsiteX5" fmla="*/ 2698229 w 8619343"/>
              <a:gd name="connsiteY5" fmla="*/ 44972 h 724330"/>
              <a:gd name="connsiteX6" fmla="*/ 3717560 w 8619343"/>
              <a:gd name="connsiteY6" fmla="*/ 104934 h 724330"/>
              <a:gd name="connsiteX7" fmla="*/ 4571999 w 8619343"/>
              <a:gd name="connsiteY7" fmla="*/ 209864 h 724330"/>
              <a:gd name="connsiteX8" fmla="*/ 5801192 w 8619343"/>
              <a:gd name="connsiteY8" fmla="*/ 329785 h 724330"/>
              <a:gd name="connsiteX9" fmla="*/ 6745573 w 8619343"/>
              <a:gd name="connsiteY9" fmla="*/ 464697 h 724330"/>
              <a:gd name="connsiteX10" fmla="*/ 7540052 w 8619343"/>
              <a:gd name="connsiteY10" fmla="*/ 584617 h 724330"/>
              <a:gd name="connsiteX11" fmla="*/ 8214609 w 8619343"/>
              <a:gd name="connsiteY11" fmla="*/ 719529 h 724330"/>
              <a:gd name="connsiteX12" fmla="*/ 8619343 w 8619343"/>
              <a:gd name="connsiteY12" fmla="*/ 689549 h 724330"/>
              <a:gd name="connsiteX0" fmla="*/ 0 w 8619343"/>
              <a:gd name="connsiteY0" fmla="*/ 299805 h 691925"/>
              <a:gd name="connsiteX1" fmla="*/ 629585 w 8619343"/>
              <a:gd name="connsiteY1" fmla="*/ 299805 h 691925"/>
              <a:gd name="connsiteX2" fmla="*/ 1139251 w 8619343"/>
              <a:gd name="connsiteY2" fmla="*/ 134913 h 691925"/>
              <a:gd name="connsiteX3" fmla="*/ 1528995 w 8619343"/>
              <a:gd name="connsiteY3" fmla="*/ 44972 h 691925"/>
              <a:gd name="connsiteX4" fmla="*/ 2158583 w 8619343"/>
              <a:gd name="connsiteY4" fmla="*/ 0 h 691925"/>
              <a:gd name="connsiteX5" fmla="*/ 2698229 w 8619343"/>
              <a:gd name="connsiteY5" fmla="*/ 44972 h 691925"/>
              <a:gd name="connsiteX6" fmla="*/ 3717560 w 8619343"/>
              <a:gd name="connsiteY6" fmla="*/ 104934 h 691925"/>
              <a:gd name="connsiteX7" fmla="*/ 4571999 w 8619343"/>
              <a:gd name="connsiteY7" fmla="*/ 209864 h 691925"/>
              <a:gd name="connsiteX8" fmla="*/ 5801192 w 8619343"/>
              <a:gd name="connsiteY8" fmla="*/ 329785 h 691925"/>
              <a:gd name="connsiteX9" fmla="*/ 6745573 w 8619343"/>
              <a:gd name="connsiteY9" fmla="*/ 464697 h 691925"/>
              <a:gd name="connsiteX10" fmla="*/ 7540052 w 8619343"/>
              <a:gd name="connsiteY10" fmla="*/ 584617 h 691925"/>
              <a:gd name="connsiteX11" fmla="*/ 8139658 w 8619343"/>
              <a:gd name="connsiteY11" fmla="*/ 644578 h 691925"/>
              <a:gd name="connsiteX12" fmla="*/ 8619343 w 8619343"/>
              <a:gd name="connsiteY12" fmla="*/ 689549 h 691925"/>
              <a:gd name="connsiteX0" fmla="*/ 0 w 8619343"/>
              <a:gd name="connsiteY0" fmla="*/ 299805 h 645058"/>
              <a:gd name="connsiteX1" fmla="*/ 629585 w 8619343"/>
              <a:gd name="connsiteY1" fmla="*/ 299805 h 645058"/>
              <a:gd name="connsiteX2" fmla="*/ 1139251 w 8619343"/>
              <a:gd name="connsiteY2" fmla="*/ 134913 h 645058"/>
              <a:gd name="connsiteX3" fmla="*/ 1528995 w 8619343"/>
              <a:gd name="connsiteY3" fmla="*/ 44972 h 645058"/>
              <a:gd name="connsiteX4" fmla="*/ 2158583 w 8619343"/>
              <a:gd name="connsiteY4" fmla="*/ 0 h 645058"/>
              <a:gd name="connsiteX5" fmla="*/ 2698229 w 8619343"/>
              <a:gd name="connsiteY5" fmla="*/ 44972 h 645058"/>
              <a:gd name="connsiteX6" fmla="*/ 3717560 w 8619343"/>
              <a:gd name="connsiteY6" fmla="*/ 104934 h 645058"/>
              <a:gd name="connsiteX7" fmla="*/ 4571999 w 8619343"/>
              <a:gd name="connsiteY7" fmla="*/ 209864 h 645058"/>
              <a:gd name="connsiteX8" fmla="*/ 5801192 w 8619343"/>
              <a:gd name="connsiteY8" fmla="*/ 329785 h 645058"/>
              <a:gd name="connsiteX9" fmla="*/ 6745573 w 8619343"/>
              <a:gd name="connsiteY9" fmla="*/ 464697 h 645058"/>
              <a:gd name="connsiteX10" fmla="*/ 7540052 w 8619343"/>
              <a:gd name="connsiteY10" fmla="*/ 584617 h 645058"/>
              <a:gd name="connsiteX11" fmla="*/ 8139658 w 8619343"/>
              <a:gd name="connsiteY11" fmla="*/ 644578 h 645058"/>
              <a:gd name="connsiteX12" fmla="*/ 8619343 w 8619343"/>
              <a:gd name="connsiteY12" fmla="*/ 554637 h 645058"/>
              <a:gd name="connsiteX0" fmla="*/ 0 w 8619343"/>
              <a:gd name="connsiteY0" fmla="*/ 299805 h 602988"/>
              <a:gd name="connsiteX1" fmla="*/ 629585 w 8619343"/>
              <a:gd name="connsiteY1" fmla="*/ 299805 h 602988"/>
              <a:gd name="connsiteX2" fmla="*/ 1139251 w 8619343"/>
              <a:gd name="connsiteY2" fmla="*/ 134913 h 602988"/>
              <a:gd name="connsiteX3" fmla="*/ 1528995 w 8619343"/>
              <a:gd name="connsiteY3" fmla="*/ 44972 h 602988"/>
              <a:gd name="connsiteX4" fmla="*/ 2158583 w 8619343"/>
              <a:gd name="connsiteY4" fmla="*/ 0 h 602988"/>
              <a:gd name="connsiteX5" fmla="*/ 2698229 w 8619343"/>
              <a:gd name="connsiteY5" fmla="*/ 44972 h 602988"/>
              <a:gd name="connsiteX6" fmla="*/ 3717560 w 8619343"/>
              <a:gd name="connsiteY6" fmla="*/ 104934 h 602988"/>
              <a:gd name="connsiteX7" fmla="*/ 4571999 w 8619343"/>
              <a:gd name="connsiteY7" fmla="*/ 209864 h 602988"/>
              <a:gd name="connsiteX8" fmla="*/ 5801192 w 8619343"/>
              <a:gd name="connsiteY8" fmla="*/ 329785 h 602988"/>
              <a:gd name="connsiteX9" fmla="*/ 6745573 w 8619343"/>
              <a:gd name="connsiteY9" fmla="*/ 464697 h 602988"/>
              <a:gd name="connsiteX10" fmla="*/ 7540052 w 8619343"/>
              <a:gd name="connsiteY10" fmla="*/ 584617 h 602988"/>
              <a:gd name="connsiteX11" fmla="*/ 8109678 w 8619343"/>
              <a:gd name="connsiteY11" fmla="*/ 599607 h 602988"/>
              <a:gd name="connsiteX12" fmla="*/ 8619343 w 8619343"/>
              <a:gd name="connsiteY12" fmla="*/ 554637 h 602988"/>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57199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63195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300078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562518"/>
              <a:gd name="connsiteX1" fmla="*/ 629585 w 8619343"/>
              <a:gd name="connsiteY1" fmla="*/ 300078 h 562518"/>
              <a:gd name="connsiteX2" fmla="*/ 1139251 w 8619343"/>
              <a:gd name="connsiteY2" fmla="*/ 135186 h 562518"/>
              <a:gd name="connsiteX3" fmla="*/ 1528995 w 8619343"/>
              <a:gd name="connsiteY3" fmla="*/ 45245 h 562518"/>
              <a:gd name="connsiteX4" fmla="*/ 2158583 w 8619343"/>
              <a:gd name="connsiteY4" fmla="*/ 273 h 562518"/>
              <a:gd name="connsiteX5" fmla="*/ 2788170 w 8619343"/>
              <a:gd name="connsiteY5" fmla="*/ 30255 h 562518"/>
              <a:gd name="connsiteX6" fmla="*/ 3717560 w 8619343"/>
              <a:gd name="connsiteY6" fmla="*/ 105207 h 562518"/>
              <a:gd name="connsiteX7" fmla="*/ 4631959 w 8619343"/>
              <a:gd name="connsiteY7" fmla="*/ 210137 h 562518"/>
              <a:gd name="connsiteX8" fmla="*/ 5801192 w 8619343"/>
              <a:gd name="connsiteY8" fmla="*/ 330058 h 562518"/>
              <a:gd name="connsiteX9" fmla="*/ 6745573 w 8619343"/>
              <a:gd name="connsiteY9" fmla="*/ 464970 h 562518"/>
              <a:gd name="connsiteX10" fmla="*/ 7465101 w 8619343"/>
              <a:gd name="connsiteY10" fmla="*/ 509939 h 562518"/>
              <a:gd name="connsiteX11" fmla="*/ 8034727 w 8619343"/>
              <a:gd name="connsiteY11" fmla="*/ 554910 h 562518"/>
              <a:gd name="connsiteX12" fmla="*/ 8619343 w 8619343"/>
              <a:gd name="connsiteY12" fmla="*/ 554910 h 562518"/>
              <a:gd name="connsiteX0" fmla="*/ 0 w 8664313"/>
              <a:gd name="connsiteY0" fmla="*/ 375029 h 562518"/>
              <a:gd name="connsiteX1" fmla="*/ 674555 w 8664313"/>
              <a:gd name="connsiteY1" fmla="*/ 300078 h 562518"/>
              <a:gd name="connsiteX2" fmla="*/ 1184221 w 8664313"/>
              <a:gd name="connsiteY2" fmla="*/ 135186 h 562518"/>
              <a:gd name="connsiteX3" fmla="*/ 1573965 w 8664313"/>
              <a:gd name="connsiteY3" fmla="*/ 45245 h 562518"/>
              <a:gd name="connsiteX4" fmla="*/ 2203553 w 8664313"/>
              <a:gd name="connsiteY4" fmla="*/ 273 h 562518"/>
              <a:gd name="connsiteX5" fmla="*/ 2833140 w 8664313"/>
              <a:gd name="connsiteY5" fmla="*/ 30255 h 562518"/>
              <a:gd name="connsiteX6" fmla="*/ 3762530 w 8664313"/>
              <a:gd name="connsiteY6" fmla="*/ 105207 h 562518"/>
              <a:gd name="connsiteX7" fmla="*/ 4676929 w 8664313"/>
              <a:gd name="connsiteY7" fmla="*/ 210137 h 562518"/>
              <a:gd name="connsiteX8" fmla="*/ 5846162 w 8664313"/>
              <a:gd name="connsiteY8" fmla="*/ 330058 h 562518"/>
              <a:gd name="connsiteX9" fmla="*/ 6790543 w 8664313"/>
              <a:gd name="connsiteY9" fmla="*/ 464970 h 562518"/>
              <a:gd name="connsiteX10" fmla="*/ 7510071 w 8664313"/>
              <a:gd name="connsiteY10" fmla="*/ 509939 h 562518"/>
              <a:gd name="connsiteX11" fmla="*/ 8079697 w 8664313"/>
              <a:gd name="connsiteY11" fmla="*/ 554910 h 562518"/>
              <a:gd name="connsiteX12" fmla="*/ 8664313 w 8664313"/>
              <a:gd name="connsiteY12" fmla="*/ 554910 h 56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3" h="562518">
                <a:moveTo>
                  <a:pt x="0" y="375029"/>
                </a:moveTo>
                <a:cubicBezTo>
                  <a:pt x="299803" y="407507"/>
                  <a:pt x="477185" y="340052"/>
                  <a:pt x="674555" y="300078"/>
                </a:cubicBezTo>
                <a:cubicBezTo>
                  <a:pt x="871925" y="260104"/>
                  <a:pt x="1034319" y="177658"/>
                  <a:pt x="1184221" y="135186"/>
                </a:cubicBezTo>
                <a:cubicBezTo>
                  <a:pt x="1334123" y="92714"/>
                  <a:pt x="1404076" y="67731"/>
                  <a:pt x="1573965" y="45245"/>
                </a:cubicBezTo>
                <a:cubicBezTo>
                  <a:pt x="1743854" y="22760"/>
                  <a:pt x="1993691" y="2771"/>
                  <a:pt x="2203553" y="273"/>
                </a:cubicBezTo>
                <a:cubicBezTo>
                  <a:pt x="2413415" y="-2225"/>
                  <a:pt x="2573311" y="12766"/>
                  <a:pt x="2833140" y="30255"/>
                </a:cubicBezTo>
                <a:cubicBezTo>
                  <a:pt x="3092969" y="47744"/>
                  <a:pt x="3455232" y="75227"/>
                  <a:pt x="3762530" y="105207"/>
                </a:cubicBezTo>
                <a:cubicBezTo>
                  <a:pt x="4069828" y="135187"/>
                  <a:pt x="4329657" y="172662"/>
                  <a:pt x="4676929" y="210137"/>
                </a:cubicBezTo>
                <a:lnTo>
                  <a:pt x="5846162" y="330058"/>
                </a:lnTo>
                <a:cubicBezTo>
                  <a:pt x="6198431" y="372530"/>
                  <a:pt x="6513225" y="434990"/>
                  <a:pt x="6790543" y="464970"/>
                </a:cubicBezTo>
                <a:cubicBezTo>
                  <a:pt x="7067861" y="494950"/>
                  <a:pt x="7295212" y="494949"/>
                  <a:pt x="7510071" y="509939"/>
                </a:cubicBezTo>
                <a:cubicBezTo>
                  <a:pt x="7724930" y="524929"/>
                  <a:pt x="7887323" y="547415"/>
                  <a:pt x="8079697" y="554910"/>
                </a:cubicBezTo>
                <a:cubicBezTo>
                  <a:pt x="8272071" y="562405"/>
                  <a:pt x="8556883" y="567401"/>
                  <a:pt x="8664313" y="554910"/>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C5597BEB-32F0-473E-B28F-68CCA279C49C}"/>
              </a:ext>
            </a:extLst>
          </p:cNvPr>
          <p:cNvCxnSpPr/>
          <p:nvPr/>
        </p:nvCxnSpPr>
        <p:spPr>
          <a:xfrm>
            <a:off x="1683934" y="4705916"/>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2AF4A9-C7A2-476F-9252-198B9631F270}"/>
              </a:ext>
            </a:extLst>
          </p:cNvPr>
          <p:cNvCxnSpPr/>
          <p:nvPr/>
        </p:nvCxnSpPr>
        <p:spPr>
          <a:xfrm>
            <a:off x="1683934" y="5068178"/>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959CD83-D046-4465-AAE2-4259D3CB588D}"/>
              </a:ext>
            </a:extLst>
          </p:cNvPr>
          <p:cNvSpPr txBox="1"/>
          <p:nvPr/>
        </p:nvSpPr>
        <p:spPr>
          <a:xfrm>
            <a:off x="787792" y="5304681"/>
            <a:ext cx="10719580" cy="830997"/>
          </a:xfrm>
          <a:prstGeom prst="rect">
            <a:avLst/>
          </a:prstGeom>
          <a:solidFill>
            <a:schemeClr val="bg1"/>
          </a:solidFill>
        </p:spPr>
        <p:txBody>
          <a:bodyPr wrap="square" rtlCol="0">
            <a:spAutoFit/>
          </a:bodyPr>
          <a:lstStyle/>
          <a:p>
            <a:r>
              <a:rPr lang="en-US" sz="2400" dirty="0"/>
              <a:t>We can see that the cross-sectional area of the flow tube gets smaller as it passes over the wing.  This is due to the outer streamlines constraining the inner ones .</a:t>
            </a:r>
          </a:p>
        </p:txBody>
      </p:sp>
      <p:sp>
        <p:nvSpPr>
          <p:cNvPr id="18" name="TextBox 17">
            <a:extLst>
              <a:ext uri="{FF2B5EF4-FFF2-40B4-BE49-F238E27FC236}">
                <a16:creationId xmlns:a16="http://schemas.microsoft.com/office/drawing/2014/main" id="{662C39DB-8E79-4E00-98F8-EF72D409002A}"/>
              </a:ext>
            </a:extLst>
          </p:cNvPr>
          <p:cNvSpPr txBox="1"/>
          <p:nvPr/>
        </p:nvSpPr>
        <p:spPr>
          <a:xfrm>
            <a:off x="3324665" y="314662"/>
            <a:ext cx="5542670" cy="584775"/>
          </a:xfrm>
          <a:prstGeom prst="rect">
            <a:avLst/>
          </a:prstGeom>
          <a:noFill/>
        </p:spPr>
        <p:txBody>
          <a:bodyPr wrap="square" rtlCol="0">
            <a:spAutoFit/>
          </a:bodyPr>
          <a:lstStyle/>
          <a:p>
            <a:pPr algn="ctr"/>
            <a:r>
              <a:rPr lang="en-US" sz="3200" dirty="0">
                <a:solidFill>
                  <a:srgbClr val="FF0000"/>
                </a:solidFill>
              </a:rPr>
              <a:t>Simplified Streamline Diagram </a:t>
            </a:r>
          </a:p>
        </p:txBody>
      </p:sp>
      <p:sp>
        <p:nvSpPr>
          <p:cNvPr id="24" name="Oval 23">
            <a:extLst>
              <a:ext uri="{FF2B5EF4-FFF2-40B4-BE49-F238E27FC236}">
                <a16:creationId xmlns:a16="http://schemas.microsoft.com/office/drawing/2014/main" id="{4DA06B1A-6BB1-4671-88B3-EB13C7946B24}"/>
              </a:ext>
            </a:extLst>
          </p:cNvPr>
          <p:cNvSpPr/>
          <p:nvPr/>
        </p:nvSpPr>
        <p:spPr>
          <a:xfrm>
            <a:off x="1865865" y="2317887"/>
            <a:ext cx="303629" cy="1070729"/>
          </a:xfrm>
          <a:prstGeom prst="ellipse">
            <a:avLst/>
          </a:prstGeom>
          <a:solidFill>
            <a:srgbClr val="00B050">
              <a:alpha val="6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1A4E41-3B2D-4541-80CF-E9B798CFD841}"/>
              </a:ext>
            </a:extLst>
          </p:cNvPr>
          <p:cNvSpPr/>
          <p:nvPr/>
        </p:nvSpPr>
        <p:spPr>
          <a:xfrm>
            <a:off x="3756074" y="1956529"/>
            <a:ext cx="177693" cy="723622"/>
          </a:xfrm>
          <a:prstGeom prst="ellipse">
            <a:avLst/>
          </a:prstGeom>
          <a:solidFill>
            <a:srgbClr val="00B050">
              <a:alpha val="6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3B008BF-AEE5-4397-A85B-9CFB9E73632A}"/>
              </a:ext>
            </a:extLst>
          </p:cNvPr>
          <p:cNvSpPr/>
          <p:nvPr/>
        </p:nvSpPr>
        <p:spPr>
          <a:xfrm>
            <a:off x="2039815" y="1969477"/>
            <a:ext cx="1828800" cy="379828"/>
          </a:xfrm>
          <a:custGeom>
            <a:avLst/>
            <a:gdLst>
              <a:gd name="connsiteX0" fmla="*/ 0 w 1828800"/>
              <a:gd name="connsiteY0" fmla="*/ 379828 h 379828"/>
              <a:gd name="connsiteX1" fmla="*/ 478302 w 1828800"/>
              <a:gd name="connsiteY1" fmla="*/ 281354 h 379828"/>
              <a:gd name="connsiteX2" fmla="*/ 872197 w 1828800"/>
              <a:gd name="connsiteY2" fmla="*/ 140677 h 379828"/>
              <a:gd name="connsiteX3" fmla="*/ 1266093 w 1828800"/>
              <a:gd name="connsiteY3" fmla="*/ 56271 h 379828"/>
              <a:gd name="connsiteX4" fmla="*/ 1631853 w 1828800"/>
              <a:gd name="connsiteY4" fmla="*/ 14068 h 379828"/>
              <a:gd name="connsiteX5" fmla="*/ 1828800 w 1828800"/>
              <a:gd name="connsiteY5" fmla="*/ 0 h 3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379828">
                <a:moveTo>
                  <a:pt x="0" y="379828"/>
                </a:moveTo>
                <a:cubicBezTo>
                  <a:pt x="166468" y="350520"/>
                  <a:pt x="332936" y="321212"/>
                  <a:pt x="478302" y="281354"/>
                </a:cubicBezTo>
                <a:cubicBezTo>
                  <a:pt x="623668" y="241496"/>
                  <a:pt x="740898" y="178191"/>
                  <a:pt x="872197" y="140677"/>
                </a:cubicBezTo>
                <a:cubicBezTo>
                  <a:pt x="1003496" y="103163"/>
                  <a:pt x="1139484" y="77372"/>
                  <a:pt x="1266093" y="56271"/>
                </a:cubicBezTo>
                <a:cubicBezTo>
                  <a:pt x="1392702" y="35169"/>
                  <a:pt x="1538069" y="23446"/>
                  <a:pt x="1631853" y="14068"/>
                </a:cubicBezTo>
                <a:cubicBezTo>
                  <a:pt x="1725637" y="4690"/>
                  <a:pt x="1777218" y="2345"/>
                  <a:pt x="1828800" y="0"/>
                </a:cubicBezTo>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1A9EC8C-4C78-4663-9723-45C195FEE594}"/>
              </a:ext>
            </a:extLst>
          </p:cNvPr>
          <p:cNvSpPr/>
          <p:nvPr/>
        </p:nvSpPr>
        <p:spPr>
          <a:xfrm>
            <a:off x="2067951" y="2672861"/>
            <a:ext cx="1800664" cy="703385"/>
          </a:xfrm>
          <a:custGeom>
            <a:avLst/>
            <a:gdLst>
              <a:gd name="connsiteX0" fmla="*/ 0 w 1800664"/>
              <a:gd name="connsiteY0" fmla="*/ 703385 h 703385"/>
              <a:gd name="connsiteX1" fmla="*/ 379827 w 1800664"/>
              <a:gd name="connsiteY1" fmla="*/ 647114 h 703385"/>
              <a:gd name="connsiteX2" fmla="*/ 604911 w 1800664"/>
              <a:gd name="connsiteY2" fmla="*/ 576775 h 703385"/>
              <a:gd name="connsiteX3" fmla="*/ 829994 w 1800664"/>
              <a:gd name="connsiteY3" fmla="*/ 436098 h 703385"/>
              <a:gd name="connsiteX4" fmla="*/ 1041009 w 1800664"/>
              <a:gd name="connsiteY4" fmla="*/ 253218 h 703385"/>
              <a:gd name="connsiteX5" fmla="*/ 1266092 w 1800664"/>
              <a:gd name="connsiteY5" fmla="*/ 98474 h 703385"/>
              <a:gd name="connsiteX6" fmla="*/ 1547446 w 1800664"/>
              <a:gd name="connsiteY6" fmla="*/ 28135 h 703385"/>
              <a:gd name="connsiteX7" fmla="*/ 1800664 w 1800664"/>
              <a:gd name="connsiteY7" fmla="*/ 0 h 70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664" h="703385">
                <a:moveTo>
                  <a:pt x="0" y="703385"/>
                </a:moveTo>
                <a:cubicBezTo>
                  <a:pt x="139504" y="685800"/>
                  <a:pt x="279009" y="668216"/>
                  <a:pt x="379827" y="647114"/>
                </a:cubicBezTo>
                <a:cubicBezTo>
                  <a:pt x="480646" y="626012"/>
                  <a:pt x="529883" y="611944"/>
                  <a:pt x="604911" y="576775"/>
                </a:cubicBezTo>
                <a:cubicBezTo>
                  <a:pt x="679939" y="541606"/>
                  <a:pt x="757311" y="490024"/>
                  <a:pt x="829994" y="436098"/>
                </a:cubicBezTo>
                <a:cubicBezTo>
                  <a:pt x="902677" y="382172"/>
                  <a:pt x="968326" y="309489"/>
                  <a:pt x="1041009" y="253218"/>
                </a:cubicBezTo>
                <a:cubicBezTo>
                  <a:pt x="1113692" y="196947"/>
                  <a:pt x="1181686" y="135988"/>
                  <a:pt x="1266092" y="98474"/>
                </a:cubicBezTo>
                <a:cubicBezTo>
                  <a:pt x="1350498" y="60960"/>
                  <a:pt x="1458351" y="44547"/>
                  <a:pt x="1547446" y="28135"/>
                </a:cubicBezTo>
                <a:cubicBezTo>
                  <a:pt x="1636541" y="11723"/>
                  <a:pt x="1718602" y="5861"/>
                  <a:pt x="1800664" y="0"/>
                </a:cubicBezTo>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6EE0A0E-12B3-4ED0-A316-6ACD019B6543}"/>
              </a:ext>
            </a:extLst>
          </p:cNvPr>
          <p:cNvSpPr>
            <a:spLocks noGrp="1"/>
          </p:cNvSpPr>
          <p:nvPr>
            <p:ph type="sldNum" sz="quarter" idx="12"/>
          </p:nvPr>
        </p:nvSpPr>
        <p:spPr/>
        <p:txBody>
          <a:bodyPr/>
          <a:lstStyle/>
          <a:p>
            <a:fld id="{70F590C6-BFDA-46BA-8593-EB8341455ED1}" type="slidenum">
              <a:rPr lang="en-US" smtClean="0"/>
              <a:t>72</a:t>
            </a:fld>
            <a:endParaRPr lang="en-US"/>
          </a:p>
        </p:txBody>
      </p:sp>
    </p:spTree>
    <p:extLst>
      <p:ext uri="{BB962C8B-B14F-4D97-AF65-F5344CB8AC3E}">
        <p14:creationId xmlns:p14="http://schemas.microsoft.com/office/powerpoint/2010/main" val="210414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3B5BD15-EC87-4194-B8E0-DC4FA7905FE9}"/>
              </a:ext>
            </a:extLst>
          </p:cNvPr>
          <p:cNvSpPr/>
          <p:nvPr/>
        </p:nvSpPr>
        <p:spPr>
          <a:xfrm>
            <a:off x="2011680" y="1969477"/>
            <a:ext cx="1842868" cy="1420837"/>
          </a:xfrm>
          <a:custGeom>
            <a:avLst/>
            <a:gdLst>
              <a:gd name="connsiteX0" fmla="*/ 14068 w 1842868"/>
              <a:gd name="connsiteY0" fmla="*/ 351692 h 1420837"/>
              <a:gd name="connsiteX1" fmla="*/ 478302 w 1842868"/>
              <a:gd name="connsiteY1" fmla="*/ 295421 h 1420837"/>
              <a:gd name="connsiteX2" fmla="*/ 815926 w 1842868"/>
              <a:gd name="connsiteY2" fmla="*/ 168812 h 1420837"/>
              <a:gd name="connsiteX3" fmla="*/ 1209822 w 1842868"/>
              <a:gd name="connsiteY3" fmla="*/ 70338 h 1420837"/>
              <a:gd name="connsiteX4" fmla="*/ 1575582 w 1842868"/>
              <a:gd name="connsiteY4" fmla="*/ 42203 h 1420837"/>
              <a:gd name="connsiteX5" fmla="*/ 1842868 w 1842868"/>
              <a:gd name="connsiteY5" fmla="*/ 0 h 1420837"/>
              <a:gd name="connsiteX6" fmla="*/ 1842868 w 1842868"/>
              <a:gd name="connsiteY6" fmla="*/ 689317 h 1420837"/>
              <a:gd name="connsiteX7" fmla="*/ 1463040 w 1842868"/>
              <a:gd name="connsiteY7" fmla="*/ 717452 h 1420837"/>
              <a:gd name="connsiteX8" fmla="*/ 1181686 w 1842868"/>
              <a:gd name="connsiteY8" fmla="*/ 886265 h 1420837"/>
              <a:gd name="connsiteX9" fmla="*/ 858129 w 1842868"/>
              <a:gd name="connsiteY9" fmla="*/ 1167618 h 1420837"/>
              <a:gd name="connsiteX10" fmla="*/ 548640 w 1842868"/>
              <a:gd name="connsiteY10" fmla="*/ 1322363 h 1420837"/>
              <a:gd name="connsiteX11" fmla="*/ 239151 w 1842868"/>
              <a:gd name="connsiteY11" fmla="*/ 1406769 h 1420837"/>
              <a:gd name="connsiteX12" fmla="*/ 0 w 1842868"/>
              <a:gd name="connsiteY12" fmla="*/ 1420837 h 1420837"/>
              <a:gd name="connsiteX13" fmla="*/ 14068 w 1842868"/>
              <a:gd name="connsiteY13" fmla="*/ 351692 h 142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2868" h="1420837">
                <a:moveTo>
                  <a:pt x="14068" y="351692"/>
                </a:moveTo>
                <a:lnTo>
                  <a:pt x="478302" y="295421"/>
                </a:lnTo>
                <a:lnTo>
                  <a:pt x="815926" y="168812"/>
                </a:lnTo>
                <a:lnTo>
                  <a:pt x="1209822" y="70338"/>
                </a:lnTo>
                <a:lnTo>
                  <a:pt x="1575582" y="42203"/>
                </a:lnTo>
                <a:lnTo>
                  <a:pt x="1842868" y="0"/>
                </a:lnTo>
                <a:lnTo>
                  <a:pt x="1842868" y="689317"/>
                </a:lnTo>
                <a:lnTo>
                  <a:pt x="1463040" y="717452"/>
                </a:lnTo>
                <a:lnTo>
                  <a:pt x="1181686" y="886265"/>
                </a:lnTo>
                <a:lnTo>
                  <a:pt x="858129" y="1167618"/>
                </a:lnTo>
                <a:lnTo>
                  <a:pt x="548640" y="1322363"/>
                </a:lnTo>
                <a:lnTo>
                  <a:pt x="239151" y="1406769"/>
                </a:lnTo>
                <a:lnTo>
                  <a:pt x="0" y="1420837"/>
                </a:lnTo>
                <a:lnTo>
                  <a:pt x="14068" y="351692"/>
                </a:ln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E24F9FF8-7A6F-46BA-933D-8B210A294F36}"/>
              </a:ext>
            </a:extLst>
          </p:cNvPr>
          <p:cNvSpPr/>
          <p:nvPr/>
        </p:nvSpPr>
        <p:spPr>
          <a:xfrm>
            <a:off x="3056379" y="282760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4F705D5-5E26-4EE4-8183-FF9AB063B416}"/>
              </a:ext>
            </a:extLst>
          </p:cNvPr>
          <p:cNvCxnSpPr/>
          <p:nvPr/>
        </p:nvCxnSpPr>
        <p:spPr>
          <a:xfrm>
            <a:off x="1688123" y="1463040"/>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1FA328-601A-46C4-9855-A7E0DA906881}"/>
              </a:ext>
            </a:extLst>
          </p:cNvPr>
          <p:cNvCxnSpPr/>
          <p:nvPr/>
        </p:nvCxnSpPr>
        <p:spPr>
          <a:xfrm>
            <a:off x="1688123" y="1825302"/>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CDCF95-84F2-4776-B25C-3D3A5DB9886A}"/>
              </a:ext>
            </a:extLst>
          </p:cNvPr>
          <p:cNvCxnSpPr/>
          <p:nvPr/>
        </p:nvCxnSpPr>
        <p:spPr>
          <a:xfrm>
            <a:off x="1688123" y="3953909"/>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58C0D9-B1EF-4674-AC42-8D1FF45B0B0D}"/>
              </a:ext>
            </a:extLst>
          </p:cNvPr>
          <p:cNvCxnSpPr/>
          <p:nvPr/>
        </p:nvCxnSpPr>
        <p:spPr>
          <a:xfrm>
            <a:off x="1688123" y="4316171"/>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F7FFC3E-1CEA-4B6C-AB25-08748406A2A5}"/>
              </a:ext>
            </a:extLst>
          </p:cNvPr>
          <p:cNvSpPr/>
          <p:nvPr/>
        </p:nvSpPr>
        <p:spPr>
          <a:xfrm>
            <a:off x="1738859" y="2680150"/>
            <a:ext cx="8679304"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EE6DC6C-55D1-4567-BEAF-E0247AA9CFD6}"/>
              </a:ext>
            </a:extLst>
          </p:cNvPr>
          <p:cNvSpPr/>
          <p:nvPr/>
        </p:nvSpPr>
        <p:spPr>
          <a:xfrm>
            <a:off x="1723867" y="2388906"/>
            <a:ext cx="8694295"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644576 w 8649324"/>
              <a:gd name="connsiteY1" fmla="*/ 60269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94295"/>
              <a:gd name="connsiteY0" fmla="*/ 692638 h 928688"/>
              <a:gd name="connsiteX1" fmla="*/ 689547 w 8694295"/>
              <a:gd name="connsiteY1" fmla="*/ 602696 h 928688"/>
              <a:gd name="connsiteX2" fmla="*/ 1094282 w 8694295"/>
              <a:gd name="connsiteY2" fmla="*/ 362854 h 928688"/>
              <a:gd name="connsiteX3" fmla="*/ 1573967 w 8694295"/>
              <a:gd name="connsiteY3" fmla="*/ 123011 h 928688"/>
              <a:gd name="connsiteX4" fmla="*/ 2053653 w 8694295"/>
              <a:gd name="connsiteY4" fmla="*/ 3089 h 928688"/>
              <a:gd name="connsiteX5" fmla="*/ 2683240 w 8694295"/>
              <a:gd name="connsiteY5" fmla="*/ 48060 h 928688"/>
              <a:gd name="connsiteX6" fmla="*/ 3537679 w 8694295"/>
              <a:gd name="connsiteY6" fmla="*/ 182971 h 928688"/>
              <a:gd name="connsiteX7" fmla="*/ 4646951 w 8694295"/>
              <a:gd name="connsiteY7" fmla="*/ 407824 h 928688"/>
              <a:gd name="connsiteX8" fmla="*/ 5771213 w 8694295"/>
              <a:gd name="connsiteY8" fmla="*/ 602696 h 928688"/>
              <a:gd name="connsiteX9" fmla="*/ 6715594 w 8694295"/>
              <a:gd name="connsiteY9" fmla="*/ 782578 h 928688"/>
              <a:gd name="connsiteX10" fmla="*/ 7555043 w 8694295"/>
              <a:gd name="connsiteY10" fmla="*/ 917489 h 928688"/>
              <a:gd name="connsiteX11" fmla="*/ 8289561 w 8694295"/>
              <a:gd name="connsiteY11" fmla="*/ 917489 h 928688"/>
              <a:gd name="connsiteX12" fmla="*/ 8694295 w 8694295"/>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4295" h="928688">
                <a:moveTo>
                  <a:pt x="0" y="692638"/>
                </a:moveTo>
                <a:cubicBezTo>
                  <a:pt x="299803" y="725116"/>
                  <a:pt x="507167" y="657660"/>
                  <a:pt x="689547" y="602696"/>
                </a:cubicBezTo>
                <a:cubicBezTo>
                  <a:pt x="871927" y="547732"/>
                  <a:pt x="946879" y="442802"/>
                  <a:pt x="1094282" y="362854"/>
                </a:cubicBezTo>
                <a:cubicBezTo>
                  <a:pt x="1241685" y="282907"/>
                  <a:pt x="1414072" y="182972"/>
                  <a:pt x="1573967" y="123011"/>
                </a:cubicBezTo>
                <a:cubicBezTo>
                  <a:pt x="1733862" y="63050"/>
                  <a:pt x="1868774" y="15581"/>
                  <a:pt x="2053653" y="3089"/>
                </a:cubicBezTo>
                <a:cubicBezTo>
                  <a:pt x="2238532" y="-9403"/>
                  <a:pt x="2435902" y="18080"/>
                  <a:pt x="2683240" y="48060"/>
                </a:cubicBezTo>
                <a:cubicBezTo>
                  <a:pt x="2930578" y="78040"/>
                  <a:pt x="3210394" y="123010"/>
                  <a:pt x="3537679" y="182971"/>
                </a:cubicBezTo>
                <a:cubicBezTo>
                  <a:pt x="3864964" y="242932"/>
                  <a:pt x="4274695" y="337870"/>
                  <a:pt x="4646951" y="407824"/>
                </a:cubicBezTo>
                <a:cubicBezTo>
                  <a:pt x="5019207" y="477778"/>
                  <a:pt x="5771213" y="602696"/>
                  <a:pt x="5771213" y="602696"/>
                </a:cubicBezTo>
                <a:lnTo>
                  <a:pt x="6715594" y="782578"/>
                </a:lnTo>
                <a:cubicBezTo>
                  <a:pt x="7012899" y="835044"/>
                  <a:pt x="7292715" y="895004"/>
                  <a:pt x="7555043" y="917489"/>
                </a:cubicBezTo>
                <a:cubicBezTo>
                  <a:pt x="7817371" y="939974"/>
                  <a:pt x="8099686" y="922486"/>
                  <a:pt x="8289561" y="917489"/>
                </a:cubicBezTo>
                <a:cubicBezTo>
                  <a:pt x="8479436" y="912492"/>
                  <a:pt x="8586865" y="900000"/>
                  <a:pt x="8694295"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932639-F720-4749-8CDE-BEE3C7E1743C}"/>
              </a:ext>
            </a:extLst>
          </p:cNvPr>
          <p:cNvSpPr/>
          <p:nvPr/>
        </p:nvSpPr>
        <p:spPr>
          <a:xfrm>
            <a:off x="1729979" y="2146252"/>
            <a:ext cx="8664314" cy="852620"/>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64314"/>
              <a:gd name="connsiteY0" fmla="*/ 586589 h 852620"/>
              <a:gd name="connsiteX1" fmla="*/ 779487 w 8664314"/>
              <a:gd name="connsiteY1" fmla="*/ 436687 h 852620"/>
              <a:gd name="connsiteX2" fmla="*/ 1184222 w 8664314"/>
              <a:gd name="connsiteY2" fmla="*/ 256805 h 852620"/>
              <a:gd name="connsiteX3" fmla="*/ 1573966 w 8664314"/>
              <a:gd name="connsiteY3" fmla="*/ 106904 h 852620"/>
              <a:gd name="connsiteX4" fmla="*/ 2158583 w 8664314"/>
              <a:gd name="connsiteY4" fmla="*/ 1972 h 852620"/>
              <a:gd name="connsiteX5" fmla="*/ 2683239 w 8664314"/>
              <a:gd name="connsiteY5" fmla="*/ 46943 h 852620"/>
              <a:gd name="connsiteX6" fmla="*/ 3507698 w 8664314"/>
              <a:gd name="connsiteY6" fmla="*/ 151874 h 852620"/>
              <a:gd name="connsiteX7" fmla="*/ 4616970 w 8664314"/>
              <a:gd name="connsiteY7" fmla="*/ 331756 h 852620"/>
              <a:gd name="connsiteX8" fmla="*/ 5741232 w 8664314"/>
              <a:gd name="connsiteY8" fmla="*/ 526628 h 852620"/>
              <a:gd name="connsiteX9" fmla="*/ 6685613 w 8664314"/>
              <a:gd name="connsiteY9" fmla="*/ 706510 h 852620"/>
              <a:gd name="connsiteX10" fmla="*/ 7525062 w 8664314"/>
              <a:gd name="connsiteY10" fmla="*/ 841421 h 852620"/>
              <a:gd name="connsiteX11" fmla="*/ 8259580 w 8664314"/>
              <a:gd name="connsiteY11" fmla="*/ 841421 h 852620"/>
              <a:gd name="connsiteX12" fmla="*/ 8664314 w 8664314"/>
              <a:gd name="connsiteY12" fmla="*/ 811441 h 85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4" h="852620">
                <a:moveTo>
                  <a:pt x="0" y="586589"/>
                </a:moveTo>
                <a:cubicBezTo>
                  <a:pt x="299803" y="619067"/>
                  <a:pt x="582117" y="491651"/>
                  <a:pt x="779487" y="436687"/>
                </a:cubicBezTo>
                <a:cubicBezTo>
                  <a:pt x="976857" y="381723"/>
                  <a:pt x="1051809" y="311769"/>
                  <a:pt x="1184222" y="256805"/>
                </a:cubicBezTo>
                <a:cubicBezTo>
                  <a:pt x="1316635" y="201841"/>
                  <a:pt x="1411573" y="149376"/>
                  <a:pt x="1573966" y="106904"/>
                </a:cubicBezTo>
                <a:cubicBezTo>
                  <a:pt x="1736360" y="64432"/>
                  <a:pt x="1973704" y="11966"/>
                  <a:pt x="2158583" y="1972"/>
                </a:cubicBezTo>
                <a:cubicBezTo>
                  <a:pt x="2343462" y="-8021"/>
                  <a:pt x="2458387" y="21959"/>
                  <a:pt x="2683239" y="46943"/>
                </a:cubicBezTo>
                <a:cubicBezTo>
                  <a:pt x="2908092" y="71927"/>
                  <a:pt x="3185410" y="104405"/>
                  <a:pt x="3507698" y="151874"/>
                </a:cubicBezTo>
                <a:cubicBezTo>
                  <a:pt x="3829986" y="199343"/>
                  <a:pt x="4244715" y="269297"/>
                  <a:pt x="4616970" y="331756"/>
                </a:cubicBezTo>
                <a:lnTo>
                  <a:pt x="5741232" y="526628"/>
                </a:lnTo>
                <a:lnTo>
                  <a:pt x="6685613" y="706510"/>
                </a:lnTo>
                <a:cubicBezTo>
                  <a:pt x="6982918" y="758976"/>
                  <a:pt x="7262734" y="818936"/>
                  <a:pt x="7525062" y="841421"/>
                </a:cubicBezTo>
                <a:cubicBezTo>
                  <a:pt x="7787390" y="863906"/>
                  <a:pt x="8069705" y="846418"/>
                  <a:pt x="8259580" y="841421"/>
                </a:cubicBezTo>
                <a:cubicBezTo>
                  <a:pt x="8449455" y="836424"/>
                  <a:pt x="8556884" y="823932"/>
                  <a:pt x="8664314" y="811441"/>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7996CA-2F3E-4AEB-A151-ECC56672D93D}"/>
              </a:ext>
            </a:extLst>
          </p:cNvPr>
          <p:cNvSpPr/>
          <p:nvPr/>
        </p:nvSpPr>
        <p:spPr>
          <a:xfrm>
            <a:off x="1729980" y="1985445"/>
            <a:ext cx="8664313" cy="56251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49324"/>
              <a:gd name="connsiteY0" fmla="*/ 542466 h 808497"/>
              <a:gd name="connsiteX1" fmla="*/ 764497 w 8649324"/>
              <a:gd name="connsiteY1" fmla="*/ 392564 h 808497"/>
              <a:gd name="connsiteX2" fmla="*/ 1169232 w 8649324"/>
              <a:gd name="connsiteY2" fmla="*/ 212682 h 808497"/>
              <a:gd name="connsiteX3" fmla="*/ 1558976 w 8649324"/>
              <a:gd name="connsiteY3" fmla="*/ 62781 h 808497"/>
              <a:gd name="connsiteX4" fmla="*/ 2143593 w 8649324"/>
              <a:gd name="connsiteY4" fmla="*/ 32799 h 808497"/>
              <a:gd name="connsiteX5" fmla="*/ 2668249 w 8649324"/>
              <a:gd name="connsiteY5" fmla="*/ 2820 h 808497"/>
              <a:gd name="connsiteX6" fmla="*/ 3492708 w 8649324"/>
              <a:gd name="connsiteY6" fmla="*/ 107751 h 808497"/>
              <a:gd name="connsiteX7" fmla="*/ 4601980 w 8649324"/>
              <a:gd name="connsiteY7" fmla="*/ 287633 h 808497"/>
              <a:gd name="connsiteX8" fmla="*/ 5726242 w 8649324"/>
              <a:gd name="connsiteY8" fmla="*/ 482505 h 808497"/>
              <a:gd name="connsiteX9" fmla="*/ 6670623 w 8649324"/>
              <a:gd name="connsiteY9" fmla="*/ 662387 h 808497"/>
              <a:gd name="connsiteX10" fmla="*/ 7510072 w 8649324"/>
              <a:gd name="connsiteY10" fmla="*/ 797298 h 808497"/>
              <a:gd name="connsiteX11" fmla="*/ 8244590 w 8649324"/>
              <a:gd name="connsiteY11" fmla="*/ 797298 h 808497"/>
              <a:gd name="connsiteX12" fmla="*/ 8649324 w 8649324"/>
              <a:gd name="connsiteY12" fmla="*/ 767318 h 808497"/>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659566 w 8649324"/>
              <a:gd name="connsiteY1" fmla="*/ 37835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19343"/>
              <a:gd name="connsiteY0" fmla="*/ 378351 h 809274"/>
              <a:gd name="connsiteX1" fmla="*/ 629585 w 8619343"/>
              <a:gd name="connsiteY1" fmla="*/ 378351 h 809274"/>
              <a:gd name="connsiteX2" fmla="*/ 1139251 w 8619343"/>
              <a:gd name="connsiteY2" fmla="*/ 213459 h 809274"/>
              <a:gd name="connsiteX3" fmla="*/ 1528995 w 8619343"/>
              <a:gd name="connsiteY3" fmla="*/ 123518 h 809274"/>
              <a:gd name="connsiteX4" fmla="*/ 2113612 w 8619343"/>
              <a:gd name="connsiteY4" fmla="*/ 33576 h 809274"/>
              <a:gd name="connsiteX5" fmla="*/ 2638268 w 8619343"/>
              <a:gd name="connsiteY5" fmla="*/ 3597 h 809274"/>
              <a:gd name="connsiteX6" fmla="*/ 3462727 w 8619343"/>
              <a:gd name="connsiteY6" fmla="*/ 108528 h 809274"/>
              <a:gd name="connsiteX7" fmla="*/ 4571999 w 8619343"/>
              <a:gd name="connsiteY7" fmla="*/ 288410 h 809274"/>
              <a:gd name="connsiteX8" fmla="*/ 5696261 w 8619343"/>
              <a:gd name="connsiteY8" fmla="*/ 483282 h 809274"/>
              <a:gd name="connsiteX9" fmla="*/ 6640642 w 8619343"/>
              <a:gd name="connsiteY9" fmla="*/ 663164 h 809274"/>
              <a:gd name="connsiteX10" fmla="*/ 7480091 w 8619343"/>
              <a:gd name="connsiteY10" fmla="*/ 798075 h 809274"/>
              <a:gd name="connsiteX11" fmla="*/ 8214609 w 8619343"/>
              <a:gd name="connsiteY11" fmla="*/ 798075 h 809274"/>
              <a:gd name="connsiteX12" fmla="*/ 8619343 w 8619343"/>
              <a:gd name="connsiteY12" fmla="*/ 768095 h 809274"/>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462727 w 8619343"/>
              <a:gd name="connsiteY6" fmla="*/ 74952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612629 w 8619343"/>
              <a:gd name="connsiteY6" fmla="*/ 224854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612629 w 8619343"/>
              <a:gd name="connsiteY6" fmla="*/ 17988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801192 w 8619343"/>
              <a:gd name="connsiteY8" fmla="*/ 329785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9565"/>
              <a:gd name="connsiteX1" fmla="*/ 629585 w 8619343"/>
              <a:gd name="connsiteY1" fmla="*/ 299805 h 739565"/>
              <a:gd name="connsiteX2" fmla="*/ 1139251 w 8619343"/>
              <a:gd name="connsiteY2" fmla="*/ 134913 h 739565"/>
              <a:gd name="connsiteX3" fmla="*/ 1528995 w 8619343"/>
              <a:gd name="connsiteY3" fmla="*/ 44972 h 739565"/>
              <a:gd name="connsiteX4" fmla="*/ 2158583 w 8619343"/>
              <a:gd name="connsiteY4" fmla="*/ 0 h 739565"/>
              <a:gd name="connsiteX5" fmla="*/ 2698229 w 8619343"/>
              <a:gd name="connsiteY5" fmla="*/ 44972 h 739565"/>
              <a:gd name="connsiteX6" fmla="*/ 3717560 w 8619343"/>
              <a:gd name="connsiteY6" fmla="*/ 104934 h 739565"/>
              <a:gd name="connsiteX7" fmla="*/ 4571999 w 8619343"/>
              <a:gd name="connsiteY7" fmla="*/ 209864 h 739565"/>
              <a:gd name="connsiteX8" fmla="*/ 5801192 w 8619343"/>
              <a:gd name="connsiteY8" fmla="*/ 329785 h 739565"/>
              <a:gd name="connsiteX9" fmla="*/ 6745573 w 8619343"/>
              <a:gd name="connsiteY9" fmla="*/ 464697 h 739565"/>
              <a:gd name="connsiteX10" fmla="*/ 7480091 w 8619343"/>
              <a:gd name="connsiteY10" fmla="*/ 719529 h 739565"/>
              <a:gd name="connsiteX11" fmla="*/ 8214609 w 8619343"/>
              <a:gd name="connsiteY11" fmla="*/ 719529 h 739565"/>
              <a:gd name="connsiteX12" fmla="*/ 8619343 w 8619343"/>
              <a:gd name="connsiteY12" fmla="*/ 689549 h 739565"/>
              <a:gd name="connsiteX0" fmla="*/ 0 w 8619343"/>
              <a:gd name="connsiteY0" fmla="*/ 299805 h 724330"/>
              <a:gd name="connsiteX1" fmla="*/ 629585 w 8619343"/>
              <a:gd name="connsiteY1" fmla="*/ 299805 h 724330"/>
              <a:gd name="connsiteX2" fmla="*/ 1139251 w 8619343"/>
              <a:gd name="connsiteY2" fmla="*/ 134913 h 724330"/>
              <a:gd name="connsiteX3" fmla="*/ 1528995 w 8619343"/>
              <a:gd name="connsiteY3" fmla="*/ 44972 h 724330"/>
              <a:gd name="connsiteX4" fmla="*/ 2158583 w 8619343"/>
              <a:gd name="connsiteY4" fmla="*/ 0 h 724330"/>
              <a:gd name="connsiteX5" fmla="*/ 2698229 w 8619343"/>
              <a:gd name="connsiteY5" fmla="*/ 44972 h 724330"/>
              <a:gd name="connsiteX6" fmla="*/ 3717560 w 8619343"/>
              <a:gd name="connsiteY6" fmla="*/ 104934 h 724330"/>
              <a:gd name="connsiteX7" fmla="*/ 4571999 w 8619343"/>
              <a:gd name="connsiteY7" fmla="*/ 209864 h 724330"/>
              <a:gd name="connsiteX8" fmla="*/ 5801192 w 8619343"/>
              <a:gd name="connsiteY8" fmla="*/ 329785 h 724330"/>
              <a:gd name="connsiteX9" fmla="*/ 6745573 w 8619343"/>
              <a:gd name="connsiteY9" fmla="*/ 464697 h 724330"/>
              <a:gd name="connsiteX10" fmla="*/ 7540052 w 8619343"/>
              <a:gd name="connsiteY10" fmla="*/ 584617 h 724330"/>
              <a:gd name="connsiteX11" fmla="*/ 8214609 w 8619343"/>
              <a:gd name="connsiteY11" fmla="*/ 719529 h 724330"/>
              <a:gd name="connsiteX12" fmla="*/ 8619343 w 8619343"/>
              <a:gd name="connsiteY12" fmla="*/ 689549 h 724330"/>
              <a:gd name="connsiteX0" fmla="*/ 0 w 8619343"/>
              <a:gd name="connsiteY0" fmla="*/ 299805 h 691925"/>
              <a:gd name="connsiteX1" fmla="*/ 629585 w 8619343"/>
              <a:gd name="connsiteY1" fmla="*/ 299805 h 691925"/>
              <a:gd name="connsiteX2" fmla="*/ 1139251 w 8619343"/>
              <a:gd name="connsiteY2" fmla="*/ 134913 h 691925"/>
              <a:gd name="connsiteX3" fmla="*/ 1528995 w 8619343"/>
              <a:gd name="connsiteY3" fmla="*/ 44972 h 691925"/>
              <a:gd name="connsiteX4" fmla="*/ 2158583 w 8619343"/>
              <a:gd name="connsiteY4" fmla="*/ 0 h 691925"/>
              <a:gd name="connsiteX5" fmla="*/ 2698229 w 8619343"/>
              <a:gd name="connsiteY5" fmla="*/ 44972 h 691925"/>
              <a:gd name="connsiteX6" fmla="*/ 3717560 w 8619343"/>
              <a:gd name="connsiteY6" fmla="*/ 104934 h 691925"/>
              <a:gd name="connsiteX7" fmla="*/ 4571999 w 8619343"/>
              <a:gd name="connsiteY7" fmla="*/ 209864 h 691925"/>
              <a:gd name="connsiteX8" fmla="*/ 5801192 w 8619343"/>
              <a:gd name="connsiteY8" fmla="*/ 329785 h 691925"/>
              <a:gd name="connsiteX9" fmla="*/ 6745573 w 8619343"/>
              <a:gd name="connsiteY9" fmla="*/ 464697 h 691925"/>
              <a:gd name="connsiteX10" fmla="*/ 7540052 w 8619343"/>
              <a:gd name="connsiteY10" fmla="*/ 584617 h 691925"/>
              <a:gd name="connsiteX11" fmla="*/ 8139658 w 8619343"/>
              <a:gd name="connsiteY11" fmla="*/ 644578 h 691925"/>
              <a:gd name="connsiteX12" fmla="*/ 8619343 w 8619343"/>
              <a:gd name="connsiteY12" fmla="*/ 689549 h 691925"/>
              <a:gd name="connsiteX0" fmla="*/ 0 w 8619343"/>
              <a:gd name="connsiteY0" fmla="*/ 299805 h 645058"/>
              <a:gd name="connsiteX1" fmla="*/ 629585 w 8619343"/>
              <a:gd name="connsiteY1" fmla="*/ 299805 h 645058"/>
              <a:gd name="connsiteX2" fmla="*/ 1139251 w 8619343"/>
              <a:gd name="connsiteY2" fmla="*/ 134913 h 645058"/>
              <a:gd name="connsiteX3" fmla="*/ 1528995 w 8619343"/>
              <a:gd name="connsiteY3" fmla="*/ 44972 h 645058"/>
              <a:gd name="connsiteX4" fmla="*/ 2158583 w 8619343"/>
              <a:gd name="connsiteY4" fmla="*/ 0 h 645058"/>
              <a:gd name="connsiteX5" fmla="*/ 2698229 w 8619343"/>
              <a:gd name="connsiteY5" fmla="*/ 44972 h 645058"/>
              <a:gd name="connsiteX6" fmla="*/ 3717560 w 8619343"/>
              <a:gd name="connsiteY6" fmla="*/ 104934 h 645058"/>
              <a:gd name="connsiteX7" fmla="*/ 4571999 w 8619343"/>
              <a:gd name="connsiteY7" fmla="*/ 209864 h 645058"/>
              <a:gd name="connsiteX8" fmla="*/ 5801192 w 8619343"/>
              <a:gd name="connsiteY8" fmla="*/ 329785 h 645058"/>
              <a:gd name="connsiteX9" fmla="*/ 6745573 w 8619343"/>
              <a:gd name="connsiteY9" fmla="*/ 464697 h 645058"/>
              <a:gd name="connsiteX10" fmla="*/ 7540052 w 8619343"/>
              <a:gd name="connsiteY10" fmla="*/ 584617 h 645058"/>
              <a:gd name="connsiteX11" fmla="*/ 8139658 w 8619343"/>
              <a:gd name="connsiteY11" fmla="*/ 644578 h 645058"/>
              <a:gd name="connsiteX12" fmla="*/ 8619343 w 8619343"/>
              <a:gd name="connsiteY12" fmla="*/ 554637 h 645058"/>
              <a:gd name="connsiteX0" fmla="*/ 0 w 8619343"/>
              <a:gd name="connsiteY0" fmla="*/ 299805 h 602988"/>
              <a:gd name="connsiteX1" fmla="*/ 629585 w 8619343"/>
              <a:gd name="connsiteY1" fmla="*/ 299805 h 602988"/>
              <a:gd name="connsiteX2" fmla="*/ 1139251 w 8619343"/>
              <a:gd name="connsiteY2" fmla="*/ 134913 h 602988"/>
              <a:gd name="connsiteX3" fmla="*/ 1528995 w 8619343"/>
              <a:gd name="connsiteY3" fmla="*/ 44972 h 602988"/>
              <a:gd name="connsiteX4" fmla="*/ 2158583 w 8619343"/>
              <a:gd name="connsiteY4" fmla="*/ 0 h 602988"/>
              <a:gd name="connsiteX5" fmla="*/ 2698229 w 8619343"/>
              <a:gd name="connsiteY5" fmla="*/ 44972 h 602988"/>
              <a:gd name="connsiteX6" fmla="*/ 3717560 w 8619343"/>
              <a:gd name="connsiteY6" fmla="*/ 104934 h 602988"/>
              <a:gd name="connsiteX7" fmla="*/ 4571999 w 8619343"/>
              <a:gd name="connsiteY7" fmla="*/ 209864 h 602988"/>
              <a:gd name="connsiteX8" fmla="*/ 5801192 w 8619343"/>
              <a:gd name="connsiteY8" fmla="*/ 329785 h 602988"/>
              <a:gd name="connsiteX9" fmla="*/ 6745573 w 8619343"/>
              <a:gd name="connsiteY9" fmla="*/ 464697 h 602988"/>
              <a:gd name="connsiteX10" fmla="*/ 7540052 w 8619343"/>
              <a:gd name="connsiteY10" fmla="*/ 584617 h 602988"/>
              <a:gd name="connsiteX11" fmla="*/ 8109678 w 8619343"/>
              <a:gd name="connsiteY11" fmla="*/ 599607 h 602988"/>
              <a:gd name="connsiteX12" fmla="*/ 8619343 w 8619343"/>
              <a:gd name="connsiteY12" fmla="*/ 554637 h 602988"/>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57199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63195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300078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562518"/>
              <a:gd name="connsiteX1" fmla="*/ 629585 w 8619343"/>
              <a:gd name="connsiteY1" fmla="*/ 300078 h 562518"/>
              <a:gd name="connsiteX2" fmla="*/ 1139251 w 8619343"/>
              <a:gd name="connsiteY2" fmla="*/ 135186 h 562518"/>
              <a:gd name="connsiteX3" fmla="*/ 1528995 w 8619343"/>
              <a:gd name="connsiteY3" fmla="*/ 45245 h 562518"/>
              <a:gd name="connsiteX4" fmla="*/ 2158583 w 8619343"/>
              <a:gd name="connsiteY4" fmla="*/ 273 h 562518"/>
              <a:gd name="connsiteX5" fmla="*/ 2788170 w 8619343"/>
              <a:gd name="connsiteY5" fmla="*/ 30255 h 562518"/>
              <a:gd name="connsiteX6" fmla="*/ 3717560 w 8619343"/>
              <a:gd name="connsiteY6" fmla="*/ 105207 h 562518"/>
              <a:gd name="connsiteX7" fmla="*/ 4631959 w 8619343"/>
              <a:gd name="connsiteY7" fmla="*/ 210137 h 562518"/>
              <a:gd name="connsiteX8" fmla="*/ 5801192 w 8619343"/>
              <a:gd name="connsiteY8" fmla="*/ 330058 h 562518"/>
              <a:gd name="connsiteX9" fmla="*/ 6745573 w 8619343"/>
              <a:gd name="connsiteY9" fmla="*/ 464970 h 562518"/>
              <a:gd name="connsiteX10" fmla="*/ 7465101 w 8619343"/>
              <a:gd name="connsiteY10" fmla="*/ 509939 h 562518"/>
              <a:gd name="connsiteX11" fmla="*/ 8034727 w 8619343"/>
              <a:gd name="connsiteY11" fmla="*/ 554910 h 562518"/>
              <a:gd name="connsiteX12" fmla="*/ 8619343 w 8619343"/>
              <a:gd name="connsiteY12" fmla="*/ 554910 h 562518"/>
              <a:gd name="connsiteX0" fmla="*/ 0 w 8664313"/>
              <a:gd name="connsiteY0" fmla="*/ 375029 h 562518"/>
              <a:gd name="connsiteX1" fmla="*/ 674555 w 8664313"/>
              <a:gd name="connsiteY1" fmla="*/ 300078 h 562518"/>
              <a:gd name="connsiteX2" fmla="*/ 1184221 w 8664313"/>
              <a:gd name="connsiteY2" fmla="*/ 135186 h 562518"/>
              <a:gd name="connsiteX3" fmla="*/ 1573965 w 8664313"/>
              <a:gd name="connsiteY3" fmla="*/ 45245 h 562518"/>
              <a:gd name="connsiteX4" fmla="*/ 2203553 w 8664313"/>
              <a:gd name="connsiteY4" fmla="*/ 273 h 562518"/>
              <a:gd name="connsiteX5" fmla="*/ 2833140 w 8664313"/>
              <a:gd name="connsiteY5" fmla="*/ 30255 h 562518"/>
              <a:gd name="connsiteX6" fmla="*/ 3762530 w 8664313"/>
              <a:gd name="connsiteY6" fmla="*/ 105207 h 562518"/>
              <a:gd name="connsiteX7" fmla="*/ 4676929 w 8664313"/>
              <a:gd name="connsiteY7" fmla="*/ 210137 h 562518"/>
              <a:gd name="connsiteX8" fmla="*/ 5846162 w 8664313"/>
              <a:gd name="connsiteY8" fmla="*/ 330058 h 562518"/>
              <a:gd name="connsiteX9" fmla="*/ 6790543 w 8664313"/>
              <a:gd name="connsiteY9" fmla="*/ 464970 h 562518"/>
              <a:gd name="connsiteX10" fmla="*/ 7510071 w 8664313"/>
              <a:gd name="connsiteY10" fmla="*/ 509939 h 562518"/>
              <a:gd name="connsiteX11" fmla="*/ 8079697 w 8664313"/>
              <a:gd name="connsiteY11" fmla="*/ 554910 h 562518"/>
              <a:gd name="connsiteX12" fmla="*/ 8664313 w 8664313"/>
              <a:gd name="connsiteY12" fmla="*/ 554910 h 56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3" h="562518">
                <a:moveTo>
                  <a:pt x="0" y="375029"/>
                </a:moveTo>
                <a:cubicBezTo>
                  <a:pt x="299803" y="407507"/>
                  <a:pt x="477185" y="340052"/>
                  <a:pt x="674555" y="300078"/>
                </a:cubicBezTo>
                <a:cubicBezTo>
                  <a:pt x="871925" y="260104"/>
                  <a:pt x="1034319" y="177658"/>
                  <a:pt x="1184221" y="135186"/>
                </a:cubicBezTo>
                <a:cubicBezTo>
                  <a:pt x="1334123" y="92714"/>
                  <a:pt x="1404076" y="67731"/>
                  <a:pt x="1573965" y="45245"/>
                </a:cubicBezTo>
                <a:cubicBezTo>
                  <a:pt x="1743854" y="22760"/>
                  <a:pt x="1993691" y="2771"/>
                  <a:pt x="2203553" y="273"/>
                </a:cubicBezTo>
                <a:cubicBezTo>
                  <a:pt x="2413415" y="-2225"/>
                  <a:pt x="2573311" y="12766"/>
                  <a:pt x="2833140" y="30255"/>
                </a:cubicBezTo>
                <a:cubicBezTo>
                  <a:pt x="3092969" y="47744"/>
                  <a:pt x="3455232" y="75227"/>
                  <a:pt x="3762530" y="105207"/>
                </a:cubicBezTo>
                <a:cubicBezTo>
                  <a:pt x="4069828" y="135187"/>
                  <a:pt x="4329657" y="172662"/>
                  <a:pt x="4676929" y="210137"/>
                </a:cubicBezTo>
                <a:lnTo>
                  <a:pt x="5846162" y="330058"/>
                </a:lnTo>
                <a:cubicBezTo>
                  <a:pt x="6198431" y="372530"/>
                  <a:pt x="6513225" y="434990"/>
                  <a:pt x="6790543" y="464970"/>
                </a:cubicBezTo>
                <a:cubicBezTo>
                  <a:pt x="7067861" y="494950"/>
                  <a:pt x="7295212" y="494949"/>
                  <a:pt x="7510071" y="509939"/>
                </a:cubicBezTo>
                <a:cubicBezTo>
                  <a:pt x="7724930" y="524929"/>
                  <a:pt x="7887323" y="547415"/>
                  <a:pt x="8079697" y="554910"/>
                </a:cubicBezTo>
                <a:cubicBezTo>
                  <a:pt x="8272071" y="562405"/>
                  <a:pt x="8556883" y="567401"/>
                  <a:pt x="8664313" y="554910"/>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C5597BEB-32F0-473E-B28F-68CCA279C49C}"/>
              </a:ext>
            </a:extLst>
          </p:cNvPr>
          <p:cNvCxnSpPr/>
          <p:nvPr/>
        </p:nvCxnSpPr>
        <p:spPr>
          <a:xfrm>
            <a:off x="1683934" y="4705916"/>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2AF4A9-C7A2-476F-9252-198B9631F270}"/>
              </a:ext>
            </a:extLst>
          </p:cNvPr>
          <p:cNvCxnSpPr/>
          <p:nvPr/>
        </p:nvCxnSpPr>
        <p:spPr>
          <a:xfrm>
            <a:off x="1683934" y="5068178"/>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959CD83-D046-4465-AAE2-4259D3CB588D}"/>
              </a:ext>
            </a:extLst>
          </p:cNvPr>
          <p:cNvSpPr txBox="1"/>
          <p:nvPr/>
        </p:nvSpPr>
        <p:spPr>
          <a:xfrm>
            <a:off x="787792" y="5304681"/>
            <a:ext cx="10719580" cy="830997"/>
          </a:xfrm>
          <a:prstGeom prst="rect">
            <a:avLst/>
          </a:prstGeom>
          <a:solidFill>
            <a:schemeClr val="bg1"/>
          </a:solidFill>
        </p:spPr>
        <p:txBody>
          <a:bodyPr wrap="square" rtlCol="0">
            <a:spAutoFit/>
          </a:bodyPr>
          <a:lstStyle/>
          <a:p>
            <a:r>
              <a:rPr lang="en-US" sz="2400" dirty="0"/>
              <a:t>As the area of the flow tube gets smaller, </a:t>
            </a:r>
            <a:r>
              <a:rPr lang="en-US" sz="2400" b="1" dirty="0"/>
              <a:t>Conservation of Mass </a:t>
            </a:r>
            <a:r>
              <a:rPr lang="en-US" sz="2400" dirty="0"/>
              <a:t>says the flow will speed up.</a:t>
            </a:r>
          </a:p>
        </p:txBody>
      </p:sp>
      <p:sp>
        <p:nvSpPr>
          <p:cNvPr id="18" name="TextBox 17">
            <a:extLst>
              <a:ext uri="{FF2B5EF4-FFF2-40B4-BE49-F238E27FC236}">
                <a16:creationId xmlns:a16="http://schemas.microsoft.com/office/drawing/2014/main" id="{662C39DB-8E79-4E00-98F8-EF72D409002A}"/>
              </a:ext>
            </a:extLst>
          </p:cNvPr>
          <p:cNvSpPr txBox="1"/>
          <p:nvPr/>
        </p:nvSpPr>
        <p:spPr>
          <a:xfrm>
            <a:off x="3324665" y="314662"/>
            <a:ext cx="5542670" cy="584775"/>
          </a:xfrm>
          <a:prstGeom prst="rect">
            <a:avLst/>
          </a:prstGeom>
          <a:noFill/>
        </p:spPr>
        <p:txBody>
          <a:bodyPr wrap="square" rtlCol="0">
            <a:spAutoFit/>
          </a:bodyPr>
          <a:lstStyle/>
          <a:p>
            <a:pPr algn="ctr"/>
            <a:r>
              <a:rPr lang="en-US" sz="3200" dirty="0">
                <a:solidFill>
                  <a:srgbClr val="FF0000"/>
                </a:solidFill>
              </a:rPr>
              <a:t>Simplified Streamline Diagram </a:t>
            </a:r>
          </a:p>
        </p:txBody>
      </p:sp>
      <p:sp>
        <p:nvSpPr>
          <p:cNvPr id="24" name="Oval 23">
            <a:extLst>
              <a:ext uri="{FF2B5EF4-FFF2-40B4-BE49-F238E27FC236}">
                <a16:creationId xmlns:a16="http://schemas.microsoft.com/office/drawing/2014/main" id="{FB2D5551-2F36-4AAF-8AC3-0860040FB7A8}"/>
              </a:ext>
            </a:extLst>
          </p:cNvPr>
          <p:cNvSpPr/>
          <p:nvPr/>
        </p:nvSpPr>
        <p:spPr>
          <a:xfrm>
            <a:off x="1865865" y="2317887"/>
            <a:ext cx="303629" cy="1070729"/>
          </a:xfrm>
          <a:prstGeom prst="ellipse">
            <a:avLst/>
          </a:prstGeom>
          <a:solidFill>
            <a:srgbClr val="00B050">
              <a:alpha val="6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536BB2-148E-4939-9C8C-918EA54164A6}"/>
              </a:ext>
            </a:extLst>
          </p:cNvPr>
          <p:cNvSpPr/>
          <p:nvPr/>
        </p:nvSpPr>
        <p:spPr>
          <a:xfrm>
            <a:off x="3756074" y="1956529"/>
            <a:ext cx="177693" cy="723622"/>
          </a:xfrm>
          <a:prstGeom prst="ellipse">
            <a:avLst/>
          </a:prstGeom>
          <a:solidFill>
            <a:srgbClr val="00B050">
              <a:alpha val="6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8E9570F-5DC7-4C32-892E-95DE8ADCFFAD}"/>
              </a:ext>
            </a:extLst>
          </p:cNvPr>
          <p:cNvSpPr/>
          <p:nvPr/>
        </p:nvSpPr>
        <p:spPr>
          <a:xfrm>
            <a:off x="2039815" y="1969477"/>
            <a:ext cx="1828800" cy="379828"/>
          </a:xfrm>
          <a:custGeom>
            <a:avLst/>
            <a:gdLst>
              <a:gd name="connsiteX0" fmla="*/ 0 w 1828800"/>
              <a:gd name="connsiteY0" fmla="*/ 379828 h 379828"/>
              <a:gd name="connsiteX1" fmla="*/ 478302 w 1828800"/>
              <a:gd name="connsiteY1" fmla="*/ 281354 h 379828"/>
              <a:gd name="connsiteX2" fmla="*/ 872197 w 1828800"/>
              <a:gd name="connsiteY2" fmla="*/ 140677 h 379828"/>
              <a:gd name="connsiteX3" fmla="*/ 1266093 w 1828800"/>
              <a:gd name="connsiteY3" fmla="*/ 56271 h 379828"/>
              <a:gd name="connsiteX4" fmla="*/ 1631853 w 1828800"/>
              <a:gd name="connsiteY4" fmla="*/ 14068 h 379828"/>
              <a:gd name="connsiteX5" fmla="*/ 1828800 w 1828800"/>
              <a:gd name="connsiteY5" fmla="*/ 0 h 3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379828">
                <a:moveTo>
                  <a:pt x="0" y="379828"/>
                </a:moveTo>
                <a:cubicBezTo>
                  <a:pt x="166468" y="350520"/>
                  <a:pt x="332936" y="321212"/>
                  <a:pt x="478302" y="281354"/>
                </a:cubicBezTo>
                <a:cubicBezTo>
                  <a:pt x="623668" y="241496"/>
                  <a:pt x="740898" y="178191"/>
                  <a:pt x="872197" y="140677"/>
                </a:cubicBezTo>
                <a:cubicBezTo>
                  <a:pt x="1003496" y="103163"/>
                  <a:pt x="1139484" y="77372"/>
                  <a:pt x="1266093" y="56271"/>
                </a:cubicBezTo>
                <a:cubicBezTo>
                  <a:pt x="1392702" y="35169"/>
                  <a:pt x="1538069" y="23446"/>
                  <a:pt x="1631853" y="14068"/>
                </a:cubicBezTo>
                <a:cubicBezTo>
                  <a:pt x="1725637" y="4690"/>
                  <a:pt x="1777218" y="2345"/>
                  <a:pt x="1828800" y="0"/>
                </a:cubicBezTo>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AD5500C-8369-4714-8D76-D09DE3CE9E16}"/>
              </a:ext>
            </a:extLst>
          </p:cNvPr>
          <p:cNvSpPr/>
          <p:nvPr/>
        </p:nvSpPr>
        <p:spPr>
          <a:xfrm>
            <a:off x="2067951" y="2672861"/>
            <a:ext cx="1800664" cy="703385"/>
          </a:xfrm>
          <a:custGeom>
            <a:avLst/>
            <a:gdLst>
              <a:gd name="connsiteX0" fmla="*/ 0 w 1800664"/>
              <a:gd name="connsiteY0" fmla="*/ 703385 h 703385"/>
              <a:gd name="connsiteX1" fmla="*/ 379827 w 1800664"/>
              <a:gd name="connsiteY1" fmla="*/ 647114 h 703385"/>
              <a:gd name="connsiteX2" fmla="*/ 604911 w 1800664"/>
              <a:gd name="connsiteY2" fmla="*/ 576775 h 703385"/>
              <a:gd name="connsiteX3" fmla="*/ 829994 w 1800664"/>
              <a:gd name="connsiteY3" fmla="*/ 436098 h 703385"/>
              <a:gd name="connsiteX4" fmla="*/ 1041009 w 1800664"/>
              <a:gd name="connsiteY4" fmla="*/ 253218 h 703385"/>
              <a:gd name="connsiteX5" fmla="*/ 1266092 w 1800664"/>
              <a:gd name="connsiteY5" fmla="*/ 98474 h 703385"/>
              <a:gd name="connsiteX6" fmla="*/ 1547446 w 1800664"/>
              <a:gd name="connsiteY6" fmla="*/ 28135 h 703385"/>
              <a:gd name="connsiteX7" fmla="*/ 1800664 w 1800664"/>
              <a:gd name="connsiteY7" fmla="*/ 0 h 70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664" h="703385">
                <a:moveTo>
                  <a:pt x="0" y="703385"/>
                </a:moveTo>
                <a:cubicBezTo>
                  <a:pt x="139504" y="685800"/>
                  <a:pt x="279009" y="668216"/>
                  <a:pt x="379827" y="647114"/>
                </a:cubicBezTo>
                <a:cubicBezTo>
                  <a:pt x="480646" y="626012"/>
                  <a:pt x="529883" y="611944"/>
                  <a:pt x="604911" y="576775"/>
                </a:cubicBezTo>
                <a:cubicBezTo>
                  <a:pt x="679939" y="541606"/>
                  <a:pt x="757311" y="490024"/>
                  <a:pt x="829994" y="436098"/>
                </a:cubicBezTo>
                <a:cubicBezTo>
                  <a:pt x="902677" y="382172"/>
                  <a:pt x="968326" y="309489"/>
                  <a:pt x="1041009" y="253218"/>
                </a:cubicBezTo>
                <a:cubicBezTo>
                  <a:pt x="1113692" y="196947"/>
                  <a:pt x="1181686" y="135988"/>
                  <a:pt x="1266092" y="98474"/>
                </a:cubicBezTo>
                <a:cubicBezTo>
                  <a:pt x="1350498" y="60960"/>
                  <a:pt x="1458351" y="44547"/>
                  <a:pt x="1547446" y="28135"/>
                </a:cubicBezTo>
                <a:cubicBezTo>
                  <a:pt x="1636541" y="11723"/>
                  <a:pt x="1718602" y="5861"/>
                  <a:pt x="1800664" y="0"/>
                </a:cubicBezTo>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AE07C32-A4FA-4336-A371-F7FF5F0389D2}"/>
              </a:ext>
            </a:extLst>
          </p:cNvPr>
          <p:cNvSpPr>
            <a:spLocks noGrp="1"/>
          </p:cNvSpPr>
          <p:nvPr>
            <p:ph type="sldNum" sz="quarter" idx="12"/>
          </p:nvPr>
        </p:nvSpPr>
        <p:spPr/>
        <p:txBody>
          <a:bodyPr/>
          <a:lstStyle/>
          <a:p>
            <a:fld id="{70F590C6-BFDA-46BA-8593-EB8341455ED1}" type="slidenum">
              <a:rPr lang="en-US" smtClean="0"/>
              <a:t>73</a:t>
            </a:fld>
            <a:endParaRPr lang="en-US"/>
          </a:p>
        </p:txBody>
      </p:sp>
    </p:spTree>
    <p:extLst>
      <p:ext uri="{BB962C8B-B14F-4D97-AF65-F5344CB8AC3E}">
        <p14:creationId xmlns:p14="http://schemas.microsoft.com/office/powerpoint/2010/main" val="400852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51596C4-5A87-4392-BE2B-C0A7A5372BDB}"/>
              </a:ext>
            </a:extLst>
          </p:cNvPr>
          <p:cNvSpPr/>
          <p:nvPr/>
        </p:nvSpPr>
        <p:spPr>
          <a:xfrm>
            <a:off x="2011680" y="1969477"/>
            <a:ext cx="1842868" cy="1420837"/>
          </a:xfrm>
          <a:custGeom>
            <a:avLst/>
            <a:gdLst>
              <a:gd name="connsiteX0" fmla="*/ 14068 w 1842868"/>
              <a:gd name="connsiteY0" fmla="*/ 351692 h 1420837"/>
              <a:gd name="connsiteX1" fmla="*/ 478302 w 1842868"/>
              <a:gd name="connsiteY1" fmla="*/ 295421 h 1420837"/>
              <a:gd name="connsiteX2" fmla="*/ 815926 w 1842868"/>
              <a:gd name="connsiteY2" fmla="*/ 168812 h 1420837"/>
              <a:gd name="connsiteX3" fmla="*/ 1209822 w 1842868"/>
              <a:gd name="connsiteY3" fmla="*/ 70338 h 1420837"/>
              <a:gd name="connsiteX4" fmla="*/ 1575582 w 1842868"/>
              <a:gd name="connsiteY4" fmla="*/ 42203 h 1420837"/>
              <a:gd name="connsiteX5" fmla="*/ 1842868 w 1842868"/>
              <a:gd name="connsiteY5" fmla="*/ 0 h 1420837"/>
              <a:gd name="connsiteX6" fmla="*/ 1842868 w 1842868"/>
              <a:gd name="connsiteY6" fmla="*/ 689317 h 1420837"/>
              <a:gd name="connsiteX7" fmla="*/ 1463040 w 1842868"/>
              <a:gd name="connsiteY7" fmla="*/ 717452 h 1420837"/>
              <a:gd name="connsiteX8" fmla="*/ 1181686 w 1842868"/>
              <a:gd name="connsiteY8" fmla="*/ 886265 h 1420837"/>
              <a:gd name="connsiteX9" fmla="*/ 858129 w 1842868"/>
              <a:gd name="connsiteY9" fmla="*/ 1167618 h 1420837"/>
              <a:gd name="connsiteX10" fmla="*/ 548640 w 1842868"/>
              <a:gd name="connsiteY10" fmla="*/ 1322363 h 1420837"/>
              <a:gd name="connsiteX11" fmla="*/ 239151 w 1842868"/>
              <a:gd name="connsiteY11" fmla="*/ 1406769 h 1420837"/>
              <a:gd name="connsiteX12" fmla="*/ 0 w 1842868"/>
              <a:gd name="connsiteY12" fmla="*/ 1420837 h 1420837"/>
              <a:gd name="connsiteX13" fmla="*/ 14068 w 1842868"/>
              <a:gd name="connsiteY13" fmla="*/ 351692 h 142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2868" h="1420837">
                <a:moveTo>
                  <a:pt x="14068" y="351692"/>
                </a:moveTo>
                <a:lnTo>
                  <a:pt x="478302" y="295421"/>
                </a:lnTo>
                <a:lnTo>
                  <a:pt x="815926" y="168812"/>
                </a:lnTo>
                <a:lnTo>
                  <a:pt x="1209822" y="70338"/>
                </a:lnTo>
                <a:lnTo>
                  <a:pt x="1575582" y="42203"/>
                </a:lnTo>
                <a:lnTo>
                  <a:pt x="1842868" y="0"/>
                </a:lnTo>
                <a:lnTo>
                  <a:pt x="1842868" y="689317"/>
                </a:lnTo>
                <a:lnTo>
                  <a:pt x="1463040" y="717452"/>
                </a:lnTo>
                <a:lnTo>
                  <a:pt x="1181686" y="886265"/>
                </a:lnTo>
                <a:lnTo>
                  <a:pt x="858129" y="1167618"/>
                </a:lnTo>
                <a:lnTo>
                  <a:pt x="548640" y="1322363"/>
                </a:lnTo>
                <a:lnTo>
                  <a:pt x="239151" y="1406769"/>
                </a:lnTo>
                <a:lnTo>
                  <a:pt x="0" y="1420837"/>
                </a:lnTo>
                <a:lnTo>
                  <a:pt x="14068" y="351692"/>
                </a:ln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E24F9FF8-7A6F-46BA-933D-8B210A294F36}"/>
              </a:ext>
            </a:extLst>
          </p:cNvPr>
          <p:cNvSpPr/>
          <p:nvPr/>
        </p:nvSpPr>
        <p:spPr>
          <a:xfrm>
            <a:off x="3056379" y="282760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4F705D5-5E26-4EE4-8183-FF9AB063B416}"/>
              </a:ext>
            </a:extLst>
          </p:cNvPr>
          <p:cNvCxnSpPr/>
          <p:nvPr/>
        </p:nvCxnSpPr>
        <p:spPr>
          <a:xfrm>
            <a:off x="1688123" y="1463040"/>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1FA328-601A-46C4-9855-A7E0DA906881}"/>
              </a:ext>
            </a:extLst>
          </p:cNvPr>
          <p:cNvCxnSpPr/>
          <p:nvPr/>
        </p:nvCxnSpPr>
        <p:spPr>
          <a:xfrm>
            <a:off x="1688123" y="1825302"/>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CDCF95-84F2-4776-B25C-3D3A5DB9886A}"/>
              </a:ext>
            </a:extLst>
          </p:cNvPr>
          <p:cNvCxnSpPr/>
          <p:nvPr/>
        </p:nvCxnSpPr>
        <p:spPr>
          <a:xfrm>
            <a:off x="1688123" y="3953909"/>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58C0D9-B1EF-4674-AC42-8D1FF45B0B0D}"/>
              </a:ext>
            </a:extLst>
          </p:cNvPr>
          <p:cNvCxnSpPr/>
          <p:nvPr/>
        </p:nvCxnSpPr>
        <p:spPr>
          <a:xfrm>
            <a:off x="1688123" y="4316171"/>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F7FFC3E-1CEA-4B6C-AB25-08748406A2A5}"/>
              </a:ext>
            </a:extLst>
          </p:cNvPr>
          <p:cNvSpPr/>
          <p:nvPr/>
        </p:nvSpPr>
        <p:spPr>
          <a:xfrm>
            <a:off x="1738859" y="2680150"/>
            <a:ext cx="8679304"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EE6DC6C-55D1-4567-BEAF-E0247AA9CFD6}"/>
              </a:ext>
            </a:extLst>
          </p:cNvPr>
          <p:cNvSpPr/>
          <p:nvPr/>
        </p:nvSpPr>
        <p:spPr>
          <a:xfrm>
            <a:off x="1723867" y="2388906"/>
            <a:ext cx="8694295"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644576 w 8649324"/>
              <a:gd name="connsiteY1" fmla="*/ 60269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94295"/>
              <a:gd name="connsiteY0" fmla="*/ 692638 h 928688"/>
              <a:gd name="connsiteX1" fmla="*/ 689547 w 8694295"/>
              <a:gd name="connsiteY1" fmla="*/ 602696 h 928688"/>
              <a:gd name="connsiteX2" fmla="*/ 1094282 w 8694295"/>
              <a:gd name="connsiteY2" fmla="*/ 362854 h 928688"/>
              <a:gd name="connsiteX3" fmla="*/ 1573967 w 8694295"/>
              <a:gd name="connsiteY3" fmla="*/ 123011 h 928688"/>
              <a:gd name="connsiteX4" fmla="*/ 2053653 w 8694295"/>
              <a:gd name="connsiteY4" fmla="*/ 3089 h 928688"/>
              <a:gd name="connsiteX5" fmla="*/ 2683240 w 8694295"/>
              <a:gd name="connsiteY5" fmla="*/ 48060 h 928688"/>
              <a:gd name="connsiteX6" fmla="*/ 3537679 w 8694295"/>
              <a:gd name="connsiteY6" fmla="*/ 182971 h 928688"/>
              <a:gd name="connsiteX7" fmla="*/ 4646951 w 8694295"/>
              <a:gd name="connsiteY7" fmla="*/ 407824 h 928688"/>
              <a:gd name="connsiteX8" fmla="*/ 5771213 w 8694295"/>
              <a:gd name="connsiteY8" fmla="*/ 602696 h 928688"/>
              <a:gd name="connsiteX9" fmla="*/ 6715594 w 8694295"/>
              <a:gd name="connsiteY9" fmla="*/ 782578 h 928688"/>
              <a:gd name="connsiteX10" fmla="*/ 7555043 w 8694295"/>
              <a:gd name="connsiteY10" fmla="*/ 917489 h 928688"/>
              <a:gd name="connsiteX11" fmla="*/ 8289561 w 8694295"/>
              <a:gd name="connsiteY11" fmla="*/ 917489 h 928688"/>
              <a:gd name="connsiteX12" fmla="*/ 8694295 w 8694295"/>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4295" h="928688">
                <a:moveTo>
                  <a:pt x="0" y="692638"/>
                </a:moveTo>
                <a:cubicBezTo>
                  <a:pt x="299803" y="725116"/>
                  <a:pt x="507167" y="657660"/>
                  <a:pt x="689547" y="602696"/>
                </a:cubicBezTo>
                <a:cubicBezTo>
                  <a:pt x="871927" y="547732"/>
                  <a:pt x="946879" y="442802"/>
                  <a:pt x="1094282" y="362854"/>
                </a:cubicBezTo>
                <a:cubicBezTo>
                  <a:pt x="1241685" y="282907"/>
                  <a:pt x="1414072" y="182972"/>
                  <a:pt x="1573967" y="123011"/>
                </a:cubicBezTo>
                <a:cubicBezTo>
                  <a:pt x="1733862" y="63050"/>
                  <a:pt x="1868774" y="15581"/>
                  <a:pt x="2053653" y="3089"/>
                </a:cubicBezTo>
                <a:cubicBezTo>
                  <a:pt x="2238532" y="-9403"/>
                  <a:pt x="2435902" y="18080"/>
                  <a:pt x="2683240" y="48060"/>
                </a:cubicBezTo>
                <a:cubicBezTo>
                  <a:pt x="2930578" y="78040"/>
                  <a:pt x="3210394" y="123010"/>
                  <a:pt x="3537679" y="182971"/>
                </a:cubicBezTo>
                <a:cubicBezTo>
                  <a:pt x="3864964" y="242932"/>
                  <a:pt x="4274695" y="337870"/>
                  <a:pt x="4646951" y="407824"/>
                </a:cubicBezTo>
                <a:cubicBezTo>
                  <a:pt x="5019207" y="477778"/>
                  <a:pt x="5771213" y="602696"/>
                  <a:pt x="5771213" y="602696"/>
                </a:cubicBezTo>
                <a:lnTo>
                  <a:pt x="6715594" y="782578"/>
                </a:lnTo>
                <a:cubicBezTo>
                  <a:pt x="7012899" y="835044"/>
                  <a:pt x="7292715" y="895004"/>
                  <a:pt x="7555043" y="917489"/>
                </a:cubicBezTo>
                <a:cubicBezTo>
                  <a:pt x="7817371" y="939974"/>
                  <a:pt x="8099686" y="922486"/>
                  <a:pt x="8289561" y="917489"/>
                </a:cubicBezTo>
                <a:cubicBezTo>
                  <a:pt x="8479436" y="912492"/>
                  <a:pt x="8586865" y="900000"/>
                  <a:pt x="8694295"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932639-F720-4749-8CDE-BEE3C7E1743C}"/>
              </a:ext>
            </a:extLst>
          </p:cNvPr>
          <p:cNvSpPr/>
          <p:nvPr/>
        </p:nvSpPr>
        <p:spPr>
          <a:xfrm>
            <a:off x="1729979" y="2146252"/>
            <a:ext cx="8664314" cy="852620"/>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64314"/>
              <a:gd name="connsiteY0" fmla="*/ 586589 h 852620"/>
              <a:gd name="connsiteX1" fmla="*/ 779487 w 8664314"/>
              <a:gd name="connsiteY1" fmla="*/ 436687 h 852620"/>
              <a:gd name="connsiteX2" fmla="*/ 1184222 w 8664314"/>
              <a:gd name="connsiteY2" fmla="*/ 256805 h 852620"/>
              <a:gd name="connsiteX3" fmla="*/ 1573966 w 8664314"/>
              <a:gd name="connsiteY3" fmla="*/ 106904 h 852620"/>
              <a:gd name="connsiteX4" fmla="*/ 2158583 w 8664314"/>
              <a:gd name="connsiteY4" fmla="*/ 1972 h 852620"/>
              <a:gd name="connsiteX5" fmla="*/ 2683239 w 8664314"/>
              <a:gd name="connsiteY5" fmla="*/ 46943 h 852620"/>
              <a:gd name="connsiteX6" fmla="*/ 3507698 w 8664314"/>
              <a:gd name="connsiteY6" fmla="*/ 151874 h 852620"/>
              <a:gd name="connsiteX7" fmla="*/ 4616970 w 8664314"/>
              <a:gd name="connsiteY7" fmla="*/ 331756 h 852620"/>
              <a:gd name="connsiteX8" fmla="*/ 5741232 w 8664314"/>
              <a:gd name="connsiteY8" fmla="*/ 526628 h 852620"/>
              <a:gd name="connsiteX9" fmla="*/ 6685613 w 8664314"/>
              <a:gd name="connsiteY9" fmla="*/ 706510 h 852620"/>
              <a:gd name="connsiteX10" fmla="*/ 7525062 w 8664314"/>
              <a:gd name="connsiteY10" fmla="*/ 841421 h 852620"/>
              <a:gd name="connsiteX11" fmla="*/ 8259580 w 8664314"/>
              <a:gd name="connsiteY11" fmla="*/ 841421 h 852620"/>
              <a:gd name="connsiteX12" fmla="*/ 8664314 w 8664314"/>
              <a:gd name="connsiteY12" fmla="*/ 811441 h 85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4" h="852620">
                <a:moveTo>
                  <a:pt x="0" y="586589"/>
                </a:moveTo>
                <a:cubicBezTo>
                  <a:pt x="299803" y="619067"/>
                  <a:pt x="582117" y="491651"/>
                  <a:pt x="779487" y="436687"/>
                </a:cubicBezTo>
                <a:cubicBezTo>
                  <a:pt x="976857" y="381723"/>
                  <a:pt x="1051809" y="311769"/>
                  <a:pt x="1184222" y="256805"/>
                </a:cubicBezTo>
                <a:cubicBezTo>
                  <a:pt x="1316635" y="201841"/>
                  <a:pt x="1411573" y="149376"/>
                  <a:pt x="1573966" y="106904"/>
                </a:cubicBezTo>
                <a:cubicBezTo>
                  <a:pt x="1736360" y="64432"/>
                  <a:pt x="1973704" y="11966"/>
                  <a:pt x="2158583" y="1972"/>
                </a:cubicBezTo>
                <a:cubicBezTo>
                  <a:pt x="2343462" y="-8021"/>
                  <a:pt x="2458387" y="21959"/>
                  <a:pt x="2683239" y="46943"/>
                </a:cubicBezTo>
                <a:cubicBezTo>
                  <a:pt x="2908092" y="71927"/>
                  <a:pt x="3185410" y="104405"/>
                  <a:pt x="3507698" y="151874"/>
                </a:cubicBezTo>
                <a:cubicBezTo>
                  <a:pt x="3829986" y="199343"/>
                  <a:pt x="4244715" y="269297"/>
                  <a:pt x="4616970" y="331756"/>
                </a:cubicBezTo>
                <a:lnTo>
                  <a:pt x="5741232" y="526628"/>
                </a:lnTo>
                <a:lnTo>
                  <a:pt x="6685613" y="706510"/>
                </a:lnTo>
                <a:cubicBezTo>
                  <a:pt x="6982918" y="758976"/>
                  <a:pt x="7262734" y="818936"/>
                  <a:pt x="7525062" y="841421"/>
                </a:cubicBezTo>
                <a:cubicBezTo>
                  <a:pt x="7787390" y="863906"/>
                  <a:pt x="8069705" y="846418"/>
                  <a:pt x="8259580" y="841421"/>
                </a:cubicBezTo>
                <a:cubicBezTo>
                  <a:pt x="8449455" y="836424"/>
                  <a:pt x="8556884" y="823932"/>
                  <a:pt x="8664314" y="811441"/>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7996CA-2F3E-4AEB-A151-ECC56672D93D}"/>
              </a:ext>
            </a:extLst>
          </p:cNvPr>
          <p:cNvSpPr/>
          <p:nvPr/>
        </p:nvSpPr>
        <p:spPr>
          <a:xfrm>
            <a:off x="1729980" y="1985445"/>
            <a:ext cx="8664313" cy="56251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49324"/>
              <a:gd name="connsiteY0" fmla="*/ 542466 h 808497"/>
              <a:gd name="connsiteX1" fmla="*/ 764497 w 8649324"/>
              <a:gd name="connsiteY1" fmla="*/ 392564 h 808497"/>
              <a:gd name="connsiteX2" fmla="*/ 1169232 w 8649324"/>
              <a:gd name="connsiteY2" fmla="*/ 212682 h 808497"/>
              <a:gd name="connsiteX3" fmla="*/ 1558976 w 8649324"/>
              <a:gd name="connsiteY3" fmla="*/ 62781 h 808497"/>
              <a:gd name="connsiteX4" fmla="*/ 2143593 w 8649324"/>
              <a:gd name="connsiteY4" fmla="*/ 32799 h 808497"/>
              <a:gd name="connsiteX5" fmla="*/ 2668249 w 8649324"/>
              <a:gd name="connsiteY5" fmla="*/ 2820 h 808497"/>
              <a:gd name="connsiteX6" fmla="*/ 3492708 w 8649324"/>
              <a:gd name="connsiteY6" fmla="*/ 107751 h 808497"/>
              <a:gd name="connsiteX7" fmla="*/ 4601980 w 8649324"/>
              <a:gd name="connsiteY7" fmla="*/ 287633 h 808497"/>
              <a:gd name="connsiteX8" fmla="*/ 5726242 w 8649324"/>
              <a:gd name="connsiteY8" fmla="*/ 482505 h 808497"/>
              <a:gd name="connsiteX9" fmla="*/ 6670623 w 8649324"/>
              <a:gd name="connsiteY9" fmla="*/ 662387 h 808497"/>
              <a:gd name="connsiteX10" fmla="*/ 7510072 w 8649324"/>
              <a:gd name="connsiteY10" fmla="*/ 797298 h 808497"/>
              <a:gd name="connsiteX11" fmla="*/ 8244590 w 8649324"/>
              <a:gd name="connsiteY11" fmla="*/ 797298 h 808497"/>
              <a:gd name="connsiteX12" fmla="*/ 8649324 w 8649324"/>
              <a:gd name="connsiteY12" fmla="*/ 767318 h 808497"/>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659566 w 8649324"/>
              <a:gd name="connsiteY1" fmla="*/ 37835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19343"/>
              <a:gd name="connsiteY0" fmla="*/ 378351 h 809274"/>
              <a:gd name="connsiteX1" fmla="*/ 629585 w 8619343"/>
              <a:gd name="connsiteY1" fmla="*/ 378351 h 809274"/>
              <a:gd name="connsiteX2" fmla="*/ 1139251 w 8619343"/>
              <a:gd name="connsiteY2" fmla="*/ 213459 h 809274"/>
              <a:gd name="connsiteX3" fmla="*/ 1528995 w 8619343"/>
              <a:gd name="connsiteY3" fmla="*/ 123518 h 809274"/>
              <a:gd name="connsiteX4" fmla="*/ 2113612 w 8619343"/>
              <a:gd name="connsiteY4" fmla="*/ 33576 h 809274"/>
              <a:gd name="connsiteX5" fmla="*/ 2638268 w 8619343"/>
              <a:gd name="connsiteY5" fmla="*/ 3597 h 809274"/>
              <a:gd name="connsiteX6" fmla="*/ 3462727 w 8619343"/>
              <a:gd name="connsiteY6" fmla="*/ 108528 h 809274"/>
              <a:gd name="connsiteX7" fmla="*/ 4571999 w 8619343"/>
              <a:gd name="connsiteY7" fmla="*/ 288410 h 809274"/>
              <a:gd name="connsiteX8" fmla="*/ 5696261 w 8619343"/>
              <a:gd name="connsiteY8" fmla="*/ 483282 h 809274"/>
              <a:gd name="connsiteX9" fmla="*/ 6640642 w 8619343"/>
              <a:gd name="connsiteY9" fmla="*/ 663164 h 809274"/>
              <a:gd name="connsiteX10" fmla="*/ 7480091 w 8619343"/>
              <a:gd name="connsiteY10" fmla="*/ 798075 h 809274"/>
              <a:gd name="connsiteX11" fmla="*/ 8214609 w 8619343"/>
              <a:gd name="connsiteY11" fmla="*/ 798075 h 809274"/>
              <a:gd name="connsiteX12" fmla="*/ 8619343 w 8619343"/>
              <a:gd name="connsiteY12" fmla="*/ 768095 h 809274"/>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462727 w 8619343"/>
              <a:gd name="connsiteY6" fmla="*/ 74952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612629 w 8619343"/>
              <a:gd name="connsiteY6" fmla="*/ 224854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612629 w 8619343"/>
              <a:gd name="connsiteY6" fmla="*/ 17988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801192 w 8619343"/>
              <a:gd name="connsiteY8" fmla="*/ 329785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9565"/>
              <a:gd name="connsiteX1" fmla="*/ 629585 w 8619343"/>
              <a:gd name="connsiteY1" fmla="*/ 299805 h 739565"/>
              <a:gd name="connsiteX2" fmla="*/ 1139251 w 8619343"/>
              <a:gd name="connsiteY2" fmla="*/ 134913 h 739565"/>
              <a:gd name="connsiteX3" fmla="*/ 1528995 w 8619343"/>
              <a:gd name="connsiteY3" fmla="*/ 44972 h 739565"/>
              <a:gd name="connsiteX4" fmla="*/ 2158583 w 8619343"/>
              <a:gd name="connsiteY4" fmla="*/ 0 h 739565"/>
              <a:gd name="connsiteX5" fmla="*/ 2698229 w 8619343"/>
              <a:gd name="connsiteY5" fmla="*/ 44972 h 739565"/>
              <a:gd name="connsiteX6" fmla="*/ 3717560 w 8619343"/>
              <a:gd name="connsiteY6" fmla="*/ 104934 h 739565"/>
              <a:gd name="connsiteX7" fmla="*/ 4571999 w 8619343"/>
              <a:gd name="connsiteY7" fmla="*/ 209864 h 739565"/>
              <a:gd name="connsiteX8" fmla="*/ 5801192 w 8619343"/>
              <a:gd name="connsiteY8" fmla="*/ 329785 h 739565"/>
              <a:gd name="connsiteX9" fmla="*/ 6745573 w 8619343"/>
              <a:gd name="connsiteY9" fmla="*/ 464697 h 739565"/>
              <a:gd name="connsiteX10" fmla="*/ 7480091 w 8619343"/>
              <a:gd name="connsiteY10" fmla="*/ 719529 h 739565"/>
              <a:gd name="connsiteX11" fmla="*/ 8214609 w 8619343"/>
              <a:gd name="connsiteY11" fmla="*/ 719529 h 739565"/>
              <a:gd name="connsiteX12" fmla="*/ 8619343 w 8619343"/>
              <a:gd name="connsiteY12" fmla="*/ 689549 h 739565"/>
              <a:gd name="connsiteX0" fmla="*/ 0 w 8619343"/>
              <a:gd name="connsiteY0" fmla="*/ 299805 h 724330"/>
              <a:gd name="connsiteX1" fmla="*/ 629585 w 8619343"/>
              <a:gd name="connsiteY1" fmla="*/ 299805 h 724330"/>
              <a:gd name="connsiteX2" fmla="*/ 1139251 w 8619343"/>
              <a:gd name="connsiteY2" fmla="*/ 134913 h 724330"/>
              <a:gd name="connsiteX3" fmla="*/ 1528995 w 8619343"/>
              <a:gd name="connsiteY3" fmla="*/ 44972 h 724330"/>
              <a:gd name="connsiteX4" fmla="*/ 2158583 w 8619343"/>
              <a:gd name="connsiteY4" fmla="*/ 0 h 724330"/>
              <a:gd name="connsiteX5" fmla="*/ 2698229 w 8619343"/>
              <a:gd name="connsiteY5" fmla="*/ 44972 h 724330"/>
              <a:gd name="connsiteX6" fmla="*/ 3717560 w 8619343"/>
              <a:gd name="connsiteY6" fmla="*/ 104934 h 724330"/>
              <a:gd name="connsiteX7" fmla="*/ 4571999 w 8619343"/>
              <a:gd name="connsiteY7" fmla="*/ 209864 h 724330"/>
              <a:gd name="connsiteX8" fmla="*/ 5801192 w 8619343"/>
              <a:gd name="connsiteY8" fmla="*/ 329785 h 724330"/>
              <a:gd name="connsiteX9" fmla="*/ 6745573 w 8619343"/>
              <a:gd name="connsiteY9" fmla="*/ 464697 h 724330"/>
              <a:gd name="connsiteX10" fmla="*/ 7540052 w 8619343"/>
              <a:gd name="connsiteY10" fmla="*/ 584617 h 724330"/>
              <a:gd name="connsiteX11" fmla="*/ 8214609 w 8619343"/>
              <a:gd name="connsiteY11" fmla="*/ 719529 h 724330"/>
              <a:gd name="connsiteX12" fmla="*/ 8619343 w 8619343"/>
              <a:gd name="connsiteY12" fmla="*/ 689549 h 724330"/>
              <a:gd name="connsiteX0" fmla="*/ 0 w 8619343"/>
              <a:gd name="connsiteY0" fmla="*/ 299805 h 691925"/>
              <a:gd name="connsiteX1" fmla="*/ 629585 w 8619343"/>
              <a:gd name="connsiteY1" fmla="*/ 299805 h 691925"/>
              <a:gd name="connsiteX2" fmla="*/ 1139251 w 8619343"/>
              <a:gd name="connsiteY2" fmla="*/ 134913 h 691925"/>
              <a:gd name="connsiteX3" fmla="*/ 1528995 w 8619343"/>
              <a:gd name="connsiteY3" fmla="*/ 44972 h 691925"/>
              <a:gd name="connsiteX4" fmla="*/ 2158583 w 8619343"/>
              <a:gd name="connsiteY4" fmla="*/ 0 h 691925"/>
              <a:gd name="connsiteX5" fmla="*/ 2698229 w 8619343"/>
              <a:gd name="connsiteY5" fmla="*/ 44972 h 691925"/>
              <a:gd name="connsiteX6" fmla="*/ 3717560 w 8619343"/>
              <a:gd name="connsiteY6" fmla="*/ 104934 h 691925"/>
              <a:gd name="connsiteX7" fmla="*/ 4571999 w 8619343"/>
              <a:gd name="connsiteY7" fmla="*/ 209864 h 691925"/>
              <a:gd name="connsiteX8" fmla="*/ 5801192 w 8619343"/>
              <a:gd name="connsiteY8" fmla="*/ 329785 h 691925"/>
              <a:gd name="connsiteX9" fmla="*/ 6745573 w 8619343"/>
              <a:gd name="connsiteY9" fmla="*/ 464697 h 691925"/>
              <a:gd name="connsiteX10" fmla="*/ 7540052 w 8619343"/>
              <a:gd name="connsiteY10" fmla="*/ 584617 h 691925"/>
              <a:gd name="connsiteX11" fmla="*/ 8139658 w 8619343"/>
              <a:gd name="connsiteY11" fmla="*/ 644578 h 691925"/>
              <a:gd name="connsiteX12" fmla="*/ 8619343 w 8619343"/>
              <a:gd name="connsiteY12" fmla="*/ 689549 h 691925"/>
              <a:gd name="connsiteX0" fmla="*/ 0 w 8619343"/>
              <a:gd name="connsiteY0" fmla="*/ 299805 h 645058"/>
              <a:gd name="connsiteX1" fmla="*/ 629585 w 8619343"/>
              <a:gd name="connsiteY1" fmla="*/ 299805 h 645058"/>
              <a:gd name="connsiteX2" fmla="*/ 1139251 w 8619343"/>
              <a:gd name="connsiteY2" fmla="*/ 134913 h 645058"/>
              <a:gd name="connsiteX3" fmla="*/ 1528995 w 8619343"/>
              <a:gd name="connsiteY3" fmla="*/ 44972 h 645058"/>
              <a:gd name="connsiteX4" fmla="*/ 2158583 w 8619343"/>
              <a:gd name="connsiteY4" fmla="*/ 0 h 645058"/>
              <a:gd name="connsiteX5" fmla="*/ 2698229 w 8619343"/>
              <a:gd name="connsiteY5" fmla="*/ 44972 h 645058"/>
              <a:gd name="connsiteX6" fmla="*/ 3717560 w 8619343"/>
              <a:gd name="connsiteY6" fmla="*/ 104934 h 645058"/>
              <a:gd name="connsiteX7" fmla="*/ 4571999 w 8619343"/>
              <a:gd name="connsiteY7" fmla="*/ 209864 h 645058"/>
              <a:gd name="connsiteX8" fmla="*/ 5801192 w 8619343"/>
              <a:gd name="connsiteY8" fmla="*/ 329785 h 645058"/>
              <a:gd name="connsiteX9" fmla="*/ 6745573 w 8619343"/>
              <a:gd name="connsiteY9" fmla="*/ 464697 h 645058"/>
              <a:gd name="connsiteX10" fmla="*/ 7540052 w 8619343"/>
              <a:gd name="connsiteY10" fmla="*/ 584617 h 645058"/>
              <a:gd name="connsiteX11" fmla="*/ 8139658 w 8619343"/>
              <a:gd name="connsiteY11" fmla="*/ 644578 h 645058"/>
              <a:gd name="connsiteX12" fmla="*/ 8619343 w 8619343"/>
              <a:gd name="connsiteY12" fmla="*/ 554637 h 645058"/>
              <a:gd name="connsiteX0" fmla="*/ 0 w 8619343"/>
              <a:gd name="connsiteY0" fmla="*/ 299805 h 602988"/>
              <a:gd name="connsiteX1" fmla="*/ 629585 w 8619343"/>
              <a:gd name="connsiteY1" fmla="*/ 299805 h 602988"/>
              <a:gd name="connsiteX2" fmla="*/ 1139251 w 8619343"/>
              <a:gd name="connsiteY2" fmla="*/ 134913 h 602988"/>
              <a:gd name="connsiteX3" fmla="*/ 1528995 w 8619343"/>
              <a:gd name="connsiteY3" fmla="*/ 44972 h 602988"/>
              <a:gd name="connsiteX4" fmla="*/ 2158583 w 8619343"/>
              <a:gd name="connsiteY4" fmla="*/ 0 h 602988"/>
              <a:gd name="connsiteX5" fmla="*/ 2698229 w 8619343"/>
              <a:gd name="connsiteY5" fmla="*/ 44972 h 602988"/>
              <a:gd name="connsiteX6" fmla="*/ 3717560 w 8619343"/>
              <a:gd name="connsiteY6" fmla="*/ 104934 h 602988"/>
              <a:gd name="connsiteX7" fmla="*/ 4571999 w 8619343"/>
              <a:gd name="connsiteY7" fmla="*/ 209864 h 602988"/>
              <a:gd name="connsiteX8" fmla="*/ 5801192 w 8619343"/>
              <a:gd name="connsiteY8" fmla="*/ 329785 h 602988"/>
              <a:gd name="connsiteX9" fmla="*/ 6745573 w 8619343"/>
              <a:gd name="connsiteY9" fmla="*/ 464697 h 602988"/>
              <a:gd name="connsiteX10" fmla="*/ 7540052 w 8619343"/>
              <a:gd name="connsiteY10" fmla="*/ 584617 h 602988"/>
              <a:gd name="connsiteX11" fmla="*/ 8109678 w 8619343"/>
              <a:gd name="connsiteY11" fmla="*/ 599607 h 602988"/>
              <a:gd name="connsiteX12" fmla="*/ 8619343 w 8619343"/>
              <a:gd name="connsiteY12" fmla="*/ 554637 h 602988"/>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57199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63195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300078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562518"/>
              <a:gd name="connsiteX1" fmla="*/ 629585 w 8619343"/>
              <a:gd name="connsiteY1" fmla="*/ 300078 h 562518"/>
              <a:gd name="connsiteX2" fmla="*/ 1139251 w 8619343"/>
              <a:gd name="connsiteY2" fmla="*/ 135186 h 562518"/>
              <a:gd name="connsiteX3" fmla="*/ 1528995 w 8619343"/>
              <a:gd name="connsiteY3" fmla="*/ 45245 h 562518"/>
              <a:gd name="connsiteX4" fmla="*/ 2158583 w 8619343"/>
              <a:gd name="connsiteY4" fmla="*/ 273 h 562518"/>
              <a:gd name="connsiteX5" fmla="*/ 2788170 w 8619343"/>
              <a:gd name="connsiteY5" fmla="*/ 30255 h 562518"/>
              <a:gd name="connsiteX6" fmla="*/ 3717560 w 8619343"/>
              <a:gd name="connsiteY6" fmla="*/ 105207 h 562518"/>
              <a:gd name="connsiteX7" fmla="*/ 4631959 w 8619343"/>
              <a:gd name="connsiteY7" fmla="*/ 210137 h 562518"/>
              <a:gd name="connsiteX8" fmla="*/ 5801192 w 8619343"/>
              <a:gd name="connsiteY8" fmla="*/ 330058 h 562518"/>
              <a:gd name="connsiteX9" fmla="*/ 6745573 w 8619343"/>
              <a:gd name="connsiteY9" fmla="*/ 464970 h 562518"/>
              <a:gd name="connsiteX10" fmla="*/ 7465101 w 8619343"/>
              <a:gd name="connsiteY10" fmla="*/ 509939 h 562518"/>
              <a:gd name="connsiteX11" fmla="*/ 8034727 w 8619343"/>
              <a:gd name="connsiteY11" fmla="*/ 554910 h 562518"/>
              <a:gd name="connsiteX12" fmla="*/ 8619343 w 8619343"/>
              <a:gd name="connsiteY12" fmla="*/ 554910 h 562518"/>
              <a:gd name="connsiteX0" fmla="*/ 0 w 8664313"/>
              <a:gd name="connsiteY0" fmla="*/ 375029 h 562518"/>
              <a:gd name="connsiteX1" fmla="*/ 674555 w 8664313"/>
              <a:gd name="connsiteY1" fmla="*/ 300078 h 562518"/>
              <a:gd name="connsiteX2" fmla="*/ 1184221 w 8664313"/>
              <a:gd name="connsiteY2" fmla="*/ 135186 h 562518"/>
              <a:gd name="connsiteX3" fmla="*/ 1573965 w 8664313"/>
              <a:gd name="connsiteY3" fmla="*/ 45245 h 562518"/>
              <a:gd name="connsiteX4" fmla="*/ 2203553 w 8664313"/>
              <a:gd name="connsiteY4" fmla="*/ 273 h 562518"/>
              <a:gd name="connsiteX5" fmla="*/ 2833140 w 8664313"/>
              <a:gd name="connsiteY5" fmla="*/ 30255 h 562518"/>
              <a:gd name="connsiteX6" fmla="*/ 3762530 w 8664313"/>
              <a:gd name="connsiteY6" fmla="*/ 105207 h 562518"/>
              <a:gd name="connsiteX7" fmla="*/ 4676929 w 8664313"/>
              <a:gd name="connsiteY7" fmla="*/ 210137 h 562518"/>
              <a:gd name="connsiteX8" fmla="*/ 5846162 w 8664313"/>
              <a:gd name="connsiteY8" fmla="*/ 330058 h 562518"/>
              <a:gd name="connsiteX9" fmla="*/ 6790543 w 8664313"/>
              <a:gd name="connsiteY9" fmla="*/ 464970 h 562518"/>
              <a:gd name="connsiteX10" fmla="*/ 7510071 w 8664313"/>
              <a:gd name="connsiteY10" fmla="*/ 509939 h 562518"/>
              <a:gd name="connsiteX11" fmla="*/ 8079697 w 8664313"/>
              <a:gd name="connsiteY11" fmla="*/ 554910 h 562518"/>
              <a:gd name="connsiteX12" fmla="*/ 8664313 w 8664313"/>
              <a:gd name="connsiteY12" fmla="*/ 554910 h 56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3" h="562518">
                <a:moveTo>
                  <a:pt x="0" y="375029"/>
                </a:moveTo>
                <a:cubicBezTo>
                  <a:pt x="299803" y="407507"/>
                  <a:pt x="477185" y="340052"/>
                  <a:pt x="674555" y="300078"/>
                </a:cubicBezTo>
                <a:cubicBezTo>
                  <a:pt x="871925" y="260104"/>
                  <a:pt x="1034319" y="177658"/>
                  <a:pt x="1184221" y="135186"/>
                </a:cubicBezTo>
                <a:cubicBezTo>
                  <a:pt x="1334123" y="92714"/>
                  <a:pt x="1404076" y="67731"/>
                  <a:pt x="1573965" y="45245"/>
                </a:cubicBezTo>
                <a:cubicBezTo>
                  <a:pt x="1743854" y="22760"/>
                  <a:pt x="1993691" y="2771"/>
                  <a:pt x="2203553" y="273"/>
                </a:cubicBezTo>
                <a:cubicBezTo>
                  <a:pt x="2413415" y="-2225"/>
                  <a:pt x="2573311" y="12766"/>
                  <a:pt x="2833140" y="30255"/>
                </a:cubicBezTo>
                <a:cubicBezTo>
                  <a:pt x="3092969" y="47744"/>
                  <a:pt x="3455232" y="75227"/>
                  <a:pt x="3762530" y="105207"/>
                </a:cubicBezTo>
                <a:cubicBezTo>
                  <a:pt x="4069828" y="135187"/>
                  <a:pt x="4329657" y="172662"/>
                  <a:pt x="4676929" y="210137"/>
                </a:cubicBezTo>
                <a:lnTo>
                  <a:pt x="5846162" y="330058"/>
                </a:lnTo>
                <a:cubicBezTo>
                  <a:pt x="6198431" y="372530"/>
                  <a:pt x="6513225" y="434990"/>
                  <a:pt x="6790543" y="464970"/>
                </a:cubicBezTo>
                <a:cubicBezTo>
                  <a:pt x="7067861" y="494950"/>
                  <a:pt x="7295212" y="494949"/>
                  <a:pt x="7510071" y="509939"/>
                </a:cubicBezTo>
                <a:cubicBezTo>
                  <a:pt x="7724930" y="524929"/>
                  <a:pt x="7887323" y="547415"/>
                  <a:pt x="8079697" y="554910"/>
                </a:cubicBezTo>
                <a:cubicBezTo>
                  <a:pt x="8272071" y="562405"/>
                  <a:pt x="8556883" y="567401"/>
                  <a:pt x="8664313" y="554910"/>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C5597BEB-32F0-473E-B28F-68CCA279C49C}"/>
              </a:ext>
            </a:extLst>
          </p:cNvPr>
          <p:cNvCxnSpPr/>
          <p:nvPr/>
        </p:nvCxnSpPr>
        <p:spPr>
          <a:xfrm>
            <a:off x="1683934" y="4705916"/>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2AF4A9-C7A2-476F-9252-198B9631F270}"/>
              </a:ext>
            </a:extLst>
          </p:cNvPr>
          <p:cNvCxnSpPr/>
          <p:nvPr/>
        </p:nvCxnSpPr>
        <p:spPr>
          <a:xfrm>
            <a:off x="1683934" y="5068178"/>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959CD83-D046-4465-AAE2-4259D3CB588D}"/>
              </a:ext>
            </a:extLst>
          </p:cNvPr>
          <p:cNvSpPr txBox="1"/>
          <p:nvPr/>
        </p:nvSpPr>
        <p:spPr>
          <a:xfrm>
            <a:off x="1272626" y="5270447"/>
            <a:ext cx="9646748" cy="1200329"/>
          </a:xfrm>
          <a:prstGeom prst="rect">
            <a:avLst/>
          </a:prstGeom>
          <a:solidFill>
            <a:schemeClr val="bg1"/>
          </a:solidFill>
        </p:spPr>
        <p:txBody>
          <a:bodyPr wrap="square" rtlCol="0">
            <a:spAutoFit/>
          </a:bodyPr>
          <a:lstStyle/>
          <a:p>
            <a:pPr algn="ctr"/>
            <a:r>
              <a:rPr lang="en-US" sz="2400" b="1" dirty="0"/>
              <a:t>Bernoulli’s Equation</a:t>
            </a:r>
            <a:r>
              <a:rPr lang="en-US" sz="2400" dirty="0"/>
              <a:t> says as the flow velocity increases so does the dynamic pressure, and since the total pressure must remain constant, the static pressure will decrease to balance out the increasing dynamic pressure.  </a:t>
            </a:r>
          </a:p>
        </p:txBody>
      </p:sp>
      <p:sp>
        <p:nvSpPr>
          <p:cNvPr id="18" name="TextBox 17">
            <a:extLst>
              <a:ext uri="{FF2B5EF4-FFF2-40B4-BE49-F238E27FC236}">
                <a16:creationId xmlns:a16="http://schemas.microsoft.com/office/drawing/2014/main" id="{E99D1F50-878E-4315-8C7F-479474371C94}"/>
              </a:ext>
            </a:extLst>
          </p:cNvPr>
          <p:cNvSpPr txBox="1"/>
          <p:nvPr/>
        </p:nvSpPr>
        <p:spPr>
          <a:xfrm>
            <a:off x="3324665" y="314662"/>
            <a:ext cx="5542670" cy="584775"/>
          </a:xfrm>
          <a:prstGeom prst="rect">
            <a:avLst/>
          </a:prstGeom>
          <a:noFill/>
        </p:spPr>
        <p:txBody>
          <a:bodyPr wrap="square" rtlCol="0">
            <a:spAutoFit/>
          </a:bodyPr>
          <a:lstStyle/>
          <a:p>
            <a:pPr algn="ctr"/>
            <a:r>
              <a:rPr lang="en-US" sz="3200" dirty="0">
                <a:solidFill>
                  <a:srgbClr val="FF0000"/>
                </a:solidFill>
              </a:rPr>
              <a:t>Simplified Streamline Diagram </a:t>
            </a:r>
          </a:p>
        </p:txBody>
      </p:sp>
      <p:sp>
        <p:nvSpPr>
          <p:cNvPr id="24" name="Oval 23">
            <a:extLst>
              <a:ext uri="{FF2B5EF4-FFF2-40B4-BE49-F238E27FC236}">
                <a16:creationId xmlns:a16="http://schemas.microsoft.com/office/drawing/2014/main" id="{CFA6F3C1-E1B5-48AC-B02A-DD30956B3320}"/>
              </a:ext>
            </a:extLst>
          </p:cNvPr>
          <p:cNvSpPr/>
          <p:nvPr/>
        </p:nvSpPr>
        <p:spPr>
          <a:xfrm>
            <a:off x="1865865" y="2317887"/>
            <a:ext cx="303629" cy="1070729"/>
          </a:xfrm>
          <a:prstGeom prst="ellipse">
            <a:avLst/>
          </a:prstGeom>
          <a:solidFill>
            <a:srgbClr val="00B050">
              <a:alpha val="6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462A41A-2FD2-4529-A6EF-2F7FD9A7908E}"/>
              </a:ext>
            </a:extLst>
          </p:cNvPr>
          <p:cNvSpPr/>
          <p:nvPr/>
        </p:nvSpPr>
        <p:spPr>
          <a:xfrm>
            <a:off x="3756074" y="1956529"/>
            <a:ext cx="177693" cy="723622"/>
          </a:xfrm>
          <a:prstGeom prst="ellipse">
            <a:avLst/>
          </a:prstGeom>
          <a:solidFill>
            <a:srgbClr val="00B050">
              <a:alpha val="6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91B3C5B-FACD-4532-B461-35818A4D810D}"/>
              </a:ext>
            </a:extLst>
          </p:cNvPr>
          <p:cNvSpPr/>
          <p:nvPr/>
        </p:nvSpPr>
        <p:spPr>
          <a:xfrm>
            <a:off x="2039815" y="1969477"/>
            <a:ext cx="1828800" cy="379828"/>
          </a:xfrm>
          <a:custGeom>
            <a:avLst/>
            <a:gdLst>
              <a:gd name="connsiteX0" fmla="*/ 0 w 1828800"/>
              <a:gd name="connsiteY0" fmla="*/ 379828 h 379828"/>
              <a:gd name="connsiteX1" fmla="*/ 478302 w 1828800"/>
              <a:gd name="connsiteY1" fmla="*/ 281354 h 379828"/>
              <a:gd name="connsiteX2" fmla="*/ 872197 w 1828800"/>
              <a:gd name="connsiteY2" fmla="*/ 140677 h 379828"/>
              <a:gd name="connsiteX3" fmla="*/ 1266093 w 1828800"/>
              <a:gd name="connsiteY3" fmla="*/ 56271 h 379828"/>
              <a:gd name="connsiteX4" fmla="*/ 1631853 w 1828800"/>
              <a:gd name="connsiteY4" fmla="*/ 14068 h 379828"/>
              <a:gd name="connsiteX5" fmla="*/ 1828800 w 1828800"/>
              <a:gd name="connsiteY5" fmla="*/ 0 h 3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379828">
                <a:moveTo>
                  <a:pt x="0" y="379828"/>
                </a:moveTo>
                <a:cubicBezTo>
                  <a:pt x="166468" y="350520"/>
                  <a:pt x="332936" y="321212"/>
                  <a:pt x="478302" y="281354"/>
                </a:cubicBezTo>
                <a:cubicBezTo>
                  <a:pt x="623668" y="241496"/>
                  <a:pt x="740898" y="178191"/>
                  <a:pt x="872197" y="140677"/>
                </a:cubicBezTo>
                <a:cubicBezTo>
                  <a:pt x="1003496" y="103163"/>
                  <a:pt x="1139484" y="77372"/>
                  <a:pt x="1266093" y="56271"/>
                </a:cubicBezTo>
                <a:cubicBezTo>
                  <a:pt x="1392702" y="35169"/>
                  <a:pt x="1538069" y="23446"/>
                  <a:pt x="1631853" y="14068"/>
                </a:cubicBezTo>
                <a:cubicBezTo>
                  <a:pt x="1725637" y="4690"/>
                  <a:pt x="1777218" y="2345"/>
                  <a:pt x="1828800" y="0"/>
                </a:cubicBezTo>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A5D50BA-7762-40EA-9D65-91B6F216805D}"/>
              </a:ext>
            </a:extLst>
          </p:cNvPr>
          <p:cNvSpPr/>
          <p:nvPr/>
        </p:nvSpPr>
        <p:spPr>
          <a:xfrm>
            <a:off x="2067951" y="2672861"/>
            <a:ext cx="1800664" cy="703385"/>
          </a:xfrm>
          <a:custGeom>
            <a:avLst/>
            <a:gdLst>
              <a:gd name="connsiteX0" fmla="*/ 0 w 1800664"/>
              <a:gd name="connsiteY0" fmla="*/ 703385 h 703385"/>
              <a:gd name="connsiteX1" fmla="*/ 379827 w 1800664"/>
              <a:gd name="connsiteY1" fmla="*/ 647114 h 703385"/>
              <a:gd name="connsiteX2" fmla="*/ 604911 w 1800664"/>
              <a:gd name="connsiteY2" fmla="*/ 576775 h 703385"/>
              <a:gd name="connsiteX3" fmla="*/ 829994 w 1800664"/>
              <a:gd name="connsiteY3" fmla="*/ 436098 h 703385"/>
              <a:gd name="connsiteX4" fmla="*/ 1041009 w 1800664"/>
              <a:gd name="connsiteY4" fmla="*/ 253218 h 703385"/>
              <a:gd name="connsiteX5" fmla="*/ 1266092 w 1800664"/>
              <a:gd name="connsiteY5" fmla="*/ 98474 h 703385"/>
              <a:gd name="connsiteX6" fmla="*/ 1547446 w 1800664"/>
              <a:gd name="connsiteY6" fmla="*/ 28135 h 703385"/>
              <a:gd name="connsiteX7" fmla="*/ 1800664 w 1800664"/>
              <a:gd name="connsiteY7" fmla="*/ 0 h 70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664" h="703385">
                <a:moveTo>
                  <a:pt x="0" y="703385"/>
                </a:moveTo>
                <a:cubicBezTo>
                  <a:pt x="139504" y="685800"/>
                  <a:pt x="279009" y="668216"/>
                  <a:pt x="379827" y="647114"/>
                </a:cubicBezTo>
                <a:cubicBezTo>
                  <a:pt x="480646" y="626012"/>
                  <a:pt x="529883" y="611944"/>
                  <a:pt x="604911" y="576775"/>
                </a:cubicBezTo>
                <a:cubicBezTo>
                  <a:pt x="679939" y="541606"/>
                  <a:pt x="757311" y="490024"/>
                  <a:pt x="829994" y="436098"/>
                </a:cubicBezTo>
                <a:cubicBezTo>
                  <a:pt x="902677" y="382172"/>
                  <a:pt x="968326" y="309489"/>
                  <a:pt x="1041009" y="253218"/>
                </a:cubicBezTo>
                <a:cubicBezTo>
                  <a:pt x="1113692" y="196947"/>
                  <a:pt x="1181686" y="135988"/>
                  <a:pt x="1266092" y="98474"/>
                </a:cubicBezTo>
                <a:cubicBezTo>
                  <a:pt x="1350498" y="60960"/>
                  <a:pt x="1458351" y="44547"/>
                  <a:pt x="1547446" y="28135"/>
                </a:cubicBezTo>
                <a:cubicBezTo>
                  <a:pt x="1636541" y="11723"/>
                  <a:pt x="1718602" y="5861"/>
                  <a:pt x="1800664" y="0"/>
                </a:cubicBezTo>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D320B8A-75D3-4B6C-8BB4-A2F526F73CC8}"/>
              </a:ext>
            </a:extLst>
          </p:cNvPr>
          <p:cNvSpPr>
            <a:spLocks noGrp="1"/>
          </p:cNvSpPr>
          <p:nvPr>
            <p:ph type="sldNum" sz="quarter" idx="12"/>
          </p:nvPr>
        </p:nvSpPr>
        <p:spPr/>
        <p:txBody>
          <a:bodyPr/>
          <a:lstStyle/>
          <a:p>
            <a:fld id="{70F590C6-BFDA-46BA-8593-EB8341455ED1}" type="slidenum">
              <a:rPr lang="en-US" smtClean="0"/>
              <a:t>74</a:t>
            </a:fld>
            <a:endParaRPr lang="en-US"/>
          </a:p>
        </p:txBody>
      </p:sp>
    </p:spTree>
    <p:extLst>
      <p:ext uri="{BB962C8B-B14F-4D97-AF65-F5344CB8AC3E}">
        <p14:creationId xmlns:p14="http://schemas.microsoft.com/office/powerpoint/2010/main" val="195776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24F9FF8-7A6F-46BA-933D-8B210A294F36}"/>
              </a:ext>
            </a:extLst>
          </p:cNvPr>
          <p:cNvSpPr/>
          <p:nvPr/>
        </p:nvSpPr>
        <p:spPr>
          <a:xfrm>
            <a:off x="3056379" y="282760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4F705D5-5E26-4EE4-8183-FF9AB063B416}"/>
              </a:ext>
            </a:extLst>
          </p:cNvPr>
          <p:cNvCxnSpPr/>
          <p:nvPr/>
        </p:nvCxnSpPr>
        <p:spPr>
          <a:xfrm>
            <a:off x="1688123" y="1463040"/>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1FA328-601A-46C4-9855-A7E0DA906881}"/>
              </a:ext>
            </a:extLst>
          </p:cNvPr>
          <p:cNvCxnSpPr/>
          <p:nvPr/>
        </p:nvCxnSpPr>
        <p:spPr>
          <a:xfrm>
            <a:off x="1688123" y="1825302"/>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CDCF95-84F2-4776-B25C-3D3A5DB9886A}"/>
              </a:ext>
            </a:extLst>
          </p:cNvPr>
          <p:cNvCxnSpPr/>
          <p:nvPr/>
        </p:nvCxnSpPr>
        <p:spPr>
          <a:xfrm>
            <a:off x="1688123" y="3953909"/>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58C0D9-B1EF-4674-AC42-8D1FF45B0B0D}"/>
              </a:ext>
            </a:extLst>
          </p:cNvPr>
          <p:cNvCxnSpPr/>
          <p:nvPr/>
        </p:nvCxnSpPr>
        <p:spPr>
          <a:xfrm>
            <a:off x="1688123" y="4316171"/>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F7FFC3E-1CEA-4B6C-AB25-08748406A2A5}"/>
              </a:ext>
            </a:extLst>
          </p:cNvPr>
          <p:cNvSpPr/>
          <p:nvPr/>
        </p:nvSpPr>
        <p:spPr>
          <a:xfrm>
            <a:off x="1738859" y="2680150"/>
            <a:ext cx="8679304"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79304"/>
              <a:gd name="connsiteY0" fmla="*/ 707628 h 928688"/>
              <a:gd name="connsiteX1" fmla="*/ 824458 w 8679304"/>
              <a:gd name="connsiteY1" fmla="*/ 632676 h 928688"/>
              <a:gd name="connsiteX2" fmla="*/ 1199212 w 8679304"/>
              <a:gd name="connsiteY2" fmla="*/ 392834 h 928688"/>
              <a:gd name="connsiteX3" fmla="*/ 1558976 w 8679304"/>
              <a:gd name="connsiteY3" fmla="*/ 123011 h 928688"/>
              <a:gd name="connsiteX4" fmla="*/ 2038662 w 8679304"/>
              <a:gd name="connsiteY4" fmla="*/ 3089 h 928688"/>
              <a:gd name="connsiteX5" fmla="*/ 2668249 w 8679304"/>
              <a:gd name="connsiteY5" fmla="*/ 48060 h 928688"/>
              <a:gd name="connsiteX6" fmla="*/ 3522688 w 8679304"/>
              <a:gd name="connsiteY6" fmla="*/ 182971 h 928688"/>
              <a:gd name="connsiteX7" fmla="*/ 4631960 w 8679304"/>
              <a:gd name="connsiteY7" fmla="*/ 407824 h 928688"/>
              <a:gd name="connsiteX8" fmla="*/ 5756222 w 8679304"/>
              <a:gd name="connsiteY8" fmla="*/ 602696 h 928688"/>
              <a:gd name="connsiteX9" fmla="*/ 6700603 w 8679304"/>
              <a:gd name="connsiteY9" fmla="*/ 782578 h 928688"/>
              <a:gd name="connsiteX10" fmla="*/ 7540052 w 8679304"/>
              <a:gd name="connsiteY10" fmla="*/ 917489 h 928688"/>
              <a:gd name="connsiteX11" fmla="*/ 8274570 w 8679304"/>
              <a:gd name="connsiteY11" fmla="*/ 917489 h 928688"/>
              <a:gd name="connsiteX12" fmla="*/ 8679304 w 8679304"/>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9304" h="928688">
                <a:moveTo>
                  <a:pt x="0" y="707628"/>
                </a:moveTo>
                <a:cubicBezTo>
                  <a:pt x="299803" y="740106"/>
                  <a:pt x="624589" y="685142"/>
                  <a:pt x="824458" y="632676"/>
                </a:cubicBezTo>
                <a:cubicBezTo>
                  <a:pt x="1024327" y="580210"/>
                  <a:pt x="1076792" y="477778"/>
                  <a:pt x="1199212" y="392834"/>
                </a:cubicBezTo>
                <a:cubicBezTo>
                  <a:pt x="1321632" y="307890"/>
                  <a:pt x="1419068" y="187969"/>
                  <a:pt x="1558976" y="123011"/>
                </a:cubicBezTo>
                <a:cubicBezTo>
                  <a:pt x="1698884" y="58053"/>
                  <a:pt x="1853783" y="15581"/>
                  <a:pt x="2038662" y="3089"/>
                </a:cubicBezTo>
                <a:cubicBezTo>
                  <a:pt x="2223541" y="-9403"/>
                  <a:pt x="2420911" y="18080"/>
                  <a:pt x="2668249" y="48060"/>
                </a:cubicBezTo>
                <a:cubicBezTo>
                  <a:pt x="2915587" y="78040"/>
                  <a:pt x="3195403" y="123010"/>
                  <a:pt x="3522688" y="182971"/>
                </a:cubicBezTo>
                <a:cubicBezTo>
                  <a:pt x="3849973" y="242932"/>
                  <a:pt x="4259704" y="337870"/>
                  <a:pt x="4631960" y="407824"/>
                </a:cubicBezTo>
                <a:cubicBezTo>
                  <a:pt x="5004216" y="477778"/>
                  <a:pt x="5756222" y="602696"/>
                  <a:pt x="5756222" y="602696"/>
                </a:cubicBezTo>
                <a:lnTo>
                  <a:pt x="6700603" y="782578"/>
                </a:lnTo>
                <a:cubicBezTo>
                  <a:pt x="6997908" y="835044"/>
                  <a:pt x="7277724" y="895004"/>
                  <a:pt x="7540052" y="917489"/>
                </a:cubicBezTo>
                <a:cubicBezTo>
                  <a:pt x="7802380" y="939974"/>
                  <a:pt x="8084695" y="922486"/>
                  <a:pt x="8274570" y="917489"/>
                </a:cubicBezTo>
                <a:cubicBezTo>
                  <a:pt x="8464445" y="912492"/>
                  <a:pt x="8571874" y="900000"/>
                  <a:pt x="8679304"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EE6DC6C-55D1-4567-BEAF-E0247AA9CFD6}"/>
              </a:ext>
            </a:extLst>
          </p:cNvPr>
          <p:cNvSpPr/>
          <p:nvPr/>
        </p:nvSpPr>
        <p:spPr>
          <a:xfrm>
            <a:off x="1723867" y="2388906"/>
            <a:ext cx="8694295" cy="92868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644576 w 8649324"/>
              <a:gd name="connsiteY1" fmla="*/ 602696 h 928688"/>
              <a:gd name="connsiteX2" fmla="*/ 1049311 w 8649324"/>
              <a:gd name="connsiteY2" fmla="*/ 36285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94295"/>
              <a:gd name="connsiteY0" fmla="*/ 692638 h 928688"/>
              <a:gd name="connsiteX1" fmla="*/ 689547 w 8694295"/>
              <a:gd name="connsiteY1" fmla="*/ 602696 h 928688"/>
              <a:gd name="connsiteX2" fmla="*/ 1094282 w 8694295"/>
              <a:gd name="connsiteY2" fmla="*/ 362854 h 928688"/>
              <a:gd name="connsiteX3" fmla="*/ 1573967 w 8694295"/>
              <a:gd name="connsiteY3" fmla="*/ 123011 h 928688"/>
              <a:gd name="connsiteX4" fmla="*/ 2053653 w 8694295"/>
              <a:gd name="connsiteY4" fmla="*/ 3089 h 928688"/>
              <a:gd name="connsiteX5" fmla="*/ 2683240 w 8694295"/>
              <a:gd name="connsiteY5" fmla="*/ 48060 h 928688"/>
              <a:gd name="connsiteX6" fmla="*/ 3537679 w 8694295"/>
              <a:gd name="connsiteY6" fmla="*/ 182971 h 928688"/>
              <a:gd name="connsiteX7" fmla="*/ 4646951 w 8694295"/>
              <a:gd name="connsiteY7" fmla="*/ 407824 h 928688"/>
              <a:gd name="connsiteX8" fmla="*/ 5771213 w 8694295"/>
              <a:gd name="connsiteY8" fmla="*/ 602696 h 928688"/>
              <a:gd name="connsiteX9" fmla="*/ 6715594 w 8694295"/>
              <a:gd name="connsiteY9" fmla="*/ 782578 h 928688"/>
              <a:gd name="connsiteX10" fmla="*/ 7555043 w 8694295"/>
              <a:gd name="connsiteY10" fmla="*/ 917489 h 928688"/>
              <a:gd name="connsiteX11" fmla="*/ 8289561 w 8694295"/>
              <a:gd name="connsiteY11" fmla="*/ 917489 h 928688"/>
              <a:gd name="connsiteX12" fmla="*/ 8694295 w 8694295"/>
              <a:gd name="connsiteY12" fmla="*/ 887509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4295" h="928688">
                <a:moveTo>
                  <a:pt x="0" y="692638"/>
                </a:moveTo>
                <a:cubicBezTo>
                  <a:pt x="299803" y="725116"/>
                  <a:pt x="507167" y="657660"/>
                  <a:pt x="689547" y="602696"/>
                </a:cubicBezTo>
                <a:cubicBezTo>
                  <a:pt x="871927" y="547732"/>
                  <a:pt x="946879" y="442802"/>
                  <a:pt x="1094282" y="362854"/>
                </a:cubicBezTo>
                <a:cubicBezTo>
                  <a:pt x="1241685" y="282907"/>
                  <a:pt x="1414072" y="182972"/>
                  <a:pt x="1573967" y="123011"/>
                </a:cubicBezTo>
                <a:cubicBezTo>
                  <a:pt x="1733862" y="63050"/>
                  <a:pt x="1868774" y="15581"/>
                  <a:pt x="2053653" y="3089"/>
                </a:cubicBezTo>
                <a:cubicBezTo>
                  <a:pt x="2238532" y="-9403"/>
                  <a:pt x="2435902" y="18080"/>
                  <a:pt x="2683240" y="48060"/>
                </a:cubicBezTo>
                <a:cubicBezTo>
                  <a:pt x="2930578" y="78040"/>
                  <a:pt x="3210394" y="123010"/>
                  <a:pt x="3537679" y="182971"/>
                </a:cubicBezTo>
                <a:cubicBezTo>
                  <a:pt x="3864964" y="242932"/>
                  <a:pt x="4274695" y="337870"/>
                  <a:pt x="4646951" y="407824"/>
                </a:cubicBezTo>
                <a:cubicBezTo>
                  <a:pt x="5019207" y="477778"/>
                  <a:pt x="5771213" y="602696"/>
                  <a:pt x="5771213" y="602696"/>
                </a:cubicBezTo>
                <a:lnTo>
                  <a:pt x="6715594" y="782578"/>
                </a:lnTo>
                <a:cubicBezTo>
                  <a:pt x="7012899" y="835044"/>
                  <a:pt x="7292715" y="895004"/>
                  <a:pt x="7555043" y="917489"/>
                </a:cubicBezTo>
                <a:cubicBezTo>
                  <a:pt x="7817371" y="939974"/>
                  <a:pt x="8099686" y="922486"/>
                  <a:pt x="8289561" y="917489"/>
                </a:cubicBezTo>
                <a:cubicBezTo>
                  <a:pt x="8479436" y="912492"/>
                  <a:pt x="8586865" y="900000"/>
                  <a:pt x="8694295" y="887509"/>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932639-F720-4749-8CDE-BEE3C7E1743C}"/>
              </a:ext>
            </a:extLst>
          </p:cNvPr>
          <p:cNvSpPr/>
          <p:nvPr/>
        </p:nvSpPr>
        <p:spPr>
          <a:xfrm>
            <a:off x="1729979" y="2146252"/>
            <a:ext cx="8664314" cy="852620"/>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64314"/>
              <a:gd name="connsiteY0" fmla="*/ 586589 h 852620"/>
              <a:gd name="connsiteX1" fmla="*/ 779487 w 8664314"/>
              <a:gd name="connsiteY1" fmla="*/ 436687 h 852620"/>
              <a:gd name="connsiteX2" fmla="*/ 1184222 w 8664314"/>
              <a:gd name="connsiteY2" fmla="*/ 256805 h 852620"/>
              <a:gd name="connsiteX3" fmla="*/ 1573966 w 8664314"/>
              <a:gd name="connsiteY3" fmla="*/ 106904 h 852620"/>
              <a:gd name="connsiteX4" fmla="*/ 2158583 w 8664314"/>
              <a:gd name="connsiteY4" fmla="*/ 1972 h 852620"/>
              <a:gd name="connsiteX5" fmla="*/ 2683239 w 8664314"/>
              <a:gd name="connsiteY5" fmla="*/ 46943 h 852620"/>
              <a:gd name="connsiteX6" fmla="*/ 3507698 w 8664314"/>
              <a:gd name="connsiteY6" fmla="*/ 151874 h 852620"/>
              <a:gd name="connsiteX7" fmla="*/ 4616970 w 8664314"/>
              <a:gd name="connsiteY7" fmla="*/ 331756 h 852620"/>
              <a:gd name="connsiteX8" fmla="*/ 5741232 w 8664314"/>
              <a:gd name="connsiteY8" fmla="*/ 526628 h 852620"/>
              <a:gd name="connsiteX9" fmla="*/ 6685613 w 8664314"/>
              <a:gd name="connsiteY9" fmla="*/ 706510 h 852620"/>
              <a:gd name="connsiteX10" fmla="*/ 7525062 w 8664314"/>
              <a:gd name="connsiteY10" fmla="*/ 841421 h 852620"/>
              <a:gd name="connsiteX11" fmla="*/ 8259580 w 8664314"/>
              <a:gd name="connsiteY11" fmla="*/ 841421 h 852620"/>
              <a:gd name="connsiteX12" fmla="*/ 8664314 w 8664314"/>
              <a:gd name="connsiteY12" fmla="*/ 811441 h 85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4" h="852620">
                <a:moveTo>
                  <a:pt x="0" y="586589"/>
                </a:moveTo>
                <a:cubicBezTo>
                  <a:pt x="299803" y="619067"/>
                  <a:pt x="582117" y="491651"/>
                  <a:pt x="779487" y="436687"/>
                </a:cubicBezTo>
                <a:cubicBezTo>
                  <a:pt x="976857" y="381723"/>
                  <a:pt x="1051809" y="311769"/>
                  <a:pt x="1184222" y="256805"/>
                </a:cubicBezTo>
                <a:cubicBezTo>
                  <a:pt x="1316635" y="201841"/>
                  <a:pt x="1411573" y="149376"/>
                  <a:pt x="1573966" y="106904"/>
                </a:cubicBezTo>
                <a:cubicBezTo>
                  <a:pt x="1736360" y="64432"/>
                  <a:pt x="1973704" y="11966"/>
                  <a:pt x="2158583" y="1972"/>
                </a:cubicBezTo>
                <a:cubicBezTo>
                  <a:pt x="2343462" y="-8021"/>
                  <a:pt x="2458387" y="21959"/>
                  <a:pt x="2683239" y="46943"/>
                </a:cubicBezTo>
                <a:cubicBezTo>
                  <a:pt x="2908092" y="71927"/>
                  <a:pt x="3185410" y="104405"/>
                  <a:pt x="3507698" y="151874"/>
                </a:cubicBezTo>
                <a:cubicBezTo>
                  <a:pt x="3829986" y="199343"/>
                  <a:pt x="4244715" y="269297"/>
                  <a:pt x="4616970" y="331756"/>
                </a:cubicBezTo>
                <a:lnTo>
                  <a:pt x="5741232" y="526628"/>
                </a:lnTo>
                <a:lnTo>
                  <a:pt x="6685613" y="706510"/>
                </a:lnTo>
                <a:cubicBezTo>
                  <a:pt x="6982918" y="758976"/>
                  <a:pt x="7262734" y="818936"/>
                  <a:pt x="7525062" y="841421"/>
                </a:cubicBezTo>
                <a:cubicBezTo>
                  <a:pt x="7787390" y="863906"/>
                  <a:pt x="8069705" y="846418"/>
                  <a:pt x="8259580" y="841421"/>
                </a:cubicBezTo>
                <a:cubicBezTo>
                  <a:pt x="8449455" y="836424"/>
                  <a:pt x="8556884" y="823932"/>
                  <a:pt x="8664314" y="811441"/>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7996CA-2F3E-4AEB-A151-ECC56672D93D}"/>
              </a:ext>
            </a:extLst>
          </p:cNvPr>
          <p:cNvSpPr/>
          <p:nvPr/>
        </p:nvSpPr>
        <p:spPr>
          <a:xfrm>
            <a:off x="1729980" y="1985445"/>
            <a:ext cx="8664313" cy="562518"/>
          </a:xfrm>
          <a:custGeom>
            <a:avLst/>
            <a:gdLst>
              <a:gd name="connsiteX0" fmla="*/ 0 w 8649324"/>
              <a:gd name="connsiteY0" fmla="*/ 602696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94478 w 8649324"/>
              <a:gd name="connsiteY1" fmla="*/ 632676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92834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62657 h 928688"/>
              <a:gd name="connsiteX1" fmla="*/ 764497 w 8649324"/>
              <a:gd name="connsiteY1" fmla="*/ 512755 h 928688"/>
              <a:gd name="connsiteX2" fmla="*/ 1169232 w 8649324"/>
              <a:gd name="connsiteY2" fmla="*/ 332873 h 928688"/>
              <a:gd name="connsiteX3" fmla="*/ 1528996 w 8649324"/>
              <a:gd name="connsiteY3" fmla="*/ 123011 h 928688"/>
              <a:gd name="connsiteX4" fmla="*/ 2008682 w 8649324"/>
              <a:gd name="connsiteY4" fmla="*/ 3089 h 928688"/>
              <a:gd name="connsiteX5" fmla="*/ 2638269 w 8649324"/>
              <a:gd name="connsiteY5" fmla="*/ 48060 h 928688"/>
              <a:gd name="connsiteX6" fmla="*/ 3492708 w 8649324"/>
              <a:gd name="connsiteY6" fmla="*/ 182971 h 928688"/>
              <a:gd name="connsiteX7" fmla="*/ 4601980 w 8649324"/>
              <a:gd name="connsiteY7" fmla="*/ 407824 h 928688"/>
              <a:gd name="connsiteX8" fmla="*/ 5726242 w 8649324"/>
              <a:gd name="connsiteY8" fmla="*/ 602696 h 928688"/>
              <a:gd name="connsiteX9" fmla="*/ 6670623 w 8649324"/>
              <a:gd name="connsiteY9" fmla="*/ 782578 h 928688"/>
              <a:gd name="connsiteX10" fmla="*/ 7510072 w 8649324"/>
              <a:gd name="connsiteY10" fmla="*/ 917489 h 928688"/>
              <a:gd name="connsiteX11" fmla="*/ 8244590 w 8649324"/>
              <a:gd name="connsiteY11" fmla="*/ 917489 h 928688"/>
              <a:gd name="connsiteX12" fmla="*/ 8649324 w 8649324"/>
              <a:gd name="connsiteY12" fmla="*/ 887509 h 928688"/>
              <a:gd name="connsiteX0" fmla="*/ 0 w 8649324"/>
              <a:gd name="connsiteY0" fmla="*/ 619399 h 885430"/>
              <a:gd name="connsiteX1" fmla="*/ 764497 w 8649324"/>
              <a:gd name="connsiteY1" fmla="*/ 469497 h 885430"/>
              <a:gd name="connsiteX2" fmla="*/ 1169232 w 8649324"/>
              <a:gd name="connsiteY2" fmla="*/ 289615 h 885430"/>
              <a:gd name="connsiteX3" fmla="*/ 1528996 w 8649324"/>
              <a:gd name="connsiteY3" fmla="*/ 79753 h 885430"/>
              <a:gd name="connsiteX4" fmla="*/ 2143593 w 8649324"/>
              <a:gd name="connsiteY4" fmla="*/ 34782 h 885430"/>
              <a:gd name="connsiteX5" fmla="*/ 2638269 w 8649324"/>
              <a:gd name="connsiteY5" fmla="*/ 4802 h 885430"/>
              <a:gd name="connsiteX6" fmla="*/ 3492708 w 8649324"/>
              <a:gd name="connsiteY6" fmla="*/ 139713 h 885430"/>
              <a:gd name="connsiteX7" fmla="*/ 4601980 w 8649324"/>
              <a:gd name="connsiteY7" fmla="*/ 364566 h 885430"/>
              <a:gd name="connsiteX8" fmla="*/ 5726242 w 8649324"/>
              <a:gd name="connsiteY8" fmla="*/ 559438 h 885430"/>
              <a:gd name="connsiteX9" fmla="*/ 6670623 w 8649324"/>
              <a:gd name="connsiteY9" fmla="*/ 739320 h 885430"/>
              <a:gd name="connsiteX10" fmla="*/ 7510072 w 8649324"/>
              <a:gd name="connsiteY10" fmla="*/ 874231 h 885430"/>
              <a:gd name="connsiteX11" fmla="*/ 8244590 w 8649324"/>
              <a:gd name="connsiteY11" fmla="*/ 874231 h 885430"/>
              <a:gd name="connsiteX12" fmla="*/ 8649324 w 8649324"/>
              <a:gd name="connsiteY12" fmla="*/ 844251 h 885430"/>
              <a:gd name="connsiteX0" fmla="*/ 0 w 8649324"/>
              <a:gd name="connsiteY0" fmla="*/ 620473 h 886504"/>
              <a:gd name="connsiteX1" fmla="*/ 764497 w 8649324"/>
              <a:gd name="connsiteY1" fmla="*/ 470571 h 886504"/>
              <a:gd name="connsiteX2" fmla="*/ 1169232 w 8649324"/>
              <a:gd name="connsiteY2" fmla="*/ 290689 h 886504"/>
              <a:gd name="connsiteX3" fmla="*/ 1558976 w 8649324"/>
              <a:gd name="connsiteY3" fmla="*/ 140788 h 886504"/>
              <a:gd name="connsiteX4" fmla="*/ 2143593 w 8649324"/>
              <a:gd name="connsiteY4" fmla="*/ 35856 h 886504"/>
              <a:gd name="connsiteX5" fmla="*/ 2638269 w 8649324"/>
              <a:gd name="connsiteY5" fmla="*/ 5876 h 886504"/>
              <a:gd name="connsiteX6" fmla="*/ 3492708 w 8649324"/>
              <a:gd name="connsiteY6" fmla="*/ 140787 h 886504"/>
              <a:gd name="connsiteX7" fmla="*/ 4601980 w 8649324"/>
              <a:gd name="connsiteY7" fmla="*/ 365640 h 886504"/>
              <a:gd name="connsiteX8" fmla="*/ 5726242 w 8649324"/>
              <a:gd name="connsiteY8" fmla="*/ 560512 h 886504"/>
              <a:gd name="connsiteX9" fmla="*/ 6670623 w 8649324"/>
              <a:gd name="connsiteY9" fmla="*/ 740394 h 886504"/>
              <a:gd name="connsiteX10" fmla="*/ 7510072 w 8649324"/>
              <a:gd name="connsiteY10" fmla="*/ 875305 h 886504"/>
              <a:gd name="connsiteX11" fmla="*/ 8244590 w 8649324"/>
              <a:gd name="connsiteY11" fmla="*/ 875305 h 886504"/>
              <a:gd name="connsiteX12" fmla="*/ 8649324 w 8649324"/>
              <a:gd name="connsiteY12" fmla="*/ 845325 h 886504"/>
              <a:gd name="connsiteX0" fmla="*/ 0 w 8649324"/>
              <a:gd name="connsiteY0" fmla="*/ 586284 h 852315"/>
              <a:gd name="connsiteX1" fmla="*/ 764497 w 8649324"/>
              <a:gd name="connsiteY1" fmla="*/ 436382 h 852315"/>
              <a:gd name="connsiteX2" fmla="*/ 1169232 w 8649324"/>
              <a:gd name="connsiteY2" fmla="*/ 256500 h 852315"/>
              <a:gd name="connsiteX3" fmla="*/ 1558976 w 8649324"/>
              <a:gd name="connsiteY3" fmla="*/ 106599 h 852315"/>
              <a:gd name="connsiteX4" fmla="*/ 2143593 w 8649324"/>
              <a:gd name="connsiteY4" fmla="*/ 1667 h 852315"/>
              <a:gd name="connsiteX5" fmla="*/ 2668249 w 8649324"/>
              <a:gd name="connsiteY5" fmla="*/ 46638 h 852315"/>
              <a:gd name="connsiteX6" fmla="*/ 3492708 w 8649324"/>
              <a:gd name="connsiteY6" fmla="*/ 106598 h 852315"/>
              <a:gd name="connsiteX7" fmla="*/ 4601980 w 8649324"/>
              <a:gd name="connsiteY7" fmla="*/ 331451 h 852315"/>
              <a:gd name="connsiteX8" fmla="*/ 5726242 w 8649324"/>
              <a:gd name="connsiteY8" fmla="*/ 526323 h 852315"/>
              <a:gd name="connsiteX9" fmla="*/ 6670623 w 8649324"/>
              <a:gd name="connsiteY9" fmla="*/ 706205 h 852315"/>
              <a:gd name="connsiteX10" fmla="*/ 7510072 w 8649324"/>
              <a:gd name="connsiteY10" fmla="*/ 841116 h 852315"/>
              <a:gd name="connsiteX11" fmla="*/ 8244590 w 8649324"/>
              <a:gd name="connsiteY11" fmla="*/ 841116 h 852315"/>
              <a:gd name="connsiteX12" fmla="*/ 8649324 w 8649324"/>
              <a:gd name="connsiteY12" fmla="*/ 811136 h 852315"/>
              <a:gd name="connsiteX0" fmla="*/ 0 w 8649324"/>
              <a:gd name="connsiteY0" fmla="*/ 586589 h 852620"/>
              <a:gd name="connsiteX1" fmla="*/ 764497 w 8649324"/>
              <a:gd name="connsiteY1" fmla="*/ 436687 h 852620"/>
              <a:gd name="connsiteX2" fmla="*/ 1169232 w 8649324"/>
              <a:gd name="connsiteY2" fmla="*/ 256805 h 852620"/>
              <a:gd name="connsiteX3" fmla="*/ 1558976 w 8649324"/>
              <a:gd name="connsiteY3" fmla="*/ 106904 h 852620"/>
              <a:gd name="connsiteX4" fmla="*/ 2143593 w 8649324"/>
              <a:gd name="connsiteY4" fmla="*/ 1972 h 852620"/>
              <a:gd name="connsiteX5" fmla="*/ 2668249 w 8649324"/>
              <a:gd name="connsiteY5" fmla="*/ 46943 h 852620"/>
              <a:gd name="connsiteX6" fmla="*/ 3492708 w 8649324"/>
              <a:gd name="connsiteY6" fmla="*/ 151874 h 852620"/>
              <a:gd name="connsiteX7" fmla="*/ 4601980 w 8649324"/>
              <a:gd name="connsiteY7" fmla="*/ 331756 h 852620"/>
              <a:gd name="connsiteX8" fmla="*/ 5726242 w 8649324"/>
              <a:gd name="connsiteY8" fmla="*/ 526628 h 852620"/>
              <a:gd name="connsiteX9" fmla="*/ 6670623 w 8649324"/>
              <a:gd name="connsiteY9" fmla="*/ 706510 h 852620"/>
              <a:gd name="connsiteX10" fmla="*/ 7510072 w 8649324"/>
              <a:gd name="connsiteY10" fmla="*/ 841421 h 852620"/>
              <a:gd name="connsiteX11" fmla="*/ 8244590 w 8649324"/>
              <a:gd name="connsiteY11" fmla="*/ 841421 h 852620"/>
              <a:gd name="connsiteX12" fmla="*/ 8649324 w 8649324"/>
              <a:gd name="connsiteY12" fmla="*/ 811441 h 852620"/>
              <a:gd name="connsiteX0" fmla="*/ 0 w 8649324"/>
              <a:gd name="connsiteY0" fmla="*/ 542466 h 808497"/>
              <a:gd name="connsiteX1" fmla="*/ 764497 w 8649324"/>
              <a:gd name="connsiteY1" fmla="*/ 392564 h 808497"/>
              <a:gd name="connsiteX2" fmla="*/ 1169232 w 8649324"/>
              <a:gd name="connsiteY2" fmla="*/ 212682 h 808497"/>
              <a:gd name="connsiteX3" fmla="*/ 1558976 w 8649324"/>
              <a:gd name="connsiteY3" fmla="*/ 62781 h 808497"/>
              <a:gd name="connsiteX4" fmla="*/ 2143593 w 8649324"/>
              <a:gd name="connsiteY4" fmla="*/ 32799 h 808497"/>
              <a:gd name="connsiteX5" fmla="*/ 2668249 w 8649324"/>
              <a:gd name="connsiteY5" fmla="*/ 2820 h 808497"/>
              <a:gd name="connsiteX6" fmla="*/ 3492708 w 8649324"/>
              <a:gd name="connsiteY6" fmla="*/ 107751 h 808497"/>
              <a:gd name="connsiteX7" fmla="*/ 4601980 w 8649324"/>
              <a:gd name="connsiteY7" fmla="*/ 287633 h 808497"/>
              <a:gd name="connsiteX8" fmla="*/ 5726242 w 8649324"/>
              <a:gd name="connsiteY8" fmla="*/ 482505 h 808497"/>
              <a:gd name="connsiteX9" fmla="*/ 6670623 w 8649324"/>
              <a:gd name="connsiteY9" fmla="*/ 662387 h 808497"/>
              <a:gd name="connsiteX10" fmla="*/ 7510072 w 8649324"/>
              <a:gd name="connsiteY10" fmla="*/ 797298 h 808497"/>
              <a:gd name="connsiteX11" fmla="*/ 8244590 w 8649324"/>
              <a:gd name="connsiteY11" fmla="*/ 797298 h 808497"/>
              <a:gd name="connsiteX12" fmla="*/ 8649324 w 8649324"/>
              <a:gd name="connsiteY12" fmla="*/ 767318 h 808497"/>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764497 w 8649324"/>
              <a:gd name="connsiteY1" fmla="*/ 39334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49324"/>
              <a:gd name="connsiteY0" fmla="*/ 543243 h 809274"/>
              <a:gd name="connsiteX1" fmla="*/ 659566 w 8649324"/>
              <a:gd name="connsiteY1" fmla="*/ 378351 h 809274"/>
              <a:gd name="connsiteX2" fmla="*/ 1169232 w 8649324"/>
              <a:gd name="connsiteY2" fmla="*/ 213459 h 809274"/>
              <a:gd name="connsiteX3" fmla="*/ 1558976 w 8649324"/>
              <a:gd name="connsiteY3" fmla="*/ 123518 h 809274"/>
              <a:gd name="connsiteX4" fmla="*/ 2143593 w 8649324"/>
              <a:gd name="connsiteY4" fmla="*/ 33576 h 809274"/>
              <a:gd name="connsiteX5" fmla="*/ 2668249 w 8649324"/>
              <a:gd name="connsiteY5" fmla="*/ 3597 h 809274"/>
              <a:gd name="connsiteX6" fmla="*/ 3492708 w 8649324"/>
              <a:gd name="connsiteY6" fmla="*/ 108528 h 809274"/>
              <a:gd name="connsiteX7" fmla="*/ 4601980 w 8649324"/>
              <a:gd name="connsiteY7" fmla="*/ 288410 h 809274"/>
              <a:gd name="connsiteX8" fmla="*/ 5726242 w 8649324"/>
              <a:gd name="connsiteY8" fmla="*/ 483282 h 809274"/>
              <a:gd name="connsiteX9" fmla="*/ 6670623 w 8649324"/>
              <a:gd name="connsiteY9" fmla="*/ 663164 h 809274"/>
              <a:gd name="connsiteX10" fmla="*/ 7510072 w 8649324"/>
              <a:gd name="connsiteY10" fmla="*/ 798075 h 809274"/>
              <a:gd name="connsiteX11" fmla="*/ 8244590 w 8649324"/>
              <a:gd name="connsiteY11" fmla="*/ 798075 h 809274"/>
              <a:gd name="connsiteX12" fmla="*/ 8649324 w 8649324"/>
              <a:gd name="connsiteY12" fmla="*/ 768095 h 809274"/>
              <a:gd name="connsiteX0" fmla="*/ 0 w 8619343"/>
              <a:gd name="connsiteY0" fmla="*/ 378351 h 809274"/>
              <a:gd name="connsiteX1" fmla="*/ 629585 w 8619343"/>
              <a:gd name="connsiteY1" fmla="*/ 378351 h 809274"/>
              <a:gd name="connsiteX2" fmla="*/ 1139251 w 8619343"/>
              <a:gd name="connsiteY2" fmla="*/ 213459 h 809274"/>
              <a:gd name="connsiteX3" fmla="*/ 1528995 w 8619343"/>
              <a:gd name="connsiteY3" fmla="*/ 123518 h 809274"/>
              <a:gd name="connsiteX4" fmla="*/ 2113612 w 8619343"/>
              <a:gd name="connsiteY4" fmla="*/ 33576 h 809274"/>
              <a:gd name="connsiteX5" fmla="*/ 2638268 w 8619343"/>
              <a:gd name="connsiteY5" fmla="*/ 3597 h 809274"/>
              <a:gd name="connsiteX6" fmla="*/ 3462727 w 8619343"/>
              <a:gd name="connsiteY6" fmla="*/ 108528 h 809274"/>
              <a:gd name="connsiteX7" fmla="*/ 4571999 w 8619343"/>
              <a:gd name="connsiteY7" fmla="*/ 288410 h 809274"/>
              <a:gd name="connsiteX8" fmla="*/ 5696261 w 8619343"/>
              <a:gd name="connsiteY8" fmla="*/ 483282 h 809274"/>
              <a:gd name="connsiteX9" fmla="*/ 6640642 w 8619343"/>
              <a:gd name="connsiteY9" fmla="*/ 663164 h 809274"/>
              <a:gd name="connsiteX10" fmla="*/ 7480091 w 8619343"/>
              <a:gd name="connsiteY10" fmla="*/ 798075 h 809274"/>
              <a:gd name="connsiteX11" fmla="*/ 8214609 w 8619343"/>
              <a:gd name="connsiteY11" fmla="*/ 798075 h 809274"/>
              <a:gd name="connsiteX12" fmla="*/ 8619343 w 8619343"/>
              <a:gd name="connsiteY12" fmla="*/ 768095 h 809274"/>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462727 w 8619343"/>
              <a:gd name="connsiteY6" fmla="*/ 74952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344775 h 775698"/>
              <a:gd name="connsiteX1" fmla="*/ 629585 w 8619343"/>
              <a:gd name="connsiteY1" fmla="*/ 344775 h 775698"/>
              <a:gd name="connsiteX2" fmla="*/ 1139251 w 8619343"/>
              <a:gd name="connsiteY2" fmla="*/ 179883 h 775698"/>
              <a:gd name="connsiteX3" fmla="*/ 1528995 w 8619343"/>
              <a:gd name="connsiteY3" fmla="*/ 89942 h 775698"/>
              <a:gd name="connsiteX4" fmla="*/ 2113612 w 8619343"/>
              <a:gd name="connsiteY4" fmla="*/ 0 h 775698"/>
              <a:gd name="connsiteX5" fmla="*/ 2698229 w 8619343"/>
              <a:gd name="connsiteY5" fmla="*/ 89942 h 775698"/>
              <a:gd name="connsiteX6" fmla="*/ 3612629 w 8619343"/>
              <a:gd name="connsiteY6" fmla="*/ 224854 h 775698"/>
              <a:gd name="connsiteX7" fmla="*/ 4571999 w 8619343"/>
              <a:gd name="connsiteY7" fmla="*/ 254834 h 775698"/>
              <a:gd name="connsiteX8" fmla="*/ 5696261 w 8619343"/>
              <a:gd name="connsiteY8" fmla="*/ 449706 h 775698"/>
              <a:gd name="connsiteX9" fmla="*/ 6640642 w 8619343"/>
              <a:gd name="connsiteY9" fmla="*/ 629588 h 775698"/>
              <a:gd name="connsiteX10" fmla="*/ 7480091 w 8619343"/>
              <a:gd name="connsiteY10" fmla="*/ 764499 h 775698"/>
              <a:gd name="connsiteX11" fmla="*/ 8214609 w 8619343"/>
              <a:gd name="connsiteY11" fmla="*/ 764499 h 775698"/>
              <a:gd name="connsiteX12" fmla="*/ 8619343 w 8619343"/>
              <a:gd name="connsiteY12" fmla="*/ 734519 h 77569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612629 w 8619343"/>
              <a:gd name="connsiteY6" fmla="*/ 17988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696261 w 8619343"/>
              <a:gd name="connsiteY8" fmla="*/ 404736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0728"/>
              <a:gd name="connsiteX1" fmla="*/ 629585 w 8619343"/>
              <a:gd name="connsiteY1" fmla="*/ 299805 h 730728"/>
              <a:gd name="connsiteX2" fmla="*/ 1139251 w 8619343"/>
              <a:gd name="connsiteY2" fmla="*/ 134913 h 730728"/>
              <a:gd name="connsiteX3" fmla="*/ 1528995 w 8619343"/>
              <a:gd name="connsiteY3" fmla="*/ 44972 h 730728"/>
              <a:gd name="connsiteX4" fmla="*/ 2158583 w 8619343"/>
              <a:gd name="connsiteY4" fmla="*/ 0 h 730728"/>
              <a:gd name="connsiteX5" fmla="*/ 2698229 w 8619343"/>
              <a:gd name="connsiteY5" fmla="*/ 44972 h 730728"/>
              <a:gd name="connsiteX6" fmla="*/ 3717560 w 8619343"/>
              <a:gd name="connsiteY6" fmla="*/ 104934 h 730728"/>
              <a:gd name="connsiteX7" fmla="*/ 4571999 w 8619343"/>
              <a:gd name="connsiteY7" fmla="*/ 209864 h 730728"/>
              <a:gd name="connsiteX8" fmla="*/ 5801192 w 8619343"/>
              <a:gd name="connsiteY8" fmla="*/ 329785 h 730728"/>
              <a:gd name="connsiteX9" fmla="*/ 6640642 w 8619343"/>
              <a:gd name="connsiteY9" fmla="*/ 584618 h 730728"/>
              <a:gd name="connsiteX10" fmla="*/ 7480091 w 8619343"/>
              <a:gd name="connsiteY10" fmla="*/ 719529 h 730728"/>
              <a:gd name="connsiteX11" fmla="*/ 8214609 w 8619343"/>
              <a:gd name="connsiteY11" fmla="*/ 719529 h 730728"/>
              <a:gd name="connsiteX12" fmla="*/ 8619343 w 8619343"/>
              <a:gd name="connsiteY12" fmla="*/ 689549 h 730728"/>
              <a:gd name="connsiteX0" fmla="*/ 0 w 8619343"/>
              <a:gd name="connsiteY0" fmla="*/ 299805 h 739565"/>
              <a:gd name="connsiteX1" fmla="*/ 629585 w 8619343"/>
              <a:gd name="connsiteY1" fmla="*/ 299805 h 739565"/>
              <a:gd name="connsiteX2" fmla="*/ 1139251 w 8619343"/>
              <a:gd name="connsiteY2" fmla="*/ 134913 h 739565"/>
              <a:gd name="connsiteX3" fmla="*/ 1528995 w 8619343"/>
              <a:gd name="connsiteY3" fmla="*/ 44972 h 739565"/>
              <a:gd name="connsiteX4" fmla="*/ 2158583 w 8619343"/>
              <a:gd name="connsiteY4" fmla="*/ 0 h 739565"/>
              <a:gd name="connsiteX5" fmla="*/ 2698229 w 8619343"/>
              <a:gd name="connsiteY5" fmla="*/ 44972 h 739565"/>
              <a:gd name="connsiteX6" fmla="*/ 3717560 w 8619343"/>
              <a:gd name="connsiteY6" fmla="*/ 104934 h 739565"/>
              <a:gd name="connsiteX7" fmla="*/ 4571999 w 8619343"/>
              <a:gd name="connsiteY7" fmla="*/ 209864 h 739565"/>
              <a:gd name="connsiteX8" fmla="*/ 5801192 w 8619343"/>
              <a:gd name="connsiteY8" fmla="*/ 329785 h 739565"/>
              <a:gd name="connsiteX9" fmla="*/ 6745573 w 8619343"/>
              <a:gd name="connsiteY9" fmla="*/ 464697 h 739565"/>
              <a:gd name="connsiteX10" fmla="*/ 7480091 w 8619343"/>
              <a:gd name="connsiteY10" fmla="*/ 719529 h 739565"/>
              <a:gd name="connsiteX11" fmla="*/ 8214609 w 8619343"/>
              <a:gd name="connsiteY11" fmla="*/ 719529 h 739565"/>
              <a:gd name="connsiteX12" fmla="*/ 8619343 w 8619343"/>
              <a:gd name="connsiteY12" fmla="*/ 689549 h 739565"/>
              <a:gd name="connsiteX0" fmla="*/ 0 w 8619343"/>
              <a:gd name="connsiteY0" fmla="*/ 299805 h 724330"/>
              <a:gd name="connsiteX1" fmla="*/ 629585 w 8619343"/>
              <a:gd name="connsiteY1" fmla="*/ 299805 h 724330"/>
              <a:gd name="connsiteX2" fmla="*/ 1139251 w 8619343"/>
              <a:gd name="connsiteY2" fmla="*/ 134913 h 724330"/>
              <a:gd name="connsiteX3" fmla="*/ 1528995 w 8619343"/>
              <a:gd name="connsiteY3" fmla="*/ 44972 h 724330"/>
              <a:gd name="connsiteX4" fmla="*/ 2158583 w 8619343"/>
              <a:gd name="connsiteY4" fmla="*/ 0 h 724330"/>
              <a:gd name="connsiteX5" fmla="*/ 2698229 w 8619343"/>
              <a:gd name="connsiteY5" fmla="*/ 44972 h 724330"/>
              <a:gd name="connsiteX6" fmla="*/ 3717560 w 8619343"/>
              <a:gd name="connsiteY6" fmla="*/ 104934 h 724330"/>
              <a:gd name="connsiteX7" fmla="*/ 4571999 w 8619343"/>
              <a:gd name="connsiteY7" fmla="*/ 209864 h 724330"/>
              <a:gd name="connsiteX8" fmla="*/ 5801192 w 8619343"/>
              <a:gd name="connsiteY8" fmla="*/ 329785 h 724330"/>
              <a:gd name="connsiteX9" fmla="*/ 6745573 w 8619343"/>
              <a:gd name="connsiteY9" fmla="*/ 464697 h 724330"/>
              <a:gd name="connsiteX10" fmla="*/ 7540052 w 8619343"/>
              <a:gd name="connsiteY10" fmla="*/ 584617 h 724330"/>
              <a:gd name="connsiteX11" fmla="*/ 8214609 w 8619343"/>
              <a:gd name="connsiteY11" fmla="*/ 719529 h 724330"/>
              <a:gd name="connsiteX12" fmla="*/ 8619343 w 8619343"/>
              <a:gd name="connsiteY12" fmla="*/ 689549 h 724330"/>
              <a:gd name="connsiteX0" fmla="*/ 0 w 8619343"/>
              <a:gd name="connsiteY0" fmla="*/ 299805 h 691925"/>
              <a:gd name="connsiteX1" fmla="*/ 629585 w 8619343"/>
              <a:gd name="connsiteY1" fmla="*/ 299805 h 691925"/>
              <a:gd name="connsiteX2" fmla="*/ 1139251 w 8619343"/>
              <a:gd name="connsiteY2" fmla="*/ 134913 h 691925"/>
              <a:gd name="connsiteX3" fmla="*/ 1528995 w 8619343"/>
              <a:gd name="connsiteY3" fmla="*/ 44972 h 691925"/>
              <a:gd name="connsiteX4" fmla="*/ 2158583 w 8619343"/>
              <a:gd name="connsiteY4" fmla="*/ 0 h 691925"/>
              <a:gd name="connsiteX5" fmla="*/ 2698229 w 8619343"/>
              <a:gd name="connsiteY5" fmla="*/ 44972 h 691925"/>
              <a:gd name="connsiteX6" fmla="*/ 3717560 w 8619343"/>
              <a:gd name="connsiteY6" fmla="*/ 104934 h 691925"/>
              <a:gd name="connsiteX7" fmla="*/ 4571999 w 8619343"/>
              <a:gd name="connsiteY7" fmla="*/ 209864 h 691925"/>
              <a:gd name="connsiteX8" fmla="*/ 5801192 w 8619343"/>
              <a:gd name="connsiteY8" fmla="*/ 329785 h 691925"/>
              <a:gd name="connsiteX9" fmla="*/ 6745573 w 8619343"/>
              <a:gd name="connsiteY9" fmla="*/ 464697 h 691925"/>
              <a:gd name="connsiteX10" fmla="*/ 7540052 w 8619343"/>
              <a:gd name="connsiteY10" fmla="*/ 584617 h 691925"/>
              <a:gd name="connsiteX11" fmla="*/ 8139658 w 8619343"/>
              <a:gd name="connsiteY11" fmla="*/ 644578 h 691925"/>
              <a:gd name="connsiteX12" fmla="*/ 8619343 w 8619343"/>
              <a:gd name="connsiteY12" fmla="*/ 689549 h 691925"/>
              <a:gd name="connsiteX0" fmla="*/ 0 w 8619343"/>
              <a:gd name="connsiteY0" fmla="*/ 299805 h 645058"/>
              <a:gd name="connsiteX1" fmla="*/ 629585 w 8619343"/>
              <a:gd name="connsiteY1" fmla="*/ 299805 h 645058"/>
              <a:gd name="connsiteX2" fmla="*/ 1139251 w 8619343"/>
              <a:gd name="connsiteY2" fmla="*/ 134913 h 645058"/>
              <a:gd name="connsiteX3" fmla="*/ 1528995 w 8619343"/>
              <a:gd name="connsiteY3" fmla="*/ 44972 h 645058"/>
              <a:gd name="connsiteX4" fmla="*/ 2158583 w 8619343"/>
              <a:gd name="connsiteY4" fmla="*/ 0 h 645058"/>
              <a:gd name="connsiteX5" fmla="*/ 2698229 w 8619343"/>
              <a:gd name="connsiteY5" fmla="*/ 44972 h 645058"/>
              <a:gd name="connsiteX6" fmla="*/ 3717560 w 8619343"/>
              <a:gd name="connsiteY6" fmla="*/ 104934 h 645058"/>
              <a:gd name="connsiteX7" fmla="*/ 4571999 w 8619343"/>
              <a:gd name="connsiteY7" fmla="*/ 209864 h 645058"/>
              <a:gd name="connsiteX8" fmla="*/ 5801192 w 8619343"/>
              <a:gd name="connsiteY8" fmla="*/ 329785 h 645058"/>
              <a:gd name="connsiteX9" fmla="*/ 6745573 w 8619343"/>
              <a:gd name="connsiteY9" fmla="*/ 464697 h 645058"/>
              <a:gd name="connsiteX10" fmla="*/ 7540052 w 8619343"/>
              <a:gd name="connsiteY10" fmla="*/ 584617 h 645058"/>
              <a:gd name="connsiteX11" fmla="*/ 8139658 w 8619343"/>
              <a:gd name="connsiteY11" fmla="*/ 644578 h 645058"/>
              <a:gd name="connsiteX12" fmla="*/ 8619343 w 8619343"/>
              <a:gd name="connsiteY12" fmla="*/ 554637 h 645058"/>
              <a:gd name="connsiteX0" fmla="*/ 0 w 8619343"/>
              <a:gd name="connsiteY0" fmla="*/ 299805 h 602988"/>
              <a:gd name="connsiteX1" fmla="*/ 629585 w 8619343"/>
              <a:gd name="connsiteY1" fmla="*/ 299805 h 602988"/>
              <a:gd name="connsiteX2" fmla="*/ 1139251 w 8619343"/>
              <a:gd name="connsiteY2" fmla="*/ 134913 h 602988"/>
              <a:gd name="connsiteX3" fmla="*/ 1528995 w 8619343"/>
              <a:gd name="connsiteY3" fmla="*/ 44972 h 602988"/>
              <a:gd name="connsiteX4" fmla="*/ 2158583 w 8619343"/>
              <a:gd name="connsiteY4" fmla="*/ 0 h 602988"/>
              <a:gd name="connsiteX5" fmla="*/ 2698229 w 8619343"/>
              <a:gd name="connsiteY5" fmla="*/ 44972 h 602988"/>
              <a:gd name="connsiteX6" fmla="*/ 3717560 w 8619343"/>
              <a:gd name="connsiteY6" fmla="*/ 104934 h 602988"/>
              <a:gd name="connsiteX7" fmla="*/ 4571999 w 8619343"/>
              <a:gd name="connsiteY7" fmla="*/ 209864 h 602988"/>
              <a:gd name="connsiteX8" fmla="*/ 5801192 w 8619343"/>
              <a:gd name="connsiteY8" fmla="*/ 329785 h 602988"/>
              <a:gd name="connsiteX9" fmla="*/ 6745573 w 8619343"/>
              <a:gd name="connsiteY9" fmla="*/ 464697 h 602988"/>
              <a:gd name="connsiteX10" fmla="*/ 7540052 w 8619343"/>
              <a:gd name="connsiteY10" fmla="*/ 584617 h 602988"/>
              <a:gd name="connsiteX11" fmla="*/ 8109678 w 8619343"/>
              <a:gd name="connsiteY11" fmla="*/ 599607 h 602988"/>
              <a:gd name="connsiteX12" fmla="*/ 8619343 w 8619343"/>
              <a:gd name="connsiteY12" fmla="*/ 554637 h 602988"/>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57199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299805 h 600535"/>
              <a:gd name="connsiteX1" fmla="*/ 629585 w 8619343"/>
              <a:gd name="connsiteY1" fmla="*/ 299805 h 600535"/>
              <a:gd name="connsiteX2" fmla="*/ 1139251 w 8619343"/>
              <a:gd name="connsiteY2" fmla="*/ 134913 h 600535"/>
              <a:gd name="connsiteX3" fmla="*/ 1528995 w 8619343"/>
              <a:gd name="connsiteY3" fmla="*/ 44972 h 600535"/>
              <a:gd name="connsiteX4" fmla="*/ 2158583 w 8619343"/>
              <a:gd name="connsiteY4" fmla="*/ 0 h 600535"/>
              <a:gd name="connsiteX5" fmla="*/ 2698229 w 8619343"/>
              <a:gd name="connsiteY5" fmla="*/ 44972 h 600535"/>
              <a:gd name="connsiteX6" fmla="*/ 3717560 w 8619343"/>
              <a:gd name="connsiteY6" fmla="*/ 104934 h 600535"/>
              <a:gd name="connsiteX7" fmla="*/ 4631959 w 8619343"/>
              <a:gd name="connsiteY7" fmla="*/ 209864 h 600535"/>
              <a:gd name="connsiteX8" fmla="*/ 5801192 w 8619343"/>
              <a:gd name="connsiteY8" fmla="*/ 329785 h 600535"/>
              <a:gd name="connsiteX9" fmla="*/ 6745573 w 8619343"/>
              <a:gd name="connsiteY9" fmla="*/ 464697 h 600535"/>
              <a:gd name="connsiteX10" fmla="*/ 7465101 w 8619343"/>
              <a:gd name="connsiteY10" fmla="*/ 509666 h 600535"/>
              <a:gd name="connsiteX11" fmla="*/ 8109678 w 8619343"/>
              <a:gd name="connsiteY11" fmla="*/ 599607 h 600535"/>
              <a:gd name="connsiteX12" fmla="*/ 8619343 w 8619343"/>
              <a:gd name="connsiteY12" fmla="*/ 554637 h 600535"/>
              <a:gd name="connsiteX0" fmla="*/ 0 w 8619343"/>
              <a:gd name="connsiteY0" fmla="*/ 300078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600808"/>
              <a:gd name="connsiteX1" fmla="*/ 629585 w 8619343"/>
              <a:gd name="connsiteY1" fmla="*/ 300078 h 600808"/>
              <a:gd name="connsiteX2" fmla="*/ 1139251 w 8619343"/>
              <a:gd name="connsiteY2" fmla="*/ 135186 h 600808"/>
              <a:gd name="connsiteX3" fmla="*/ 1528995 w 8619343"/>
              <a:gd name="connsiteY3" fmla="*/ 45245 h 600808"/>
              <a:gd name="connsiteX4" fmla="*/ 2158583 w 8619343"/>
              <a:gd name="connsiteY4" fmla="*/ 273 h 600808"/>
              <a:gd name="connsiteX5" fmla="*/ 2788170 w 8619343"/>
              <a:gd name="connsiteY5" fmla="*/ 30255 h 600808"/>
              <a:gd name="connsiteX6" fmla="*/ 3717560 w 8619343"/>
              <a:gd name="connsiteY6" fmla="*/ 105207 h 600808"/>
              <a:gd name="connsiteX7" fmla="*/ 4631959 w 8619343"/>
              <a:gd name="connsiteY7" fmla="*/ 210137 h 600808"/>
              <a:gd name="connsiteX8" fmla="*/ 5801192 w 8619343"/>
              <a:gd name="connsiteY8" fmla="*/ 330058 h 600808"/>
              <a:gd name="connsiteX9" fmla="*/ 6745573 w 8619343"/>
              <a:gd name="connsiteY9" fmla="*/ 464970 h 600808"/>
              <a:gd name="connsiteX10" fmla="*/ 7465101 w 8619343"/>
              <a:gd name="connsiteY10" fmla="*/ 509939 h 600808"/>
              <a:gd name="connsiteX11" fmla="*/ 8109678 w 8619343"/>
              <a:gd name="connsiteY11" fmla="*/ 599880 h 600808"/>
              <a:gd name="connsiteX12" fmla="*/ 8619343 w 8619343"/>
              <a:gd name="connsiteY12" fmla="*/ 554910 h 600808"/>
              <a:gd name="connsiteX0" fmla="*/ 0 w 8619343"/>
              <a:gd name="connsiteY0" fmla="*/ 375029 h 562518"/>
              <a:gd name="connsiteX1" fmla="*/ 629585 w 8619343"/>
              <a:gd name="connsiteY1" fmla="*/ 300078 h 562518"/>
              <a:gd name="connsiteX2" fmla="*/ 1139251 w 8619343"/>
              <a:gd name="connsiteY2" fmla="*/ 135186 h 562518"/>
              <a:gd name="connsiteX3" fmla="*/ 1528995 w 8619343"/>
              <a:gd name="connsiteY3" fmla="*/ 45245 h 562518"/>
              <a:gd name="connsiteX4" fmla="*/ 2158583 w 8619343"/>
              <a:gd name="connsiteY4" fmla="*/ 273 h 562518"/>
              <a:gd name="connsiteX5" fmla="*/ 2788170 w 8619343"/>
              <a:gd name="connsiteY5" fmla="*/ 30255 h 562518"/>
              <a:gd name="connsiteX6" fmla="*/ 3717560 w 8619343"/>
              <a:gd name="connsiteY6" fmla="*/ 105207 h 562518"/>
              <a:gd name="connsiteX7" fmla="*/ 4631959 w 8619343"/>
              <a:gd name="connsiteY7" fmla="*/ 210137 h 562518"/>
              <a:gd name="connsiteX8" fmla="*/ 5801192 w 8619343"/>
              <a:gd name="connsiteY8" fmla="*/ 330058 h 562518"/>
              <a:gd name="connsiteX9" fmla="*/ 6745573 w 8619343"/>
              <a:gd name="connsiteY9" fmla="*/ 464970 h 562518"/>
              <a:gd name="connsiteX10" fmla="*/ 7465101 w 8619343"/>
              <a:gd name="connsiteY10" fmla="*/ 509939 h 562518"/>
              <a:gd name="connsiteX11" fmla="*/ 8034727 w 8619343"/>
              <a:gd name="connsiteY11" fmla="*/ 554910 h 562518"/>
              <a:gd name="connsiteX12" fmla="*/ 8619343 w 8619343"/>
              <a:gd name="connsiteY12" fmla="*/ 554910 h 562518"/>
              <a:gd name="connsiteX0" fmla="*/ 0 w 8664313"/>
              <a:gd name="connsiteY0" fmla="*/ 375029 h 562518"/>
              <a:gd name="connsiteX1" fmla="*/ 674555 w 8664313"/>
              <a:gd name="connsiteY1" fmla="*/ 300078 h 562518"/>
              <a:gd name="connsiteX2" fmla="*/ 1184221 w 8664313"/>
              <a:gd name="connsiteY2" fmla="*/ 135186 h 562518"/>
              <a:gd name="connsiteX3" fmla="*/ 1573965 w 8664313"/>
              <a:gd name="connsiteY3" fmla="*/ 45245 h 562518"/>
              <a:gd name="connsiteX4" fmla="*/ 2203553 w 8664313"/>
              <a:gd name="connsiteY4" fmla="*/ 273 h 562518"/>
              <a:gd name="connsiteX5" fmla="*/ 2833140 w 8664313"/>
              <a:gd name="connsiteY5" fmla="*/ 30255 h 562518"/>
              <a:gd name="connsiteX6" fmla="*/ 3762530 w 8664313"/>
              <a:gd name="connsiteY6" fmla="*/ 105207 h 562518"/>
              <a:gd name="connsiteX7" fmla="*/ 4676929 w 8664313"/>
              <a:gd name="connsiteY7" fmla="*/ 210137 h 562518"/>
              <a:gd name="connsiteX8" fmla="*/ 5846162 w 8664313"/>
              <a:gd name="connsiteY8" fmla="*/ 330058 h 562518"/>
              <a:gd name="connsiteX9" fmla="*/ 6790543 w 8664313"/>
              <a:gd name="connsiteY9" fmla="*/ 464970 h 562518"/>
              <a:gd name="connsiteX10" fmla="*/ 7510071 w 8664313"/>
              <a:gd name="connsiteY10" fmla="*/ 509939 h 562518"/>
              <a:gd name="connsiteX11" fmla="*/ 8079697 w 8664313"/>
              <a:gd name="connsiteY11" fmla="*/ 554910 h 562518"/>
              <a:gd name="connsiteX12" fmla="*/ 8664313 w 8664313"/>
              <a:gd name="connsiteY12" fmla="*/ 554910 h 56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4313" h="562518">
                <a:moveTo>
                  <a:pt x="0" y="375029"/>
                </a:moveTo>
                <a:cubicBezTo>
                  <a:pt x="299803" y="407507"/>
                  <a:pt x="477185" y="340052"/>
                  <a:pt x="674555" y="300078"/>
                </a:cubicBezTo>
                <a:cubicBezTo>
                  <a:pt x="871925" y="260104"/>
                  <a:pt x="1034319" y="177658"/>
                  <a:pt x="1184221" y="135186"/>
                </a:cubicBezTo>
                <a:cubicBezTo>
                  <a:pt x="1334123" y="92714"/>
                  <a:pt x="1404076" y="67731"/>
                  <a:pt x="1573965" y="45245"/>
                </a:cubicBezTo>
                <a:cubicBezTo>
                  <a:pt x="1743854" y="22760"/>
                  <a:pt x="1993691" y="2771"/>
                  <a:pt x="2203553" y="273"/>
                </a:cubicBezTo>
                <a:cubicBezTo>
                  <a:pt x="2413415" y="-2225"/>
                  <a:pt x="2573311" y="12766"/>
                  <a:pt x="2833140" y="30255"/>
                </a:cubicBezTo>
                <a:cubicBezTo>
                  <a:pt x="3092969" y="47744"/>
                  <a:pt x="3455232" y="75227"/>
                  <a:pt x="3762530" y="105207"/>
                </a:cubicBezTo>
                <a:cubicBezTo>
                  <a:pt x="4069828" y="135187"/>
                  <a:pt x="4329657" y="172662"/>
                  <a:pt x="4676929" y="210137"/>
                </a:cubicBezTo>
                <a:lnTo>
                  <a:pt x="5846162" y="330058"/>
                </a:lnTo>
                <a:cubicBezTo>
                  <a:pt x="6198431" y="372530"/>
                  <a:pt x="6513225" y="434990"/>
                  <a:pt x="6790543" y="464970"/>
                </a:cubicBezTo>
                <a:cubicBezTo>
                  <a:pt x="7067861" y="494950"/>
                  <a:pt x="7295212" y="494949"/>
                  <a:pt x="7510071" y="509939"/>
                </a:cubicBezTo>
                <a:cubicBezTo>
                  <a:pt x="7724930" y="524929"/>
                  <a:pt x="7887323" y="547415"/>
                  <a:pt x="8079697" y="554910"/>
                </a:cubicBezTo>
                <a:cubicBezTo>
                  <a:pt x="8272071" y="562405"/>
                  <a:pt x="8556883" y="567401"/>
                  <a:pt x="8664313" y="554910"/>
                </a:cubicBezTo>
              </a:path>
            </a:pathLst>
          </a:cu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C5597BEB-32F0-473E-B28F-68CCA279C49C}"/>
              </a:ext>
            </a:extLst>
          </p:cNvPr>
          <p:cNvCxnSpPr/>
          <p:nvPr/>
        </p:nvCxnSpPr>
        <p:spPr>
          <a:xfrm>
            <a:off x="1683934" y="4705916"/>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2AF4A9-C7A2-476F-9252-198B9631F270}"/>
              </a:ext>
            </a:extLst>
          </p:cNvPr>
          <p:cNvCxnSpPr/>
          <p:nvPr/>
        </p:nvCxnSpPr>
        <p:spPr>
          <a:xfrm>
            <a:off x="1683934" y="5068178"/>
            <a:ext cx="87641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959CD83-D046-4465-AAE2-4259D3CB588D}"/>
              </a:ext>
            </a:extLst>
          </p:cNvPr>
          <p:cNvSpPr txBox="1"/>
          <p:nvPr/>
        </p:nvSpPr>
        <p:spPr>
          <a:xfrm>
            <a:off x="3451036" y="5345293"/>
            <a:ext cx="5416299" cy="472066"/>
          </a:xfrm>
          <a:prstGeom prst="rect">
            <a:avLst/>
          </a:prstGeom>
          <a:solidFill>
            <a:schemeClr val="bg1"/>
          </a:solidFill>
        </p:spPr>
        <p:txBody>
          <a:bodyPr wrap="square" rtlCol="0">
            <a:spAutoFit/>
          </a:bodyPr>
          <a:lstStyle/>
          <a:p>
            <a:r>
              <a:rPr lang="en-US" sz="2400" dirty="0"/>
              <a:t>The low pressure creates the lift.  </a:t>
            </a:r>
          </a:p>
        </p:txBody>
      </p:sp>
      <p:sp>
        <p:nvSpPr>
          <p:cNvPr id="18" name="TextBox 17">
            <a:extLst>
              <a:ext uri="{FF2B5EF4-FFF2-40B4-BE49-F238E27FC236}">
                <a16:creationId xmlns:a16="http://schemas.microsoft.com/office/drawing/2014/main" id="{E99D1F50-878E-4315-8C7F-479474371C94}"/>
              </a:ext>
            </a:extLst>
          </p:cNvPr>
          <p:cNvSpPr txBox="1"/>
          <p:nvPr/>
        </p:nvSpPr>
        <p:spPr>
          <a:xfrm>
            <a:off x="3324665" y="314662"/>
            <a:ext cx="5542670" cy="584775"/>
          </a:xfrm>
          <a:prstGeom prst="rect">
            <a:avLst/>
          </a:prstGeom>
          <a:noFill/>
        </p:spPr>
        <p:txBody>
          <a:bodyPr wrap="square" rtlCol="0">
            <a:spAutoFit/>
          </a:bodyPr>
          <a:lstStyle/>
          <a:p>
            <a:pPr algn="ctr"/>
            <a:r>
              <a:rPr lang="en-US" sz="3200" dirty="0">
                <a:solidFill>
                  <a:srgbClr val="FF0000"/>
                </a:solidFill>
              </a:rPr>
              <a:t>Simplified Streamline Diagram </a:t>
            </a:r>
          </a:p>
        </p:txBody>
      </p:sp>
      <p:sp>
        <p:nvSpPr>
          <p:cNvPr id="20" name="Arrow: Down 19">
            <a:extLst>
              <a:ext uri="{FF2B5EF4-FFF2-40B4-BE49-F238E27FC236}">
                <a16:creationId xmlns:a16="http://schemas.microsoft.com/office/drawing/2014/main" id="{4E88B3FE-7DFC-4911-B526-EF8A50AE7E3B}"/>
              </a:ext>
            </a:extLst>
          </p:cNvPr>
          <p:cNvSpPr/>
          <p:nvPr/>
        </p:nvSpPr>
        <p:spPr>
          <a:xfrm rot="10800000">
            <a:off x="4045116" y="1786635"/>
            <a:ext cx="604911" cy="914399"/>
          </a:xfrm>
          <a:prstGeom prst="downArrow">
            <a:avLst>
              <a:gd name="adj1" fmla="val 31395"/>
              <a:gd name="adj2" fmla="val 61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34406E8-5E45-41B5-93F7-49C98064538C}"/>
              </a:ext>
            </a:extLst>
          </p:cNvPr>
          <p:cNvSpPr txBox="1"/>
          <p:nvPr/>
        </p:nvSpPr>
        <p:spPr>
          <a:xfrm>
            <a:off x="4713523" y="2121195"/>
            <a:ext cx="5259817" cy="584775"/>
          </a:xfrm>
          <a:prstGeom prst="rect">
            <a:avLst/>
          </a:prstGeom>
          <a:noFill/>
        </p:spPr>
        <p:txBody>
          <a:bodyPr wrap="square" rtlCol="0">
            <a:spAutoFit/>
          </a:bodyPr>
          <a:lstStyle/>
          <a:p>
            <a:r>
              <a:rPr lang="en-US" sz="3200" dirty="0"/>
              <a:t>Low Pressure = Lift</a:t>
            </a:r>
          </a:p>
        </p:txBody>
      </p:sp>
      <p:sp>
        <p:nvSpPr>
          <p:cNvPr id="4" name="Slide Number Placeholder 3">
            <a:extLst>
              <a:ext uri="{FF2B5EF4-FFF2-40B4-BE49-F238E27FC236}">
                <a16:creationId xmlns:a16="http://schemas.microsoft.com/office/drawing/2014/main" id="{2300B6B9-ACCA-48D4-93D0-CF6054E65C84}"/>
              </a:ext>
            </a:extLst>
          </p:cNvPr>
          <p:cNvSpPr>
            <a:spLocks noGrp="1"/>
          </p:cNvSpPr>
          <p:nvPr>
            <p:ph type="sldNum" sz="quarter" idx="12"/>
          </p:nvPr>
        </p:nvSpPr>
        <p:spPr/>
        <p:txBody>
          <a:bodyPr/>
          <a:lstStyle/>
          <a:p>
            <a:fld id="{70F590C6-BFDA-46BA-8593-EB8341455ED1}" type="slidenum">
              <a:rPr lang="en-US" smtClean="0"/>
              <a:t>75</a:t>
            </a:fld>
            <a:endParaRPr lang="en-US"/>
          </a:p>
        </p:txBody>
      </p:sp>
    </p:spTree>
    <p:extLst>
      <p:ext uri="{BB962C8B-B14F-4D97-AF65-F5344CB8AC3E}">
        <p14:creationId xmlns:p14="http://schemas.microsoft.com/office/powerpoint/2010/main" val="391286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D2C7FF-89F2-475D-B4B7-58AA7AE7C456}"/>
              </a:ext>
            </a:extLst>
          </p:cNvPr>
          <p:cNvSpPr>
            <a:spLocks noGrp="1"/>
          </p:cNvSpPr>
          <p:nvPr>
            <p:ph type="sldNum" sz="quarter" idx="12"/>
          </p:nvPr>
        </p:nvSpPr>
        <p:spPr/>
        <p:txBody>
          <a:bodyPr/>
          <a:lstStyle/>
          <a:p>
            <a:fld id="{70F590C6-BFDA-46BA-8593-EB8341455ED1}" type="slidenum">
              <a:rPr lang="en-US" smtClean="0"/>
              <a:t>76</a:t>
            </a:fld>
            <a:endParaRPr lang="en-US"/>
          </a:p>
        </p:txBody>
      </p:sp>
      <p:sp>
        <p:nvSpPr>
          <p:cNvPr id="3" name="TextBox 2">
            <a:extLst>
              <a:ext uri="{FF2B5EF4-FFF2-40B4-BE49-F238E27FC236}">
                <a16:creationId xmlns:a16="http://schemas.microsoft.com/office/drawing/2014/main" id="{23D46E5A-CE46-4378-B9B1-D8B559551B29}"/>
              </a:ext>
            </a:extLst>
          </p:cNvPr>
          <p:cNvSpPr txBox="1"/>
          <p:nvPr/>
        </p:nvSpPr>
        <p:spPr>
          <a:xfrm>
            <a:off x="3472375" y="312523"/>
            <a:ext cx="5247250" cy="584775"/>
          </a:xfrm>
          <a:prstGeom prst="rect">
            <a:avLst/>
          </a:prstGeom>
          <a:noFill/>
        </p:spPr>
        <p:txBody>
          <a:bodyPr wrap="square" rtlCol="0">
            <a:spAutoFit/>
          </a:bodyPr>
          <a:lstStyle/>
          <a:p>
            <a:pPr algn="ctr"/>
            <a:r>
              <a:rPr lang="en-US" sz="3200" dirty="0">
                <a:solidFill>
                  <a:srgbClr val="FF0000"/>
                </a:solidFill>
              </a:rPr>
              <a:t>Newton’s Law and Lift</a:t>
            </a:r>
          </a:p>
        </p:txBody>
      </p:sp>
      <p:sp>
        <p:nvSpPr>
          <p:cNvPr id="4" name="TextBox 3">
            <a:extLst>
              <a:ext uri="{FF2B5EF4-FFF2-40B4-BE49-F238E27FC236}">
                <a16:creationId xmlns:a16="http://schemas.microsoft.com/office/drawing/2014/main" id="{22585C31-42F0-42C2-848A-BBE417E322A9}"/>
              </a:ext>
            </a:extLst>
          </p:cNvPr>
          <p:cNvSpPr txBox="1"/>
          <p:nvPr/>
        </p:nvSpPr>
        <p:spPr>
          <a:xfrm>
            <a:off x="1533376" y="1364566"/>
            <a:ext cx="922840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Low pressure on top of the airfoil is not the only mechanism that creates lift.</a:t>
            </a:r>
          </a:p>
        </p:txBody>
      </p:sp>
      <p:sp>
        <p:nvSpPr>
          <p:cNvPr id="5" name="TextBox 4">
            <a:extLst>
              <a:ext uri="{FF2B5EF4-FFF2-40B4-BE49-F238E27FC236}">
                <a16:creationId xmlns:a16="http://schemas.microsoft.com/office/drawing/2014/main" id="{B16587E0-939F-45BB-BA17-020EB10198E8}"/>
              </a:ext>
            </a:extLst>
          </p:cNvPr>
          <p:cNvSpPr txBox="1"/>
          <p:nvPr/>
        </p:nvSpPr>
        <p:spPr>
          <a:xfrm>
            <a:off x="1533376" y="2373941"/>
            <a:ext cx="922840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Airplanes usually fly with an </a:t>
            </a:r>
            <a:r>
              <a:rPr lang="en-US" sz="2400" b="1" dirty="0"/>
              <a:t>Angle of Attack</a:t>
            </a:r>
            <a:r>
              <a:rPr lang="en-US" sz="2400" dirty="0"/>
              <a:t>, which is the angle between the airflow and the longitudinal axis of the wing. </a:t>
            </a:r>
          </a:p>
        </p:txBody>
      </p:sp>
      <p:sp>
        <p:nvSpPr>
          <p:cNvPr id="6" name="TextBox 5">
            <a:extLst>
              <a:ext uri="{FF2B5EF4-FFF2-40B4-BE49-F238E27FC236}">
                <a16:creationId xmlns:a16="http://schemas.microsoft.com/office/drawing/2014/main" id="{E9CB7253-6F38-4C5C-9B58-5BBF9B7E1A54}"/>
              </a:ext>
            </a:extLst>
          </p:cNvPr>
          <p:cNvSpPr txBox="1"/>
          <p:nvPr/>
        </p:nvSpPr>
        <p:spPr>
          <a:xfrm>
            <a:off x="1533376" y="3394456"/>
            <a:ext cx="922840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the wing is at an angle of attack the air under the wing is forced downward… </a:t>
            </a:r>
          </a:p>
        </p:txBody>
      </p:sp>
      <p:sp>
        <p:nvSpPr>
          <p:cNvPr id="7" name="TextBox 6">
            <a:extLst>
              <a:ext uri="{FF2B5EF4-FFF2-40B4-BE49-F238E27FC236}">
                <a16:creationId xmlns:a16="http://schemas.microsoft.com/office/drawing/2014/main" id="{DEE6B309-537C-46D3-B60E-70CBA15C5843}"/>
              </a:ext>
            </a:extLst>
          </p:cNvPr>
          <p:cNvSpPr txBox="1"/>
          <p:nvPr/>
        </p:nvSpPr>
        <p:spPr>
          <a:xfrm>
            <a:off x="1516963" y="4414971"/>
            <a:ext cx="922840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If the wing forces the air downward, Newton’s 3</a:t>
            </a:r>
            <a:r>
              <a:rPr lang="en-US" sz="2400" baseline="30000" dirty="0"/>
              <a:t>rd</a:t>
            </a:r>
            <a:r>
              <a:rPr lang="en-US" sz="2400" dirty="0"/>
              <a:t> Law (action-reaction) says the air will force the wing upwards.</a:t>
            </a:r>
          </a:p>
        </p:txBody>
      </p:sp>
    </p:spTree>
    <p:extLst>
      <p:ext uri="{BB962C8B-B14F-4D97-AF65-F5344CB8AC3E}">
        <p14:creationId xmlns:p14="http://schemas.microsoft.com/office/powerpoint/2010/main" val="292697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24F9FF8-7A6F-46BA-933D-8B210A294F36}"/>
              </a:ext>
            </a:extLst>
          </p:cNvPr>
          <p:cNvSpPr/>
          <p:nvPr/>
        </p:nvSpPr>
        <p:spPr>
          <a:xfrm>
            <a:off x="2996419" y="282760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94AA1AD-2E9B-4D37-A541-E18414B40D44}"/>
              </a:ext>
            </a:extLst>
          </p:cNvPr>
          <p:cNvCxnSpPr/>
          <p:nvPr/>
        </p:nvCxnSpPr>
        <p:spPr>
          <a:xfrm>
            <a:off x="1688123" y="3344592"/>
            <a:ext cx="8496886"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8" name="Arrow: Down 7">
            <a:extLst>
              <a:ext uri="{FF2B5EF4-FFF2-40B4-BE49-F238E27FC236}">
                <a16:creationId xmlns:a16="http://schemas.microsoft.com/office/drawing/2014/main" id="{BEA6374C-5CF5-484F-8A1B-D480AE7CBB8E}"/>
              </a:ext>
            </a:extLst>
          </p:cNvPr>
          <p:cNvSpPr/>
          <p:nvPr/>
        </p:nvSpPr>
        <p:spPr>
          <a:xfrm rot="10800000">
            <a:off x="4874455" y="1849900"/>
            <a:ext cx="604911" cy="914399"/>
          </a:xfrm>
          <a:prstGeom prst="downArrow">
            <a:avLst>
              <a:gd name="adj1" fmla="val 31395"/>
              <a:gd name="adj2" fmla="val 61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53C1B0-5E41-4478-B494-FA88F571EF1C}"/>
              </a:ext>
            </a:extLst>
          </p:cNvPr>
          <p:cNvSpPr txBox="1"/>
          <p:nvPr/>
        </p:nvSpPr>
        <p:spPr>
          <a:xfrm>
            <a:off x="5526873" y="2144035"/>
            <a:ext cx="2293496" cy="461665"/>
          </a:xfrm>
          <a:prstGeom prst="rect">
            <a:avLst/>
          </a:prstGeom>
          <a:noFill/>
        </p:spPr>
        <p:txBody>
          <a:bodyPr wrap="square" rtlCol="0">
            <a:spAutoFit/>
          </a:bodyPr>
          <a:lstStyle/>
          <a:p>
            <a:r>
              <a:rPr lang="en-US" sz="2400" dirty="0"/>
              <a:t>Low Pressure</a:t>
            </a:r>
          </a:p>
        </p:txBody>
      </p:sp>
      <p:sp>
        <p:nvSpPr>
          <p:cNvPr id="10" name="TextBox 9">
            <a:extLst>
              <a:ext uri="{FF2B5EF4-FFF2-40B4-BE49-F238E27FC236}">
                <a16:creationId xmlns:a16="http://schemas.microsoft.com/office/drawing/2014/main" id="{08E85CBB-B6B5-45D5-9E0F-F2A78190922F}"/>
              </a:ext>
            </a:extLst>
          </p:cNvPr>
          <p:cNvSpPr txBox="1"/>
          <p:nvPr/>
        </p:nvSpPr>
        <p:spPr>
          <a:xfrm>
            <a:off x="4789817" y="3882678"/>
            <a:ext cx="2581653" cy="461665"/>
          </a:xfrm>
          <a:prstGeom prst="rect">
            <a:avLst/>
          </a:prstGeom>
          <a:noFill/>
        </p:spPr>
        <p:txBody>
          <a:bodyPr wrap="square" rtlCol="0">
            <a:spAutoFit/>
          </a:bodyPr>
          <a:lstStyle/>
          <a:p>
            <a:r>
              <a:rPr lang="en-US" sz="2400" dirty="0"/>
              <a:t>Ambient Pressure</a:t>
            </a:r>
          </a:p>
        </p:txBody>
      </p:sp>
      <p:sp>
        <p:nvSpPr>
          <p:cNvPr id="3" name="Slide Number Placeholder 2">
            <a:extLst>
              <a:ext uri="{FF2B5EF4-FFF2-40B4-BE49-F238E27FC236}">
                <a16:creationId xmlns:a16="http://schemas.microsoft.com/office/drawing/2014/main" id="{16B8352E-5970-40F9-B080-815FB2073FCD}"/>
              </a:ext>
            </a:extLst>
          </p:cNvPr>
          <p:cNvSpPr>
            <a:spLocks noGrp="1"/>
          </p:cNvSpPr>
          <p:nvPr>
            <p:ph type="sldNum" sz="quarter" idx="12"/>
          </p:nvPr>
        </p:nvSpPr>
        <p:spPr/>
        <p:txBody>
          <a:bodyPr/>
          <a:lstStyle/>
          <a:p>
            <a:fld id="{70F590C6-BFDA-46BA-8593-EB8341455ED1}" type="slidenum">
              <a:rPr lang="en-US" smtClean="0"/>
              <a:t>77</a:t>
            </a:fld>
            <a:endParaRPr lang="en-US"/>
          </a:p>
        </p:txBody>
      </p:sp>
    </p:spTree>
    <p:extLst>
      <p:ext uri="{BB962C8B-B14F-4D97-AF65-F5344CB8AC3E}">
        <p14:creationId xmlns:p14="http://schemas.microsoft.com/office/powerpoint/2010/main" val="248680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24F9FF8-7A6F-46BA-933D-8B210A294F36}"/>
              </a:ext>
            </a:extLst>
          </p:cNvPr>
          <p:cNvSpPr/>
          <p:nvPr/>
        </p:nvSpPr>
        <p:spPr>
          <a:xfrm rot="799198">
            <a:off x="2996419" y="2827607"/>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94AA1AD-2E9B-4D37-A541-E18414B40D44}"/>
              </a:ext>
            </a:extLst>
          </p:cNvPr>
          <p:cNvCxnSpPr/>
          <p:nvPr/>
        </p:nvCxnSpPr>
        <p:spPr>
          <a:xfrm>
            <a:off x="1688123" y="3344592"/>
            <a:ext cx="8496886"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 name="Arrow: Down 3">
            <a:extLst>
              <a:ext uri="{FF2B5EF4-FFF2-40B4-BE49-F238E27FC236}">
                <a16:creationId xmlns:a16="http://schemas.microsoft.com/office/drawing/2014/main" id="{AB7EAC46-C23C-4BE6-B270-39085E84BB48}"/>
              </a:ext>
            </a:extLst>
          </p:cNvPr>
          <p:cNvSpPr/>
          <p:nvPr/>
        </p:nvSpPr>
        <p:spPr>
          <a:xfrm rot="10800000">
            <a:off x="5001065" y="1750651"/>
            <a:ext cx="604911" cy="914399"/>
          </a:xfrm>
          <a:prstGeom prst="downArrow">
            <a:avLst>
              <a:gd name="adj1" fmla="val 31395"/>
              <a:gd name="adj2" fmla="val 61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719E33-B509-49D3-9147-116C5A4977FC}"/>
              </a:ext>
            </a:extLst>
          </p:cNvPr>
          <p:cNvSpPr txBox="1"/>
          <p:nvPr/>
        </p:nvSpPr>
        <p:spPr>
          <a:xfrm>
            <a:off x="5653483" y="2044786"/>
            <a:ext cx="2293496" cy="461665"/>
          </a:xfrm>
          <a:prstGeom prst="rect">
            <a:avLst/>
          </a:prstGeom>
          <a:noFill/>
        </p:spPr>
        <p:txBody>
          <a:bodyPr wrap="square" rtlCol="0">
            <a:spAutoFit/>
          </a:bodyPr>
          <a:lstStyle/>
          <a:p>
            <a:r>
              <a:rPr lang="en-US" sz="2400" dirty="0"/>
              <a:t>Low Pressure</a:t>
            </a:r>
          </a:p>
        </p:txBody>
      </p:sp>
      <p:sp>
        <p:nvSpPr>
          <p:cNvPr id="6" name="Arrow: Down 5">
            <a:extLst>
              <a:ext uri="{FF2B5EF4-FFF2-40B4-BE49-F238E27FC236}">
                <a16:creationId xmlns:a16="http://schemas.microsoft.com/office/drawing/2014/main" id="{ED440835-1118-404E-9620-9A3976B8C8D5}"/>
              </a:ext>
            </a:extLst>
          </p:cNvPr>
          <p:cNvSpPr/>
          <p:nvPr/>
        </p:nvSpPr>
        <p:spPr>
          <a:xfrm rot="10800000">
            <a:off x="5001065" y="3667199"/>
            <a:ext cx="604911" cy="914399"/>
          </a:xfrm>
          <a:prstGeom prst="downArrow">
            <a:avLst>
              <a:gd name="adj1" fmla="val 31395"/>
              <a:gd name="adj2" fmla="val 616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915D56A-0461-4709-9D02-E03831956AF9}"/>
              </a:ext>
            </a:extLst>
          </p:cNvPr>
          <p:cNvSpPr txBox="1"/>
          <p:nvPr/>
        </p:nvSpPr>
        <p:spPr>
          <a:xfrm>
            <a:off x="5653483" y="3961334"/>
            <a:ext cx="2293496" cy="461665"/>
          </a:xfrm>
          <a:prstGeom prst="rect">
            <a:avLst/>
          </a:prstGeom>
          <a:noFill/>
        </p:spPr>
        <p:txBody>
          <a:bodyPr wrap="square" rtlCol="0">
            <a:spAutoFit/>
          </a:bodyPr>
          <a:lstStyle/>
          <a:p>
            <a:r>
              <a:rPr lang="en-US" sz="2400" dirty="0"/>
              <a:t>High Pressure</a:t>
            </a:r>
          </a:p>
        </p:txBody>
      </p:sp>
      <p:sp>
        <p:nvSpPr>
          <p:cNvPr id="3" name="TextBox 2">
            <a:extLst>
              <a:ext uri="{FF2B5EF4-FFF2-40B4-BE49-F238E27FC236}">
                <a16:creationId xmlns:a16="http://schemas.microsoft.com/office/drawing/2014/main" id="{8114C76B-66E8-459A-ACA6-D51BBE1F3B02}"/>
              </a:ext>
            </a:extLst>
          </p:cNvPr>
          <p:cNvSpPr txBox="1"/>
          <p:nvPr/>
        </p:nvSpPr>
        <p:spPr>
          <a:xfrm>
            <a:off x="1237957" y="5064369"/>
            <a:ext cx="9973994" cy="1200329"/>
          </a:xfrm>
          <a:prstGeom prst="rect">
            <a:avLst/>
          </a:prstGeom>
          <a:noFill/>
        </p:spPr>
        <p:txBody>
          <a:bodyPr wrap="square" rtlCol="0">
            <a:spAutoFit/>
          </a:bodyPr>
          <a:lstStyle/>
          <a:p>
            <a:r>
              <a:rPr lang="en-US" sz="2400" dirty="0"/>
              <a:t>Gas molecules encounter the bottom of the airfoil and are deflected downward.  According to Newton’s 3</a:t>
            </a:r>
            <a:r>
              <a:rPr lang="en-US" sz="2400" baseline="30000" dirty="0"/>
              <a:t>rd</a:t>
            </a:r>
            <a:r>
              <a:rPr lang="en-US" sz="2400" dirty="0"/>
              <a:t> Law of Motion (action-reaction) as the gas moves downward the airfoil responds by moving upward.</a:t>
            </a:r>
          </a:p>
        </p:txBody>
      </p:sp>
      <p:sp>
        <p:nvSpPr>
          <p:cNvPr id="9" name="Slide Number Placeholder 8">
            <a:extLst>
              <a:ext uri="{FF2B5EF4-FFF2-40B4-BE49-F238E27FC236}">
                <a16:creationId xmlns:a16="http://schemas.microsoft.com/office/drawing/2014/main" id="{AE8A295A-66AF-41EB-AB12-2BF90E37F673}"/>
              </a:ext>
            </a:extLst>
          </p:cNvPr>
          <p:cNvSpPr>
            <a:spLocks noGrp="1"/>
          </p:cNvSpPr>
          <p:nvPr>
            <p:ph type="sldNum" sz="quarter" idx="12"/>
          </p:nvPr>
        </p:nvSpPr>
        <p:spPr/>
        <p:txBody>
          <a:bodyPr/>
          <a:lstStyle/>
          <a:p>
            <a:fld id="{70F590C6-BFDA-46BA-8593-EB8341455ED1}" type="slidenum">
              <a:rPr lang="en-US" smtClean="0"/>
              <a:t>78</a:t>
            </a:fld>
            <a:endParaRPr lang="en-US"/>
          </a:p>
        </p:txBody>
      </p:sp>
    </p:spTree>
    <p:extLst>
      <p:ext uri="{BB962C8B-B14F-4D97-AF65-F5344CB8AC3E}">
        <p14:creationId xmlns:p14="http://schemas.microsoft.com/office/powerpoint/2010/main" val="276356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236DB8-4A8A-484A-9F26-C28E2B53634A}"/>
              </a:ext>
            </a:extLst>
          </p:cNvPr>
          <p:cNvSpPr>
            <a:spLocks noGrp="1"/>
          </p:cNvSpPr>
          <p:nvPr>
            <p:ph type="sldNum" sz="quarter" idx="12"/>
          </p:nvPr>
        </p:nvSpPr>
        <p:spPr/>
        <p:txBody>
          <a:bodyPr/>
          <a:lstStyle/>
          <a:p>
            <a:fld id="{70F590C6-BFDA-46BA-8593-EB8341455ED1}" type="slidenum">
              <a:rPr lang="en-US" smtClean="0"/>
              <a:t>79</a:t>
            </a:fld>
            <a:endParaRPr lang="en-US"/>
          </a:p>
        </p:txBody>
      </p:sp>
      <p:sp>
        <p:nvSpPr>
          <p:cNvPr id="3" name="TextBox 2">
            <a:extLst>
              <a:ext uri="{FF2B5EF4-FFF2-40B4-BE49-F238E27FC236}">
                <a16:creationId xmlns:a16="http://schemas.microsoft.com/office/drawing/2014/main" id="{5DB2A3D0-9B43-4803-98B4-2CB20F5D41C4}"/>
              </a:ext>
            </a:extLst>
          </p:cNvPr>
          <p:cNvSpPr txBox="1"/>
          <p:nvPr/>
        </p:nvSpPr>
        <p:spPr>
          <a:xfrm>
            <a:off x="2729131" y="2796736"/>
            <a:ext cx="7484013" cy="646331"/>
          </a:xfrm>
          <a:prstGeom prst="rect">
            <a:avLst/>
          </a:prstGeom>
          <a:noFill/>
        </p:spPr>
        <p:txBody>
          <a:bodyPr wrap="square" rtlCol="0">
            <a:spAutoFit/>
          </a:bodyPr>
          <a:lstStyle/>
          <a:p>
            <a:pPr algn="ctr"/>
            <a:r>
              <a:rPr lang="en-US" sz="3600" dirty="0"/>
              <a:t>Classroom Demonstrations</a:t>
            </a:r>
          </a:p>
        </p:txBody>
      </p:sp>
    </p:spTree>
    <p:extLst>
      <p:ext uri="{BB962C8B-B14F-4D97-AF65-F5344CB8AC3E}">
        <p14:creationId xmlns:p14="http://schemas.microsoft.com/office/powerpoint/2010/main" val="370471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24F9FF8-7A6F-46BA-933D-8B210A294F36}"/>
              </a:ext>
            </a:extLst>
          </p:cNvPr>
          <p:cNvSpPr/>
          <p:nvPr/>
        </p:nvSpPr>
        <p:spPr>
          <a:xfrm>
            <a:off x="2996419" y="2307102"/>
            <a:ext cx="5936565" cy="914399"/>
          </a:xfrm>
          <a:custGeom>
            <a:avLst/>
            <a:gdLst>
              <a:gd name="connsiteX0" fmla="*/ 0 w 4487593"/>
              <a:gd name="connsiteY0" fmla="*/ 450167 h 731520"/>
              <a:gd name="connsiteX1" fmla="*/ 98473 w 4487593"/>
              <a:gd name="connsiteY1" fmla="*/ 239151 h 731520"/>
              <a:gd name="connsiteX2" fmla="*/ 450166 w 4487593"/>
              <a:gd name="connsiteY2" fmla="*/ 42203 h 731520"/>
              <a:gd name="connsiteX3" fmla="*/ 886264 w 4487593"/>
              <a:gd name="connsiteY3" fmla="*/ 0 h 731520"/>
              <a:gd name="connsiteX4" fmla="*/ 1645920 w 4487593"/>
              <a:gd name="connsiteY4" fmla="*/ 84407 h 731520"/>
              <a:gd name="connsiteX5" fmla="*/ 2335237 w 4487593"/>
              <a:gd name="connsiteY5" fmla="*/ 239151 h 731520"/>
              <a:gd name="connsiteX6" fmla="*/ 3446584 w 4487593"/>
              <a:gd name="connsiteY6" fmla="*/ 464234 h 731520"/>
              <a:gd name="connsiteX7" fmla="*/ 4487593 w 4487593"/>
              <a:gd name="connsiteY7" fmla="*/ 731520 h 731520"/>
              <a:gd name="connsiteX8" fmla="*/ 295421 w 4487593"/>
              <a:gd name="connsiteY8" fmla="*/ 633047 h 731520"/>
              <a:gd name="connsiteX9" fmla="*/ 56270 w 4487593"/>
              <a:gd name="connsiteY9" fmla="*/ 604911 h 731520"/>
              <a:gd name="connsiteX10" fmla="*/ 0 w 4487593"/>
              <a:gd name="connsiteY10"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450166 w 4487593"/>
              <a:gd name="connsiteY3" fmla="*/ 42203 h 731520"/>
              <a:gd name="connsiteX4" fmla="*/ 886264 w 4487593"/>
              <a:gd name="connsiteY4" fmla="*/ 0 h 731520"/>
              <a:gd name="connsiteX5" fmla="*/ 1645920 w 4487593"/>
              <a:gd name="connsiteY5" fmla="*/ 84407 h 731520"/>
              <a:gd name="connsiteX6" fmla="*/ 2335237 w 4487593"/>
              <a:gd name="connsiteY6" fmla="*/ 239151 h 731520"/>
              <a:gd name="connsiteX7" fmla="*/ 3446584 w 4487593"/>
              <a:gd name="connsiteY7" fmla="*/ 464234 h 731520"/>
              <a:gd name="connsiteX8" fmla="*/ 4487593 w 4487593"/>
              <a:gd name="connsiteY8" fmla="*/ 731520 h 731520"/>
              <a:gd name="connsiteX9" fmla="*/ 295421 w 4487593"/>
              <a:gd name="connsiteY9" fmla="*/ 633047 h 731520"/>
              <a:gd name="connsiteX10" fmla="*/ 56270 w 4487593"/>
              <a:gd name="connsiteY10" fmla="*/ 604911 h 731520"/>
              <a:gd name="connsiteX11" fmla="*/ 0 w 4487593"/>
              <a:gd name="connsiteY11"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56270 w 4487593"/>
              <a:gd name="connsiteY11" fmla="*/ 604911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446584 w 4487593"/>
              <a:gd name="connsiteY8" fmla="*/ 464234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335237 w 4487593"/>
              <a:gd name="connsiteY7" fmla="*/ 239151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645920 w 4487593"/>
              <a:gd name="connsiteY6" fmla="*/ 84407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50167 h 731520"/>
              <a:gd name="connsiteX1" fmla="*/ 10316 w 4487593"/>
              <a:gd name="connsiteY1" fmla="*/ 332936 h 731520"/>
              <a:gd name="connsiteX2" fmla="*/ 98473 w 4487593"/>
              <a:gd name="connsiteY2" fmla="*/ 239151 h 731520"/>
              <a:gd name="connsiteX3" fmla="*/ 216642 w 4487593"/>
              <a:gd name="connsiteY3" fmla="*/ 120357 h 731520"/>
              <a:gd name="connsiteX4" fmla="*/ 450166 w 4487593"/>
              <a:gd name="connsiteY4" fmla="*/ 42203 h 731520"/>
              <a:gd name="connsiteX5" fmla="*/ 886264 w 4487593"/>
              <a:gd name="connsiteY5" fmla="*/ 0 h 731520"/>
              <a:gd name="connsiteX6" fmla="*/ 1501492 w 4487593"/>
              <a:gd name="connsiteY6" fmla="*/ 140678 h 731520"/>
              <a:gd name="connsiteX7" fmla="*/ 2232074 w 4487593"/>
              <a:gd name="connsiteY7" fmla="*/ 289169 h 731520"/>
              <a:gd name="connsiteX8" fmla="*/ 3322789 w 4487593"/>
              <a:gd name="connsiteY8" fmla="*/ 495496 h 731520"/>
              <a:gd name="connsiteX9" fmla="*/ 4487593 w 4487593"/>
              <a:gd name="connsiteY9" fmla="*/ 731520 h 731520"/>
              <a:gd name="connsiteX10" fmla="*/ 295421 w 4487593"/>
              <a:gd name="connsiteY10" fmla="*/ 633047 h 731520"/>
              <a:gd name="connsiteX11" fmla="*/ 66586 w 4487593"/>
              <a:gd name="connsiteY11" fmla="*/ 586154 h 731520"/>
              <a:gd name="connsiteX12" fmla="*/ 0 w 4487593"/>
              <a:gd name="connsiteY12" fmla="*/ 450167 h 731520"/>
              <a:gd name="connsiteX0" fmla="*/ 0 w 4487593"/>
              <a:gd name="connsiteY0" fmla="*/ 407964 h 689317"/>
              <a:gd name="connsiteX1" fmla="*/ 10316 w 4487593"/>
              <a:gd name="connsiteY1" fmla="*/ 290733 h 689317"/>
              <a:gd name="connsiteX2" fmla="*/ 98473 w 4487593"/>
              <a:gd name="connsiteY2" fmla="*/ 196948 h 689317"/>
              <a:gd name="connsiteX3" fmla="*/ 216642 w 4487593"/>
              <a:gd name="connsiteY3" fmla="*/ 78154 h 689317"/>
              <a:gd name="connsiteX4" fmla="*/ 450166 w 4487593"/>
              <a:gd name="connsiteY4" fmla="*/ 0 h 689317"/>
              <a:gd name="connsiteX5" fmla="*/ 824366 w 4487593"/>
              <a:gd name="connsiteY5" fmla="*/ 14068 h 689317"/>
              <a:gd name="connsiteX6" fmla="*/ 1501492 w 4487593"/>
              <a:gd name="connsiteY6" fmla="*/ 98475 h 689317"/>
              <a:gd name="connsiteX7" fmla="*/ 2232074 w 4487593"/>
              <a:gd name="connsiteY7" fmla="*/ 246966 h 689317"/>
              <a:gd name="connsiteX8" fmla="*/ 3322789 w 4487593"/>
              <a:gd name="connsiteY8" fmla="*/ 453293 h 689317"/>
              <a:gd name="connsiteX9" fmla="*/ 4487593 w 4487593"/>
              <a:gd name="connsiteY9" fmla="*/ 689317 h 689317"/>
              <a:gd name="connsiteX10" fmla="*/ 295421 w 4487593"/>
              <a:gd name="connsiteY10" fmla="*/ 590844 h 689317"/>
              <a:gd name="connsiteX11" fmla="*/ 66586 w 4487593"/>
              <a:gd name="connsiteY11" fmla="*/ 543951 h 689317"/>
              <a:gd name="connsiteX12" fmla="*/ 0 w 4487593"/>
              <a:gd name="connsiteY12" fmla="*/ 407964 h 689317"/>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64086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98473 w 4487593"/>
              <a:gd name="connsiteY2" fmla="*/ 182880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29883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95421 w 4487593"/>
              <a:gd name="connsiteY10" fmla="*/ 576776 h 675249"/>
              <a:gd name="connsiteX11" fmla="*/ 66586 w 4487593"/>
              <a:gd name="connsiteY11" fmla="*/ 517378 h 675249"/>
              <a:gd name="connsiteX12" fmla="*/ 0 w 4487593"/>
              <a:gd name="connsiteY12"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217324 w 4487593"/>
              <a:gd name="connsiteY10" fmla="*/ 564270 h 675249"/>
              <a:gd name="connsiteX11" fmla="*/ 295421 w 4487593"/>
              <a:gd name="connsiteY11" fmla="*/ 576776 h 675249"/>
              <a:gd name="connsiteX12" fmla="*/ 66586 w 4487593"/>
              <a:gd name="connsiteY12" fmla="*/ 517378 h 675249"/>
              <a:gd name="connsiteX13" fmla="*/ 0 w 4487593"/>
              <a:gd name="connsiteY13"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1918832 w 4487593"/>
              <a:gd name="connsiteY10" fmla="*/ 570522 h 675249"/>
              <a:gd name="connsiteX11" fmla="*/ 1217324 w 4487593"/>
              <a:gd name="connsiteY11" fmla="*/ 564270 h 675249"/>
              <a:gd name="connsiteX12" fmla="*/ 295421 w 4487593"/>
              <a:gd name="connsiteY12" fmla="*/ 576776 h 675249"/>
              <a:gd name="connsiteX13" fmla="*/ 66586 w 4487593"/>
              <a:gd name="connsiteY13" fmla="*/ 517378 h 675249"/>
              <a:gd name="connsiteX14" fmla="*/ 0 w 4487593"/>
              <a:gd name="connsiteY14"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66586 w 4487593"/>
              <a:gd name="connsiteY14" fmla="*/ 517378 h 675249"/>
              <a:gd name="connsiteX15" fmla="*/ 0 w 4487593"/>
              <a:gd name="connsiteY15"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295421 w 4487593"/>
              <a:gd name="connsiteY13" fmla="*/ 576776 h 675249"/>
              <a:gd name="connsiteX14" fmla="*/ 154744 w 4487593"/>
              <a:gd name="connsiteY14" fmla="*/ 551766 h 675249"/>
              <a:gd name="connsiteX15" fmla="*/ 66586 w 4487593"/>
              <a:gd name="connsiteY15" fmla="*/ 517378 h 675249"/>
              <a:gd name="connsiteX16" fmla="*/ 0 w 4487593"/>
              <a:gd name="connsiteY16" fmla="*/ 393896 h 675249"/>
              <a:gd name="connsiteX0" fmla="*/ 0 w 4487593"/>
              <a:gd name="connsiteY0" fmla="*/ 393896 h 675249"/>
              <a:gd name="connsiteX1" fmla="*/ 10316 w 4487593"/>
              <a:gd name="connsiteY1" fmla="*/ 276665 h 675249"/>
              <a:gd name="connsiteX2" fmla="*/ 77840 w 4487593"/>
              <a:gd name="connsiteY2" fmla="*/ 157871 h 675249"/>
              <a:gd name="connsiteX3" fmla="*/ 216642 w 4487593"/>
              <a:gd name="connsiteY3" fmla="*/ 76591 h 675249"/>
              <a:gd name="connsiteX4" fmla="*/ 450166 w 4487593"/>
              <a:gd name="connsiteY4" fmla="*/ 4689 h 675249"/>
              <a:gd name="connsiteX5" fmla="*/ 824366 w 4487593"/>
              <a:gd name="connsiteY5" fmla="*/ 0 h 675249"/>
              <a:gd name="connsiteX6" fmla="*/ 1501492 w 4487593"/>
              <a:gd name="connsiteY6" fmla="*/ 84407 h 675249"/>
              <a:gd name="connsiteX7" fmla="*/ 2232074 w 4487593"/>
              <a:gd name="connsiteY7" fmla="*/ 232898 h 675249"/>
              <a:gd name="connsiteX8" fmla="*/ 3322789 w 4487593"/>
              <a:gd name="connsiteY8" fmla="*/ 439225 h 675249"/>
              <a:gd name="connsiteX9" fmla="*/ 4487593 w 4487593"/>
              <a:gd name="connsiteY9" fmla="*/ 675249 h 675249"/>
              <a:gd name="connsiteX10" fmla="*/ 2537811 w 4487593"/>
              <a:gd name="connsiteY10" fmla="*/ 576775 h 675249"/>
              <a:gd name="connsiteX11" fmla="*/ 1918832 w 4487593"/>
              <a:gd name="connsiteY11" fmla="*/ 570522 h 675249"/>
              <a:gd name="connsiteX12" fmla="*/ 1217324 w 4487593"/>
              <a:gd name="connsiteY12" fmla="*/ 564270 h 675249"/>
              <a:gd name="connsiteX13" fmla="*/ 680876 w 4487593"/>
              <a:gd name="connsiteY13" fmla="*/ 570523 h 675249"/>
              <a:gd name="connsiteX14" fmla="*/ 295421 w 4487593"/>
              <a:gd name="connsiteY14" fmla="*/ 576776 h 675249"/>
              <a:gd name="connsiteX15" fmla="*/ 154744 w 4487593"/>
              <a:gd name="connsiteY15" fmla="*/ 551766 h 675249"/>
              <a:gd name="connsiteX16" fmla="*/ 66586 w 4487593"/>
              <a:gd name="connsiteY16" fmla="*/ 517378 h 675249"/>
              <a:gd name="connsiteX17" fmla="*/ 0 w 4487593"/>
              <a:gd name="connsiteY17"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0 w 4487593"/>
              <a:gd name="connsiteY18" fmla="*/ 393896 h 675249"/>
              <a:gd name="connsiteX0" fmla="*/ 0 w 4487593"/>
              <a:gd name="connsiteY0" fmla="*/ 393896 h 675249"/>
              <a:gd name="connsiteX1" fmla="*/ 10316 w 4487593"/>
              <a:gd name="connsiteY1" fmla="*/ 276665 h 675249"/>
              <a:gd name="connsiteX2" fmla="*/ 31872 w 4487593"/>
              <a:gd name="connsiteY2" fmla="*/ 214491 h 675249"/>
              <a:gd name="connsiteX3" fmla="*/ 77840 w 4487593"/>
              <a:gd name="connsiteY3" fmla="*/ 157871 h 675249"/>
              <a:gd name="connsiteX4" fmla="*/ 216642 w 4487593"/>
              <a:gd name="connsiteY4" fmla="*/ 76591 h 675249"/>
              <a:gd name="connsiteX5" fmla="*/ 450166 w 4487593"/>
              <a:gd name="connsiteY5" fmla="*/ 4689 h 675249"/>
              <a:gd name="connsiteX6" fmla="*/ 824366 w 4487593"/>
              <a:gd name="connsiteY6" fmla="*/ 0 h 675249"/>
              <a:gd name="connsiteX7" fmla="*/ 1501492 w 4487593"/>
              <a:gd name="connsiteY7" fmla="*/ 84407 h 675249"/>
              <a:gd name="connsiteX8" fmla="*/ 2232074 w 4487593"/>
              <a:gd name="connsiteY8" fmla="*/ 232898 h 675249"/>
              <a:gd name="connsiteX9" fmla="*/ 3322789 w 4487593"/>
              <a:gd name="connsiteY9" fmla="*/ 439225 h 675249"/>
              <a:gd name="connsiteX10" fmla="*/ 4487593 w 4487593"/>
              <a:gd name="connsiteY10" fmla="*/ 675249 h 675249"/>
              <a:gd name="connsiteX11" fmla="*/ 2537811 w 4487593"/>
              <a:gd name="connsiteY11" fmla="*/ 576775 h 675249"/>
              <a:gd name="connsiteX12" fmla="*/ 1918832 w 4487593"/>
              <a:gd name="connsiteY12" fmla="*/ 570522 h 675249"/>
              <a:gd name="connsiteX13" fmla="*/ 1217324 w 4487593"/>
              <a:gd name="connsiteY13" fmla="*/ 564270 h 675249"/>
              <a:gd name="connsiteX14" fmla="*/ 680876 w 4487593"/>
              <a:gd name="connsiteY14" fmla="*/ 570523 h 675249"/>
              <a:gd name="connsiteX15" fmla="*/ 295421 w 4487593"/>
              <a:gd name="connsiteY15" fmla="*/ 576776 h 675249"/>
              <a:gd name="connsiteX16" fmla="*/ 154744 w 4487593"/>
              <a:gd name="connsiteY16" fmla="*/ 551766 h 675249"/>
              <a:gd name="connsiteX17" fmla="*/ 66586 w 4487593"/>
              <a:gd name="connsiteY17" fmla="*/ 517378 h 675249"/>
              <a:gd name="connsiteX18" fmla="*/ 31872 w 4487593"/>
              <a:gd name="connsiteY18" fmla="*/ 456786 h 675249"/>
              <a:gd name="connsiteX19" fmla="*/ 0 w 4487593"/>
              <a:gd name="connsiteY19" fmla="*/ 393896 h 675249"/>
              <a:gd name="connsiteX0" fmla="*/ 6882 w 4494475"/>
              <a:gd name="connsiteY0" fmla="*/ 393896 h 675249"/>
              <a:gd name="connsiteX1" fmla="*/ 507 w 4494475"/>
              <a:gd name="connsiteY1" fmla="*/ 321736 h 675249"/>
              <a:gd name="connsiteX2" fmla="*/ 17198 w 4494475"/>
              <a:gd name="connsiteY2" fmla="*/ 276665 h 675249"/>
              <a:gd name="connsiteX3" fmla="*/ 38754 w 4494475"/>
              <a:gd name="connsiteY3" fmla="*/ 214491 h 675249"/>
              <a:gd name="connsiteX4" fmla="*/ 84722 w 4494475"/>
              <a:gd name="connsiteY4" fmla="*/ 157871 h 675249"/>
              <a:gd name="connsiteX5" fmla="*/ 223524 w 4494475"/>
              <a:gd name="connsiteY5" fmla="*/ 76591 h 675249"/>
              <a:gd name="connsiteX6" fmla="*/ 457048 w 4494475"/>
              <a:gd name="connsiteY6" fmla="*/ 4689 h 675249"/>
              <a:gd name="connsiteX7" fmla="*/ 831248 w 4494475"/>
              <a:gd name="connsiteY7" fmla="*/ 0 h 675249"/>
              <a:gd name="connsiteX8" fmla="*/ 1508374 w 4494475"/>
              <a:gd name="connsiteY8" fmla="*/ 84407 h 675249"/>
              <a:gd name="connsiteX9" fmla="*/ 2238956 w 4494475"/>
              <a:gd name="connsiteY9" fmla="*/ 232898 h 675249"/>
              <a:gd name="connsiteX10" fmla="*/ 3329671 w 4494475"/>
              <a:gd name="connsiteY10" fmla="*/ 439225 h 675249"/>
              <a:gd name="connsiteX11" fmla="*/ 4494475 w 4494475"/>
              <a:gd name="connsiteY11" fmla="*/ 675249 h 675249"/>
              <a:gd name="connsiteX12" fmla="*/ 2544693 w 4494475"/>
              <a:gd name="connsiteY12" fmla="*/ 576775 h 675249"/>
              <a:gd name="connsiteX13" fmla="*/ 1925714 w 4494475"/>
              <a:gd name="connsiteY13" fmla="*/ 570522 h 675249"/>
              <a:gd name="connsiteX14" fmla="*/ 1224206 w 4494475"/>
              <a:gd name="connsiteY14" fmla="*/ 564270 h 675249"/>
              <a:gd name="connsiteX15" fmla="*/ 687758 w 4494475"/>
              <a:gd name="connsiteY15" fmla="*/ 570523 h 675249"/>
              <a:gd name="connsiteX16" fmla="*/ 302303 w 4494475"/>
              <a:gd name="connsiteY16" fmla="*/ 576776 h 675249"/>
              <a:gd name="connsiteX17" fmla="*/ 161626 w 4494475"/>
              <a:gd name="connsiteY17" fmla="*/ 551766 h 675249"/>
              <a:gd name="connsiteX18" fmla="*/ 73468 w 4494475"/>
              <a:gd name="connsiteY18" fmla="*/ 517378 h 675249"/>
              <a:gd name="connsiteX19" fmla="*/ 38754 w 4494475"/>
              <a:gd name="connsiteY19" fmla="*/ 456786 h 675249"/>
              <a:gd name="connsiteX20" fmla="*/ 6882 w 4494475"/>
              <a:gd name="connsiteY20" fmla="*/ 393896 h 675249"/>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57048 w 4494475"/>
              <a:gd name="connsiteY6" fmla="*/ 12633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73468 w 4494475"/>
              <a:gd name="connsiteY19" fmla="*/ 525322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3329671 w 4494475"/>
              <a:gd name="connsiteY11" fmla="*/ 447169 h 683193"/>
              <a:gd name="connsiteX12" fmla="*/ 4494475 w 4494475"/>
              <a:gd name="connsiteY12" fmla="*/ 683193 h 683193"/>
              <a:gd name="connsiteX13" fmla="*/ 2544693 w 4494475"/>
              <a:gd name="connsiteY13" fmla="*/ 584719 h 683193"/>
              <a:gd name="connsiteX14" fmla="*/ 1925714 w 4494475"/>
              <a:gd name="connsiteY14" fmla="*/ 578466 h 683193"/>
              <a:gd name="connsiteX15" fmla="*/ 1224206 w 4494475"/>
              <a:gd name="connsiteY15" fmla="*/ 572214 h 683193"/>
              <a:gd name="connsiteX16" fmla="*/ 687758 w 4494475"/>
              <a:gd name="connsiteY16" fmla="*/ 578467 h 683193"/>
              <a:gd name="connsiteX17" fmla="*/ 302303 w 4494475"/>
              <a:gd name="connsiteY17" fmla="*/ 584720 h 683193"/>
              <a:gd name="connsiteX18" fmla="*/ 161626 w 4494475"/>
              <a:gd name="connsiteY18" fmla="*/ 559710 h 683193"/>
              <a:gd name="connsiteX19" fmla="*/ 86217 w 4494475"/>
              <a:gd name="connsiteY19" fmla="*/ 517378 h 683193"/>
              <a:gd name="connsiteX20" fmla="*/ 38754 w 4494475"/>
              <a:gd name="connsiteY20" fmla="*/ 464730 h 683193"/>
              <a:gd name="connsiteX21" fmla="*/ 6882 w 4494475"/>
              <a:gd name="connsiteY21"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2544693 w 4494475"/>
              <a:gd name="connsiteY14" fmla="*/ 584719 h 683193"/>
              <a:gd name="connsiteX15" fmla="*/ 1925714 w 4494475"/>
              <a:gd name="connsiteY15" fmla="*/ 578466 h 683193"/>
              <a:gd name="connsiteX16" fmla="*/ 1224206 w 4494475"/>
              <a:gd name="connsiteY16" fmla="*/ 572214 h 683193"/>
              <a:gd name="connsiteX17" fmla="*/ 687758 w 4494475"/>
              <a:gd name="connsiteY17" fmla="*/ 578467 h 683193"/>
              <a:gd name="connsiteX18" fmla="*/ 302303 w 4494475"/>
              <a:gd name="connsiteY18" fmla="*/ 584720 h 683193"/>
              <a:gd name="connsiteX19" fmla="*/ 161626 w 4494475"/>
              <a:gd name="connsiteY19" fmla="*/ 559710 h 683193"/>
              <a:gd name="connsiteX20" fmla="*/ 86217 w 4494475"/>
              <a:gd name="connsiteY20" fmla="*/ 517378 h 683193"/>
              <a:gd name="connsiteX21" fmla="*/ 38754 w 4494475"/>
              <a:gd name="connsiteY21" fmla="*/ 464730 h 683193"/>
              <a:gd name="connsiteX22" fmla="*/ 6882 w 4494475"/>
              <a:gd name="connsiteY22"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508374 w 4494475"/>
              <a:gd name="connsiteY9" fmla="*/ 92351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482876 w 4494475"/>
              <a:gd name="connsiteY9" fmla="*/ 104267 h 683193"/>
              <a:gd name="connsiteX10" fmla="*/ 2238956 w 4494475"/>
              <a:gd name="connsiteY10" fmla="*/ 240842 h 683193"/>
              <a:gd name="connsiteX11" fmla="*/ 2779755 w 4494475"/>
              <a:gd name="connsiteY11" fmla="*/ 345569 h 683193"/>
              <a:gd name="connsiteX12" fmla="*/ 3329671 w 4494475"/>
              <a:gd name="connsiteY12" fmla="*/ 447169 h 683193"/>
              <a:gd name="connsiteX13" fmla="*/ 4494475 w 4494475"/>
              <a:gd name="connsiteY13" fmla="*/ 683193 h 683193"/>
              <a:gd name="connsiteX14" fmla="*/ 3308833 w 4494475"/>
              <a:gd name="connsiteY14" fmla="*/ 611696 h 683193"/>
              <a:gd name="connsiteX15" fmla="*/ 2544693 w 4494475"/>
              <a:gd name="connsiteY15" fmla="*/ 584719 h 683193"/>
              <a:gd name="connsiteX16" fmla="*/ 1925714 w 4494475"/>
              <a:gd name="connsiteY16" fmla="*/ 578466 h 683193"/>
              <a:gd name="connsiteX17" fmla="*/ 1224206 w 4494475"/>
              <a:gd name="connsiteY17" fmla="*/ 572214 h 683193"/>
              <a:gd name="connsiteX18" fmla="*/ 687758 w 4494475"/>
              <a:gd name="connsiteY18" fmla="*/ 578467 h 683193"/>
              <a:gd name="connsiteX19" fmla="*/ 302303 w 4494475"/>
              <a:gd name="connsiteY19" fmla="*/ 584720 h 683193"/>
              <a:gd name="connsiteX20" fmla="*/ 161626 w 4494475"/>
              <a:gd name="connsiteY20" fmla="*/ 559710 h 683193"/>
              <a:gd name="connsiteX21" fmla="*/ 86217 w 4494475"/>
              <a:gd name="connsiteY21" fmla="*/ 517378 h 683193"/>
              <a:gd name="connsiteX22" fmla="*/ 38754 w 4494475"/>
              <a:gd name="connsiteY22" fmla="*/ 464730 h 683193"/>
              <a:gd name="connsiteX23" fmla="*/ 6882 w 4494475"/>
              <a:gd name="connsiteY23"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3401 w 4494475"/>
              <a:gd name="connsiteY9" fmla="*/ 59581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51637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2238956 w 4494475"/>
              <a:gd name="connsiteY11" fmla="*/ 240842 h 683193"/>
              <a:gd name="connsiteX12" fmla="*/ 2779755 w 4494475"/>
              <a:gd name="connsiteY12" fmla="*/ 345569 h 683193"/>
              <a:gd name="connsiteX13" fmla="*/ 3329671 w 4494475"/>
              <a:gd name="connsiteY13" fmla="*/ 447169 h 683193"/>
              <a:gd name="connsiteX14" fmla="*/ 4494475 w 4494475"/>
              <a:gd name="connsiteY14" fmla="*/ 683193 h 683193"/>
              <a:gd name="connsiteX15" fmla="*/ 3308833 w 4494475"/>
              <a:gd name="connsiteY15" fmla="*/ 611696 h 683193"/>
              <a:gd name="connsiteX16" fmla="*/ 2544693 w 4494475"/>
              <a:gd name="connsiteY16" fmla="*/ 584719 h 683193"/>
              <a:gd name="connsiteX17" fmla="*/ 1925714 w 4494475"/>
              <a:gd name="connsiteY17" fmla="*/ 578466 h 683193"/>
              <a:gd name="connsiteX18" fmla="*/ 1224206 w 4494475"/>
              <a:gd name="connsiteY18" fmla="*/ 572214 h 683193"/>
              <a:gd name="connsiteX19" fmla="*/ 687758 w 4494475"/>
              <a:gd name="connsiteY19" fmla="*/ 578467 h 683193"/>
              <a:gd name="connsiteX20" fmla="*/ 302303 w 4494475"/>
              <a:gd name="connsiteY20" fmla="*/ 584720 h 683193"/>
              <a:gd name="connsiteX21" fmla="*/ 161626 w 4494475"/>
              <a:gd name="connsiteY21" fmla="*/ 559710 h 683193"/>
              <a:gd name="connsiteX22" fmla="*/ 86217 w 4494475"/>
              <a:gd name="connsiteY22" fmla="*/ 517378 h 683193"/>
              <a:gd name="connsiteX23" fmla="*/ 38754 w 4494475"/>
              <a:gd name="connsiteY23" fmla="*/ 464730 h 683193"/>
              <a:gd name="connsiteX24" fmla="*/ 6882 w 4494475"/>
              <a:gd name="connsiteY24"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482876 w 4494475"/>
              <a:gd name="connsiteY10" fmla="*/ 104267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04469 w 4494475"/>
              <a:gd name="connsiteY11" fmla="*/ 166826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 name="connsiteX0" fmla="*/ 6882 w 4494475"/>
              <a:gd name="connsiteY0" fmla="*/ 401840 h 683193"/>
              <a:gd name="connsiteX1" fmla="*/ 507 w 4494475"/>
              <a:gd name="connsiteY1" fmla="*/ 329680 h 683193"/>
              <a:gd name="connsiteX2" fmla="*/ 17198 w 4494475"/>
              <a:gd name="connsiteY2" fmla="*/ 284609 h 683193"/>
              <a:gd name="connsiteX3" fmla="*/ 38754 w 4494475"/>
              <a:gd name="connsiteY3" fmla="*/ 222435 h 683193"/>
              <a:gd name="connsiteX4" fmla="*/ 84722 w 4494475"/>
              <a:gd name="connsiteY4" fmla="*/ 165815 h 683193"/>
              <a:gd name="connsiteX5" fmla="*/ 223524 w 4494475"/>
              <a:gd name="connsiteY5" fmla="*/ 84535 h 683193"/>
              <a:gd name="connsiteX6" fmla="*/ 425176 w 4494475"/>
              <a:gd name="connsiteY6" fmla="*/ 24549 h 683193"/>
              <a:gd name="connsiteX7" fmla="*/ 637950 w 4494475"/>
              <a:gd name="connsiteY7" fmla="*/ 0 h 683193"/>
              <a:gd name="connsiteX8" fmla="*/ 831248 w 4494475"/>
              <a:gd name="connsiteY8" fmla="*/ 7944 h 683193"/>
              <a:gd name="connsiteX9" fmla="*/ 1179776 w 4494475"/>
              <a:gd name="connsiteY9" fmla="*/ 43693 h 683193"/>
              <a:gd name="connsiteX10" fmla="*/ 1501999 w 4494475"/>
              <a:gd name="connsiteY10" fmla="*/ 96323 h 683193"/>
              <a:gd name="connsiteX11" fmla="*/ 1817218 w 4494475"/>
              <a:gd name="connsiteY11" fmla="*/ 158882 h 683193"/>
              <a:gd name="connsiteX12" fmla="*/ 2238956 w 4494475"/>
              <a:gd name="connsiteY12" fmla="*/ 240842 h 683193"/>
              <a:gd name="connsiteX13" fmla="*/ 2779755 w 4494475"/>
              <a:gd name="connsiteY13" fmla="*/ 345569 h 683193"/>
              <a:gd name="connsiteX14" fmla="*/ 3329671 w 4494475"/>
              <a:gd name="connsiteY14" fmla="*/ 447169 h 683193"/>
              <a:gd name="connsiteX15" fmla="*/ 4494475 w 4494475"/>
              <a:gd name="connsiteY15" fmla="*/ 683193 h 683193"/>
              <a:gd name="connsiteX16" fmla="*/ 3308833 w 4494475"/>
              <a:gd name="connsiteY16" fmla="*/ 611696 h 683193"/>
              <a:gd name="connsiteX17" fmla="*/ 2544693 w 4494475"/>
              <a:gd name="connsiteY17" fmla="*/ 584719 h 683193"/>
              <a:gd name="connsiteX18" fmla="*/ 1925714 w 4494475"/>
              <a:gd name="connsiteY18" fmla="*/ 578466 h 683193"/>
              <a:gd name="connsiteX19" fmla="*/ 1224206 w 4494475"/>
              <a:gd name="connsiteY19" fmla="*/ 572214 h 683193"/>
              <a:gd name="connsiteX20" fmla="*/ 687758 w 4494475"/>
              <a:gd name="connsiteY20" fmla="*/ 578467 h 683193"/>
              <a:gd name="connsiteX21" fmla="*/ 302303 w 4494475"/>
              <a:gd name="connsiteY21" fmla="*/ 584720 h 683193"/>
              <a:gd name="connsiteX22" fmla="*/ 161626 w 4494475"/>
              <a:gd name="connsiteY22" fmla="*/ 559710 h 683193"/>
              <a:gd name="connsiteX23" fmla="*/ 86217 w 4494475"/>
              <a:gd name="connsiteY23" fmla="*/ 517378 h 683193"/>
              <a:gd name="connsiteX24" fmla="*/ 38754 w 4494475"/>
              <a:gd name="connsiteY24" fmla="*/ 464730 h 683193"/>
              <a:gd name="connsiteX25" fmla="*/ 6882 w 4494475"/>
              <a:gd name="connsiteY25" fmla="*/ 401840 h 6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4475" h="683193">
                <a:moveTo>
                  <a:pt x="6882" y="401840"/>
                </a:moveTo>
                <a:cubicBezTo>
                  <a:pt x="1570" y="379332"/>
                  <a:pt x="-1212" y="349219"/>
                  <a:pt x="507" y="329680"/>
                </a:cubicBezTo>
                <a:cubicBezTo>
                  <a:pt x="2226" y="310142"/>
                  <a:pt x="11886" y="302483"/>
                  <a:pt x="17198" y="284609"/>
                </a:cubicBezTo>
                <a:lnTo>
                  <a:pt x="38754" y="222435"/>
                </a:lnTo>
                <a:lnTo>
                  <a:pt x="84722" y="165815"/>
                </a:lnTo>
                <a:lnTo>
                  <a:pt x="223524" y="84535"/>
                </a:lnTo>
                <a:lnTo>
                  <a:pt x="425176" y="24549"/>
                </a:lnTo>
                <a:lnTo>
                  <a:pt x="637950" y="0"/>
                </a:lnTo>
                <a:lnTo>
                  <a:pt x="831248" y="7944"/>
                </a:lnTo>
                <a:lnTo>
                  <a:pt x="1179776" y="43693"/>
                </a:lnTo>
                <a:lnTo>
                  <a:pt x="1501999" y="96323"/>
                </a:lnTo>
                <a:lnTo>
                  <a:pt x="1817218" y="158882"/>
                </a:lnTo>
                <a:cubicBezTo>
                  <a:pt x="1943231" y="181644"/>
                  <a:pt x="2078533" y="209728"/>
                  <a:pt x="2238956" y="240842"/>
                </a:cubicBezTo>
                <a:lnTo>
                  <a:pt x="2779755" y="345569"/>
                </a:lnTo>
                <a:cubicBezTo>
                  <a:pt x="2961541" y="379957"/>
                  <a:pt x="3048134" y="388250"/>
                  <a:pt x="3329671" y="447169"/>
                </a:cubicBezTo>
                <a:lnTo>
                  <a:pt x="4494475" y="683193"/>
                </a:lnTo>
                <a:cubicBezTo>
                  <a:pt x="4099261" y="659361"/>
                  <a:pt x="3723171" y="619640"/>
                  <a:pt x="3308833" y="611696"/>
                </a:cubicBezTo>
                <a:lnTo>
                  <a:pt x="2544693" y="584719"/>
                </a:lnTo>
                <a:lnTo>
                  <a:pt x="1925714" y="578466"/>
                </a:lnTo>
                <a:lnTo>
                  <a:pt x="1224206" y="572214"/>
                </a:lnTo>
                <a:cubicBezTo>
                  <a:pt x="1045390" y="576382"/>
                  <a:pt x="866574" y="574299"/>
                  <a:pt x="687758" y="578467"/>
                </a:cubicBezTo>
                <a:lnTo>
                  <a:pt x="302303" y="584720"/>
                </a:lnTo>
                <a:cubicBezTo>
                  <a:pt x="258849" y="572215"/>
                  <a:pt x="205080" y="572215"/>
                  <a:pt x="161626" y="559710"/>
                </a:cubicBezTo>
                <a:lnTo>
                  <a:pt x="86217" y="517378"/>
                </a:lnTo>
                <a:cubicBezTo>
                  <a:pt x="76770" y="494533"/>
                  <a:pt x="48201" y="487575"/>
                  <a:pt x="38754" y="464730"/>
                </a:cubicBezTo>
                <a:lnTo>
                  <a:pt x="6882" y="40184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47A32B0-6CDC-4634-AD6B-24282B943959}"/>
              </a:ext>
            </a:extLst>
          </p:cNvPr>
          <p:cNvSpPr/>
          <p:nvPr/>
        </p:nvSpPr>
        <p:spPr>
          <a:xfrm>
            <a:off x="5650576" y="2257263"/>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F969CA8-1A4B-491B-8901-7D62C2EB391C}"/>
              </a:ext>
            </a:extLst>
          </p:cNvPr>
          <p:cNvSpPr/>
          <p:nvPr/>
        </p:nvSpPr>
        <p:spPr>
          <a:xfrm>
            <a:off x="4708041" y="2074382"/>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CFC12F7-3BE5-4ABA-AB41-E6ED0AA8A8CB}"/>
              </a:ext>
            </a:extLst>
          </p:cNvPr>
          <p:cNvSpPr/>
          <p:nvPr/>
        </p:nvSpPr>
        <p:spPr>
          <a:xfrm>
            <a:off x="3934322" y="2004044"/>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FFFBEC5-675A-464E-BB5A-62002DE939FF}"/>
              </a:ext>
            </a:extLst>
          </p:cNvPr>
          <p:cNvSpPr/>
          <p:nvPr/>
        </p:nvSpPr>
        <p:spPr>
          <a:xfrm>
            <a:off x="3259073" y="2074384"/>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CC6EE3F-6747-4A90-83D7-B4B12EA6F624}"/>
              </a:ext>
            </a:extLst>
          </p:cNvPr>
          <p:cNvSpPr/>
          <p:nvPr/>
        </p:nvSpPr>
        <p:spPr>
          <a:xfrm>
            <a:off x="2875701" y="2253119"/>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B2CFB8-DE27-443D-B3A9-87AF6EC5DCC9}"/>
              </a:ext>
            </a:extLst>
          </p:cNvPr>
          <p:cNvSpPr/>
          <p:nvPr/>
        </p:nvSpPr>
        <p:spPr>
          <a:xfrm>
            <a:off x="2594344" y="2464134"/>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A4E460B-FCA2-4BDC-AA5B-66A77DF022F5}"/>
              </a:ext>
            </a:extLst>
          </p:cNvPr>
          <p:cNvSpPr/>
          <p:nvPr/>
        </p:nvSpPr>
        <p:spPr>
          <a:xfrm>
            <a:off x="2228582" y="2492270"/>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DF9DAEF-3E69-44EF-840F-43353FFF5C50}"/>
              </a:ext>
            </a:extLst>
          </p:cNvPr>
          <p:cNvCxnSpPr>
            <a:cxnSpLocks/>
            <a:endCxn id="3" idx="6"/>
          </p:cNvCxnSpPr>
          <p:nvPr/>
        </p:nvCxnSpPr>
        <p:spPr>
          <a:xfrm>
            <a:off x="4920692" y="2203452"/>
            <a:ext cx="942535" cy="1707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0F3D48-09D7-42C1-A8C8-24C7C1E4A854}"/>
              </a:ext>
            </a:extLst>
          </p:cNvPr>
          <p:cNvCxnSpPr>
            <a:cxnSpLocks/>
          </p:cNvCxnSpPr>
          <p:nvPr/>
        </p:nvCxnSpPr>
        <p:spPr>
          <a:xfrm flipV="1">
            <a:off x="2334907" y="2581093"/>
            <a:ext cx="472088" cy="458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008622-E373-48C5-8F18-D826E4B340F3}"/>
              </a:ext>
            </a:extLst>
          </p:cNvPr>
          <p:cNvCxnSpPr>
            <a:cxnSpLocks/>
          </p:cNvCxnSpPr>
          <p:nvPr/>
        </p:nvCxnSpPr>
        <p:spPr>
          <a:xfrm flipV="1">
            <a:off x="2746961" y="2452780"/>
            <a:ext cx="159882" cy="1580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C3A094-1E44-44E6-BD4A-F500A3E91A13}"/>
              </a:ext>
            </a:extLst>
          </p:cNvPr>
          <p:cNvCxnSpPr>
            <a:cxnSpLocks/>
          </p:cNvCxnSpPr>
          <p:nvPr/>
        </p:nvCxnSpPr>
        <p:spPr>
          <a:xfrm flipV="1">
            <a:off x="2996419" y="2140724"/>
            <a:ext cx="444163" cy="2201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B93B2B-A987-4940-A148-089E6B56757A}"/>
              </a:ext>
            </a:extLst>
          </p:cNvPr>
          <p:cNvCxnSpPr>
            <a:cxnSpLocks/>
          </p:cNvCxnSpPr>
          <p:nvPr/>
        </p:nvCxnSpPr>
        <p:spPr>
          <a:xfrm flipV="1">
            <a:off x="3435406" y="2121003"/>
            <a:ext cx="711567" cy="527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B32B96-8782-4D03-8162-C0DCC36BD600}"/>
              </a:ext>
            </a:extLst>
          </p:cNvPr>
          <p:cNvCxnSpPr>
            <a:cxnSpLocks/>
          </p:cNvCxnSpPr>
          <p:nvPr/>
        </p:nvCxnSpPr>
        <p:spPr>
          <a:xfrm>
            <a:off x="4146973" y="2121003"/>
            <a:ext cx="561068" cy="703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9F0F94C-A7FE-449A-B047-46FF81D8FC69}"/>
              </a:ext>
            </a:extLst>
          </p:cNvPr>
          <p:cNvSpPr/>
          <p:nvPr/>
        </p:nvSpPr>
        <p:spPr>
          <a:xfrm>
            <a:off x="1637738" y="2520406"/>
            <a:ext cx="212651" cy="23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460FBD7-9D21-4F6B-855C-FF3303C6C061}"/>
              </a:ext>
            </a:extLst>
          </p:cNvPr>
          <p:cNvCxnSpPr>
            <a:cxnSpLocks/>
          </p:cNvCxnSpPr>
          <p:nvPr/>
        </p:nvCxnSpPr>
        <p:spPr>
          <a:xfrm>
            <a:off x="1850389" y="2637365"/>
            <a:ext cx="4989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E3E34A9-EFFF-44A3-811B-CD356FCD73E2}"/>
              </a:ext>
            </a:extLst>
          </p:cNvPr>
          <p:cNvSpPr txBox="1"/>
          <p:nvPr/>
        </p:nvSpPr>
        <p:spPr>
          <a:xfrm>
            <a:off x="6128083" y="1385127"/>
            <a:ext cx="3609474" cy="461665"/>
          </a:xfrm>
          <a:prstGeom prst="rect">
            <a:avLst/>
          </a:prstGeom>
          <a:noFill/>
        </p:spPr>
        <p:txBody>
          <a:bodyPr wrap="square" rtlCol="0">
            <a:spAutoFit/>
          </a:bodyPr>
          <a:lstStyle/>
          <a:p>
            <a:r>
              <a:rPr lang="en-US" sz="2400" dirty="0"/>
              <a:t>This is a streamline</a:t>
            </a:r>
          </a:p>
        </p:txBody>
      </p:sp>
      <p:cxnSp>
        <p:nvCxnSpPr>
          <p:cNvPr id="6" name="Straight Arrow Connector 5">
            <a:extLst>
              <a:ext uri="{FF2B5EF4-FFF2-40B4-BE49-F238E27FC236}">
                <a16:creationId xmlns:a16="http://schemas.microsoft.com/office/drawing/2014/main" id="{233B16F0-18B0-4D33-886F-C18601395054}"/>
              </a:ext>
            </a:extLst>
          </p:cNvPr>
          <p:cNvCxnSpPr>
            <a:cxnSpLocks/>
          </p:cNvCxnSpPr>
          <p:nvPr/>
        </p:nvCxnSpPr>
        <p:spPr>
          <a:xfrm flipH="1">
            <a:off x="5213683" y="1688171"/>
            <a:ext cx="882317" cy="4680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C288E9-9D21-4CD3-AD3E-71D5E18283B8}"/>
              </a:ext>
            </a:extLst>
          </p:cNvPr>
          <p:cNvSpPr txBox="1"/>
          <p:nvPr/>
        </p:nvSpPr>
        <p:spPr>
          <a:xfrm>
            <a:off x="1315451" y="3506634"/>
            <a:ext cx="962526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In a “steady” flow, streamlines can not cross one another.  However they  they can influence one another – act as a tube wall for example…</a:t>
            </a:r>
          </a:p>
        </p:txBody>
      </p:sp>
      <p:sp>
        <p:nvSpPr>
          <p:cNvPr id="24" name="TextBox 23">
            <a:extLst>
              <a:ext uri="{FF2B5EF4-FFF2-40B4-BE49-F238E27FC236}">
                <a16:creationId xmlns:a16="http://schemas.microsoft.com/office/drawing/2014/main" id="{CC9A0DF8-DA34-4933-987F-5BB2714EA0EA}"/>
              </a:ext>
            </a:extLst>
          </p:cNvPr>
          <p:cNvSpPr txBox="1"/>
          <p:nvPr/>
        </p:nvSpPr>
        <p:spPr>
          <a:xfrm>
            <a:off x="1315450" y="4382347"/>
            <a:ext cx="962526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All of the gas molecules in the flow will follow one streamline or another. </a:t>
            </a:r>
          </a:p>
        </p:txBody>
      </p:sp>
      <p:sp>
        <p:nvSpPr>
          <p:cNvPr id="25" name="TextBox 24">
            <a:extLst>
              <a:ext uri="{FF2B5EF4-FFF2-40B4-BE49-F238E27FC236}">
                <a16:creationId xmlns:a16="http://schemas.microsoft.com/office/drawing/2014/main" id="{4AB91C5B-7096-4A49-92FE-70D623DD2C09}"/>
              </a:ext>
            </a:extLst>
          </p:cNvPr>
          <p:cNvSpPr txBox="1"/>
          <p:nvPr/>
        </p:nvSpPr>
        <p:spPr>
          <a:xfrm>
            <a:off x="3936608" y="239150"/>
            <a:ext cx="4318783" cy="584775"/>
          </a:xfrm>
          <a:prstGeom prst="rect">
            <a:avLst/>
          </a:prstGeom>
          <a:noFill/>
        </p:spPr>
        <p:txBody>
          <a:bodyPr wrap="square" rtlCol="0">
            <a:spAutoFit/>
          </a:bodyPr>
          <a:lstStyle/>
          <a:p>
            <a:pPr algn="ctr"/>
            <a:r>
              <a:rPr lang="en-US" sz="3200" dirty="0">
                <a:solidFill>
                  <a:srgbClr val="FF0000"/>
                </a:solidFill>
              </a:rPr>
              <a:t>Streamlines</a:t>
            </a:r>
          </a:p>
        </p:txBody>
      </p:sp>
      <p:grpSp>
        <p:nvGrpSpPr>
          <p:cNvPr id="9" name="Group 8">
            <a:extLst>
              <a:ext uri="{FF2B5EF4-FFF2-40B4-BE49-F238E27FC236}">
                <a16:creationId xmlns:a16="http://schemas.microsoft.com/office/drawing/2014/main" id="{60214415-6D6C-49C7-9DAB-30BC027226DE}"/>
              </a:ext>
            </a:extLst>
          </p:cNvPr>
          <p:cNvGrpSpPr/>
          <p:nvPr/>
        </p:nvGrpSpPr>
        <p:grpSpPr>
          <a:xfrm>
            <a:off x="1315450" y="1619302"/>
            <a:ext cx="9625263" cy="4106767"/>
            <a:chOff x="1315450" y="1619302"/>
            <a:chExt cx="9625263" cy="4106767"/>
          </a:xfrm>
        </p:grpSpPr>
        <p:sp>
          <p:nvSpPr>
            <p:cNvPr id="26" name="TextBox 25">
              <a:extLst>
                <a:ext uri="{FF2B5EF4-FFF2-40B4-BE49-F238E27FC236}">
                  <a16:creationId xmlns:a16="http://schemas.microsoft.com/office/drawing/2014/main" id="{980BA3B1-D39B-4259-81DF-7B6EE82F42E9}"/>
                </a:ext>
              </a:extLst>
            </p:cNvPr>
            <p:cNvSpPr txBox="1"/>
            <p:nvPr/>
          </p:nvSpPr>
          <p:spPr>
            <a:xfrm>
              <a:off x="1315450" y="4895072"/>
              <a:ext cx="962526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gas molecules will have the same speed and direction as they pass specific points on the streamline.</a:t>
              </a:r>
            </a:p>
          </p:txBody>
        </p:sp>
        <p:grpSp>
          <p:nvGrpSpPr>
            <p:cNvPr id="28" name="Group 27">
              <a:extLst>
                <a:ext uri="{FF2B5EF4-FFF2-40B4-BE49-F238E27FC236}">
                  <a16:creationId xmlns:a16="http://schemas.microsoft.com/office/drawing/2014/main" id="{0F67F184-B5AA-4494-ABE8-E06B40821820}"/>
                </a:ext>
              </a:extLst>
            </p:cNvPr>
            <p:cNvGrpSpPr/>
            <p:nvPr/>
          </p:nvGrpSpPr>
          <p:grpSpPr>
            <a:xfrm>
              <a:off x="3209625" y="1619302"/>
              <a:ext cx="771822" cy="582444"/>
              <a:chOff x="3209625" y="2139807"/>
              <a:chExt cx="771822" cy="582444"/>
            </a:xfrm>
          </p:grpSpPr>
          <p:sp>
            <p:nvSpPr>
              <p:cNvPr id="7" name="TextBox 6">
                <a:extLst>
                  <a:ext uri="{FF2B5EF4-FFF2-40B4-BE49-F238E27FC236}">
                    <a16:creationId xmlns:a16="http://schemas.microsoft.com/office/drawing/2014/main" id="{B0C4EBD4-46B8-48CF-BDCB-0E19BB892C04}"/>
                  </a:ext>
                </a:extLst>
              </p:cNvPr>
              <p:cNvSpPr txBox="1"/>
              <p:nvPr/>
            </p:nvSpPr>
            <p:spPr>
              <a:xfrm>
                <a:off x="3209625" y="2139807"/>
                <a:ext cx="444163" cy="461665"/>
              </a:xfrm>
              <a:prstGeom prst="rect">
                <a:avLst/>
              </a:prstGeom>
              <a:noFill/>
            </p:spPr>
            <p:txBody>
              <a:bodyPr wrap="square" rtlCol="0">
                <a:spAutoFit/>
              </a:bodyPr>
              <a:lstStyle/>
              <a:p>
                <a:r>
                  <a:rPr lang="en-US" sz="2400" dirty="0"/>
                  <a:t>X</a:t>
                </a:r>
              </a:p>
            </p:txBody>
          </p:sp>
          <p:cxnSp>
            <p:nvCxnSpPr>
              <p:cNvPr id="19" name="Straight Arrow Connector 18">
                <a:extLst>
                  <a:ext uri="{FF2B5EF4-FFF2-40B4-BE49-F238E27FC236}">
                    <a16:creationId xmlns:a16="http://schemas.microsoft.com/office/drawing/2014/main" id="{986AB206-D023-4013-9C1C-5B19261C7DC2}"/>
                  </a:ext>
                </a:extLst>
              </p:cNvPr>
              <p:cNvCxnSpPr/>
              <p:nvPr/>
            </p:nvCxnSpPr>
            <p:spPr>
              <a:xfrm flipV="1">
                <a:off x="3347216" y="2564999"/>
                <a:ext cx="492900" cy="1572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AE2778E-2ACA-4050-BD36-7E919E69B206}"/>
                  </a:ext>
                </a:extLst>
              </p:cNvPr>
              <p:cNvSpPr txBox="1"/>
              <p:nvPr/>
            </p:nvSpPr>
            <p:spPr>
              <a:xfrm>
                <a:off x="3537284" y="2157998"/>
                <a:ext cx="444163" cy="461665"/>
              </a:xfrm>
              <a:prstGeom prst="rect">
                <a:avLst/>
              </a:prstGeom>
              <a:noFill/>
            </p:spPr>
            <p:txBody>
              <a:bodyPr wrap="square" rtlCol="0">
                <a:spAutoFit/>
              </a:bodyPr>
              <a:lstStyle/>
              <a:p>
                <a:r>
                  <a:rPr lang="en-US" sz="2400" dirty="0">
                    <a:solidFill>
                      <a:srgbClr val="FF0000"/>
                    </a:solidFill>
                  </a:rPr>
                  <a:t>v</a:t>
                </a:r>
              </a:p>
            </p:txBody>
          </p:sp>
        </p:grpSp>
      </p:grpSp>
      <p:sp>
        <p:nvSpPr>
          <p:cNvPr id="29" name="Slide Number Placeholder 28">
            <a:extLst>
              <a:ext uri="{FF2B5EF4-FFF2-40B4-BE49-F238E27FC236}">
                <a16:creationId xmlns:a16="http://schemas.microsoft.com/office/drawing/2014/main" id="{6B369B53-58E1-4839-8AA4-9DCB24C88C08}"/>
              </a:ext>
            </a:extLst>
          </p:cNvPr>
          <p:cNvSpPr>
            <a:spLocks noGrp="1"/>
          </p:cNvSpPr>
          <p:nvPr>
            <p:ph type="sldNum" sz="quarter" idx="12"/>
          </p:nvPr>
        </p:nvSpPr>
        <p:spPr/>
        <p:txBody>
          <a:bodyPr/>
          <a:lstStyle/>
          <a:p>
            <a:fld id="{70F590C6-BFDA-46BA-8593-EB8341455ED1}" type="slidenum">
              <a:rPr lang="en-US" smtClean="0"/>
              <a:t>8</a:t>
            </a:fld>
            <a:endParaRPr lang="en-US"/>
          </a:p>
        </p:txBody>
      </p:sp>
    </p:spTree>
    <p:extLst>
      <p:ext uri="{BB962C8B-B14F-4D97-AF65-F5344CB8AC3E}">
        <p14:creationId xmlns:p14="http://schemas.microsoft.com/office/powerpoint/2010/main" val="207534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347F03-D449-4FB2-8990-0BA744A4B9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8899" y="838440"/>
            <a:ext cx="2662137" cy="5067300"/>
          </a:xfrm>
          <a:prstGeom prst="rect">
            <a:avLst/>
          </a:prstGeom>
        </p:spPr>
      </p:pic>
      <p:sp>
        <p:nvSpPr>
          <p:cNvPr id="22" name="Slide Number Placeholder 21">
            <a:extLst>
              <a:ext uri="{FF2B5EF4-FFF2-40B4-BE49-F238E27FC236}">
                <a16:creationId xmlns:a16="http://schemas.microsoft.com/office/drawing/2014/main" id="{36B60BF3-FA84-4D86-BF70-DEB97568C730}"/>
              </a:ext>
            </a:extLst>
          </p:cNvPr>
          <p:cNvSpPr>
            <a:spLocks noGrp="1"/>
          </p:cNvSpPr>
          <p:nvPr>
            <p:ph type="sldNum" sz="quarter" idx="12"/>
          </p:nvPr>
        </p:nvSpPr>
        <p:spPr/>
        <p:txBody>
          <a:bodyPr/>
          <a:lstStyle/>
          <a:p>
            <a:fld id="{70F590C6-BFDA-46BA-8593-EB8341455ED1}" type="slidenum">
              <a:rPr lang="en-US" smtClean="0"/>
              <a:t>80</a:t>
            </a:fld>
            <a:endParaRPr lang="en-US"/>
          </a:p>
        </p:txBody>
      </p:sp>
      <p:grpSp>
        <p:nvGrpSpPr>
          <p:cNvPr id="45" name="Group 44">
            <a:extLst>
              <a:ext uri="{FF2B5EF4-FFF2-40B4-BE49-F238E27FC236}">
                <a16:creationId xmlns:a16="http://schemas.microsoft.com/office/drawing/2014/main" id="{1DA82DE4-56D0-4917-A090-FDBA0FF8E650}"/>
              </a:ext>
            </a:extLst>
          </p:cNvPr>
          <p:cNvGrpSpPr/>
          <p:nvPr/>
        </p:nvGrpSpPr>
        <p:grpSpPr>
          <a:xfrm>
            <a:off x="8428507" y="2215835"/>
            <a:ext cx="3471280" cy="3995692"/>
            <a:chOff x="4097759" y="1291390"/>
            <a:chExt cx="4519291" cy="5048163"/>
          </a:xfrm>
        </p:grpSpPr>
        <p:sp>
          <p:nvSpPr>
            <p:cNvPr id="23" name="Flowchart: Magnetic Disk 22">
              <a:extLst>
                <a:ext uri="{FF2B5EF4-FFF2-40B4-BE49-F238E27FC236}">
                  <a16:creationId xmlns:a16="http://schemas.microsoft.com/office/drawing/2014/main" id="{7F85CEA5-08B9-4D42-A5EA-FC075680C630}"/>
                </a:ext>
              </a:extLst>
            </p:cNvPr>
            <p:cNvSpPr/>
            <p:nvPr/>
          </p:nvSpPr>
          <p:spPr>
            <a:xfrm>
              <a:off x="5466978" y="5302324"/>
              <a:ext cx="1217908" cy="1037229"/>
            </a:xfrm>
            <a:prstGeom prst="flowChartMagneticDisk">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F64AF69-5634-48E7-8258-6C4A220CFF1B}"/>
                </a:ext>
              </a:extLst>
            </p:cNvPr>
            <p:cNvSpPr/>
            <p:nvPr/>
          </p:nvSpPr>
          <p:spPr>
            <a:xfrm>
              <a:off x="6244832" y="3131217"/>
              <a:ext cx="801858" cy="759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F611C663-CAAF-48AB-9683-E1A206AD7057}"/>
                </a:ext>
              </a:extLst>
            </p:cNvPr>
            <p:cNvGrpSpPr/>
            <p:nvPr/>
          </p:nvGrpSpPr>
          <p:grpSpPr>
            <a:xfrm>
              <a:off x="5962016" y="1291390"/>
              <a:ext cx="589725" cy="4217148"/>
              <a:chOff x="5352420" y="1291390"/>
              <a:chExt cx="589725" cy="4217148"/>
            </a:xfrm>
          </p:grpSpPr>
          <p:grpSp>
            <p:nvGrpSpPr>
              <p:cNvPr id="26" name="Group 25">
                <a:extLst>
                  <a:ext uri="{FF2B5EF4-FFF2-40B4-BE49-F238E27FC236}">
                    <a16:creationId xmlns:a16="http://schemas.microsoft.com/office/drawing/2014/main" id="{7DE37BD2-9875-4BD1-A78D-301950777387}"/>
                  </a:ext>
                </a:extLst>
              </p:cNvPr>
              <p:cNvGrpSpPr/>
              <p:nvPr/>
            </p:nvGrpSpPr>
            <p:grpSpPr>
              <a:xfrm>
                <a:off x="5352420" y="1887361"/>
                <a:ext cx="589725" cy="3621177"/>
                <a:chOff x="2356784" y="1662771"/>
                <a:chExt cx="698922" cy="3621177"/>
              </a:xfrm>
            </p:grpSpPr>
            <p:sp>
              <p:nvSpPr>
                <p:cNvPr id="30" name="Freeform: Shape 29">
                  <a:extLst>
                    <a:ext uri="{FF2B5EF4-FFF2-40B4-BE49-F238E27FC236}">
                      <a16:creationId xmlns:a16="http://schemas.microsoft.com/office/drawing/2014/main" id="{D90C6E58-5A84-42D1-A19F-63733A7854F6}"/>
                    </a:ext>
                  </a:extLst>
                </p:cNvPr>
                <p:cNvSpPr/>
                <p:nvPr/>
              </p:nvSpPr>
              <p:spPr>
                <a:xfrm>
                  <a:off x="2356784" y="1670791"/>
                  <a:ext cx="241723"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9975172-2A98-431B-BF7C-2B221212ABE1}"/>
                    </a:ext>
                  </a:extLst>
                </p:cNvPr>
                <p:cNvSpPr/>
                <p:nvPr/>
              </p:nvSpPr>
              <p:spPr>
                <a:xfrm>
                  <a:off x="2480375" y="1673973"/>
                  <a:ext cx="408226"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1E192BB-0434-47BE-B72A-DCA7F936B3DA}"/>
                    </a:ext>
                  </a:extLst>
                </p:cNvPr>
                <p:cNvSpPr/>
                <p:nvPr/>
              </p:nvSpPr>
              <p:spPr>
                <a:xfrm>
                  <a:off x="2647480" y="1662771"/>
                  <a:ext cx="408226"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Arrow Connector 26">
                <a:extLst>
                  <a:ext uri="{FF2B5EF4-FFF2-40B4-BE49-F238E27FC236}">
                    <a16:creationId xmlns:a16="http://schemas.microsoft.com/office/drawing/2014/main" id="{36358E10-A887-4282-975F-11F5B8B1E490}"/>
                  </a:ext>
                </a:extLst>
              </p:cNvPr>
              <p:cNvCxnSpPr/>
              <p:nvPr/>
            </p:nvCxnSpPr>
            <p:spPr>
              <a:xfrm flipV="1">
                <a:off x="5542095" y="129941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E44A84-3F05-4AA7-8115-2D00199DA01A}"/>
                  </a:ext>
                </a:extLst>
              </p:cNvPr>
              <p:cNvCxnSpPr/>
              <p:nvPr/>
            </p:nvCxnSpPr>
            <p:spPr>
              <a:xfrm flipV="1">
                <a:off x="5726579" y="129139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4DC9E02-A45F-4F7E-8A99-EFF0EA3CCE56}"/>
                  </a:ext>
                </a:extLst>
              </p:cNvPr>
              <p:cNvCxnSpPr/>
              <p:nvPr/>
            </p:nvCxnSpPr>
            <p:spPr>
              <a:xfrm flipV="1">
                <a:off x="5919083" y="129139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a:extLst>
                <a:ext uri="{FF2B5EF4-FFF2-40B4-BE49-F238E27FC236}">
                  <a16:creationId xmlns:a16="http://schemas.microsoft.com/office/drawing/2014/main" id="{85444E8C-9847-4C48-B192-13A4186E28AA}"/>
                </a:ext>
              </a:extLst>
            </p:cNvPr>
            <p:cNvCxnSpPr>
              <a:cxnSpLocks/>
            </p:cNvCxnSpPr>
            <p:nvPr/>
          </p:nvCxnSpPr>
          <p:spPr>
            <a:xfrm flipH="1">
              <a:off x="5813622" y="3526745"/>
              <a:ext cx="73185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2C7553C-E089-4803-89CA-3844CBC99F6A}"/>
                </a:ext>
              </a:extLst>
            </p:cNvPr>
            <p:cNvGrpSpPr/>
            <p:nvPr/>
          </p:nvGrpSpPr>
          <p:grpSpPr>
            <a:xfrm>
              <a:off x="4097759" y="3157102"/>
              <a:ext cx="4519291" cy="965966"/>
              <a:chOff x="4005788" y="3190602"/>
              <a:chExt cx="4519291" cy="965966"/>
            </a:xfrm>
          </p:grpSpPr>
          <p:sp>
            <p:nvSpPr>
              <p:cNvPr id="35" name="TextBox 34">
                <a:extLst>
                  <a:ext uri="{FF2B5EF4-FFF2-40B4-BE49-F238E27FC236}">
                    <a16:creationId xmlns:a16="http://schemas.microsoft.com/office/drawing/2014/main" id="{46A9A94A-C41F-42DB-AD42-D21F538CE9F8}"/>
                  </a:ext>
                </a:extLst>
              </p:cNvPr>
              <p:cNvSpPr txBox="1"/>
              <p:nvPr/>
            </p:nvSpPr>
            <p:spPr>
              <a:xfrm>
                <a:off x="7027493" y="3218078"/>
                <a:ext cx="1497586" cy="938490"/>
              </a:xfrm>
              <a:prstGeom prst="rect">
                <a:avLst/>
              </a:prstGeom>
              <a:noFill/>
            </p:spPr>
            <p:txBody>
              <a:bodyPr wrap="square" rtlCol="0">
                <a:spAutoFit/>
              </a:bodyPr>
              <a:lstStyle/>
              <a:p>
                <a:pPr algn="ctr"/>
                <a:r>
                  <a:rPr lang="en-US" sz="2000" dirty="0"/>
                  <a:t>High Pressure</a:t>
                </a:r>
              </a:p>
            </p:txBody>
          </p:sp>
          <p:sp>
            <p:nvSpPr>
              <p:cNvPr id="36" name="TextBox 35">
                <a:extLst>
                  <a:ext uri="{FF2B5EF4-FFF2-40B4-BE49-F238E27FC236}">
                    <a16:creationId xmlns:a16="http://schemas.microsoft.com/office/drawing/2014/main" id="{1E99A662-6F16-4217-A9A4-0EB001BAEFC7}"/>
                  </a:ext>
                </a:extLst>
              </p:cNvPr>
              <p:cNvSpPr txBox="1"/>
              <p:nvPr/>
            </p:nvSpPr>
            <p:spPr>
              <a:xfrm>
                <a:off x="4005788" y="3190602"/>
                <a:ext cx="1517612" cy="938490"/>
              </a:xfrm>
              <a:prstGeom prst="rect">
                <a:avLst/>
              </a:prstGeom>
              <a:noFill/>
            </p:spPr>
            <p:txBody>
              <a:bodyPr wrap="square" rtlCol="0">
                <a:spAutoFit/>
              </a:bodyPr>
              <a:lstStyle/>
              <a:p>
                <a:pPr algn="ctr"/>
                <a:r>
                  <a:rPr lang="en-US" sz="2000" dirty="0"/>
                  <a:t>Low Pressure</a:t>
                </a:r>
              </a:p>
            </p:txBody>
          </p:sp>
        </p:grpSp>
        <p:grpSp>
          <p:nvGrpSpPr>
            <p:cNvPr id="37" name="Group 36">
              <a:extLst>
                <a:ext uri="{FF2B5EF4-FFF2-40B4-BE49-F238E27FC236}">
                  <a16:creationId xmlns:a16="http://schemas.microsoft.com/office/drawing/2014/main" id="{B19F9515-468F-41C3-991C-05425432B0F2}"/>
                </a:ext>
              </a:extLst>
            </p:cNvPr>
            <p:cNvGrpSpPr/>
            <p:nvPr/>
          </p:nvGrpSpPr>
          <p:grpSpPr>
            <a:xfrm>
              <a:off x="5510662" y="1291390"/>
              <a:ext cx="431488" cy="4217148"/>
              <a:chOff x="5510662" y="1291390"/>
              <a:chExt cx="431488" cy="4217148"/>
            </a:xfrm>
          </p:grpSpPr>
          <p:grpSp>
            <p:nvGrpSpPr>
              <p:cNvPr id="38" name="Group 37">
                <a:extLst>
                  <a:ext uri="{FF2B5EF4-FFF2-40B4-BE49-F238E27FC236}">
                    <a16:creationId xmlns:a16="http://schemas.microsoft.com/office/drawing/2014/main" id="{C50C25A0-0C72-4F5B-A456-14603FB0F494}"/>
                  </a:ext>
                </a:extLst>
              </p:cNvPr>
              <p:cNvGrpSpPr/>
              <p:nvPr/>
            </p:nvGrpSpPr>
            <p:grpSpPr>
              <a:xfrm>
                <a:off x="5510662" y="1887361"/>
                <a:ext cx="431488" cy="3621177"/>
                <a:chOff x="2544322" y="1662771"/>
                <a:chExt cx="511384" cy="3621177"/>
              </a:xfrm>
            </p:grpSpPr>
            <p:sp>
              <p:nvSpPr>
                <p:cNvPr id="42" name="Freeform: Shape 41">
                  <a:extLst>
                    <a:ext uri="{FF2B5EF4-FFF2-40B4-BE49-F238E27FC236}">
                      <a16:creationId xmlns:a16="http://schemas.microsoft.com/office/drawing/2014/main" id="{000960EE-9BF6-4053-A6BF-CEE60A517C39}"/>
                    </a:ext>
                  </a:extLst>
                </p:cNvPr>
                <p:cNvSpPr/>
                <p:nvPr/>
              </p:nvSpPr>
              <p:spPr>
                <a:xfrm>
                  <a:off x="2544322" y="1670791"/>
                  <a:ext cx="54185"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ACA84E35-25C6-4616-B350-D91D57DC6332}"/>
                    </a:ext>
                  </a:extLst>
                </p:cNvPr>
                <p:cNvSpPr/>
                <p:nvPr/>
              </p:nvSpPr>
              <p:spPr>
                <a:xfrm>
                  <a:off x="2758807" y="1673973"/>
                  <a:ext cx="54185"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F07B4D-1EC3-493D-9AC6-07E80517B40E}"/>
                    </a:ext>
                  </a:extLst>
                </p:cNvPr>
                <p:cNvSpPr/>
                <p:nvPr/>
              </p:nvSpPr>
              <p:spPr>
                <a:xfrm>
                  <a:off x="2936583" y="1662771"/>
                  <a:ext cx="119123"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9" name="Straight Arrow Connector 38">
                <a:extLst>
                  <a:ext uri="{FF2B5EF4-FFF2-40B4-BE49-F238E27FC236}">
                    <a16:creationId xmlns:a16="http://schemas.microsoft.com/office/drawing/2014/main" id="{67018C38-2073-4688-A2AC-638563E70C68}"/>
                  </a:ext>
                </a:extLst>
              </p:cNvPr>
              <p:cNvCxnSpPr/>
              <p:nvPr/>
            </p:nvCxnSpPr>
            <p:spPr>
              <a:xfrm flipV="1">
                <a:off x="5542095" y="129941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A9F9BF0-4031-4B9E-A195-6CCA235B51CF}"/>
                  </a:ext>
                </a:extLst>
              </p:cNvPr>
              <p:cNvCxnSpPr/>
              <p:nvPr/>
            </p:nvCxnSpPr>
            <p:spPr>
              <a:xfrm flipV="1">
                <a:off x="5726579" y="129139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B6BE561-0A1E-43D4-BBD7-8A52F534217E}"/>
                  </a:ext>
                </a:extLst>
              </p:cNvPr>
              <p:cNvCxnSpPr/>
              <p:nvPr/>
            </p:nvCxnSpPr>
            <p:spPr>
              <a:xfrm flipV="1">
                <a:off x="5919083" y="129139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8" name="Group 67">
            <a:extLst>
              <a:ext uri="{FF2B5EF4-FFF2-40B4-BE49-F238E27FC236}">
                <a16:creationId xmlns:a16="http://schemas.microsoft.com/office/drawing/2014/main" id="{5DACBDB0-78F2-4E24-A8D0-4B998854DBE3}"/>
              </a:ext>
            </a:extLst>
          </p:cNvPr>
          <p:cNvGrpSpPr/>
          <p:nvPr/>
        </p:nvGrpSpPr>
        <p:grpSpPr>
          <a:xfrm>
            <a:off x="3323308" y="2227633"/>
            <a:ext cx="3377586" cy="4014807"/>
            <a:chOff x="3655188" y="1283370"/>
            <a:chExt cx="4307119" cy="5056183"/>
          </a:xfrm>
        </p:grpSpPr>
        <p:sp>
          <p:nvSpPr>
            <p:cNvPr id="46" name="Flowchart: Magnetic Disk 45">
              <a:extLst>
                <a:ext uri="{FF2B5EF4-FFF2-40B4-BE49-F238E27FC236}">
                  <a16:creationId xmlns:a16="http://schemas.microsoft.com/office/drawing/2014/main" id="{EA213327-D35F-40B1-B504-18E798417D86}"/>
                </a:ext>
              </a:extLst>
            </p:cNvPr>
            <p:cNvSpPr/>
            <p:nvPr/>
          </p:nvSpPr>
          <p:spPr>
            <a:xfrm>
              <a:off x="5466978" y="5302324"/>
              <a:ext cx="1217908" cy="1037229"/>
            </a:xfrm>
            <a:prstGeom prst="flowChartMagneticDisk">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5E4C20D-A1C5-41C1-B6C0-A0F5204B7D2C}"/>
                </a:ext>
              </a:extLst>
            </p:cNvPr>
            <p:cNvSpPr/>
            <p:nvPr/>
          </p:nvSpPr>
          <p:spPr>
            <a:xfrm>
              <a:off x="4963191" y="3131217"/>
              <a:ext cx="801858" cy="759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A618F13C-CBF5-49FC-87E1-231EC5556710}"/>
                </a:ext>
              </a:extLst>
            </p:cNvPr>
            <p:cNvGrpSpPr/>
            <p:nvPr/>
          </p:nvGrpSpPr>
          <p:grpSpPr>
            <a:xfrm>
              <a:off x="5549555" y="1283370"/>
              <a:ext cx="570178" cy="4233188"/>
              <a:chOff x="6139161" y="1283370"/>
              <a:chExt cx="570178" cy="4233188"/>
            </a:xfrm>
          </p:grpSpPr>
          <p:grpSp>
            <p:nvGrpSpPr>
              <p:cNvPr id="49" name="Group 48">
                <a:extLst>
                  <a:ext uri="{FF2B5EF4-FFF2-40B4-BE49-F238E27FC236}">
                    <a16:creationId xmlns:a16="http://schemas.microsoft.com/office/drawing/2014/main" id="{6D281B69-BAD8-429E-8DAF-2AE9393D4C17}"/>
                  </a:ext>
                </a:extLst>
              </p:cNvPr>
              <p:cNvGrpSpPr/>
              <p:nvPr/>
            </p:nvGrpSpPr>
            <p:grpSpPr>
              <a:xfrm flipH="1">
                <a:off x="6139161" y="1895381"/>
                <a:ext cx="570178" cy="3621177"/>
                <a:chOff x="2363321" y="1662771"/>
                <a:chExt cx="692385" cy="3621177"/>
              </a:xfrm>
            </p:grpSpPr>
            <p:sp>
              <p:nvSpPr>
                <p:cNvPr id="53" name="Freeform: Shape 52">
                  <a:extLst>
                    <a:ext uri="{FF2B5EF4-FFF2-40B4-BE49-F238E27FC236}">
                      <a16:creationId xmlns:a16="http://schemas.microsoft.com/office/drawing/2014/main" id="{49AE6BAE-4593-4FDA-9720-EB99EE3BF224}"/>
                    </a:ext>
                  </a:extLst>
                </p:cNvPr>
                <p:cNvSpPr/>
                <p:nvPr/>
              </p:nvSpPr>
              <p:spPr>
                <a:xfrm>
                  <a:off x="2363321" y="1670791"/>
                  <a:ext cx="312655"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64CFF7D-9DC4-4F64-9D16-967569168B95}"/>
                    </a:ext>
                  </a:extLst>
                </p:cNvPr>
                <p:cNvSpPr/>
                <p:nvPr/>
              </p:nvSpPr>
              <p:spPr>
                <a:xfrm>
                  <a:off x="2525494" y="1673973"/>
                  <a:ext cx="356227"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80328BD7-6902-4CA0-AF59-20FE329BD59C}"/>
                    </a:ext>
                  </a:extLst>
                </p:cNvPr>
                <p:cNvSpPr/>
                <p:nvPr/>
              </p:nvSpPr>
              <p:spPr>
                <a:xfrm>
                  <a:off x="2675995" y="1662771"/>
                  <a:ext cx="379711"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Arrow Connector 49">
                <a:extLst>
                  <a:ext uri="{FF2B5EF4-FFF2-40B4-BE49-F238E27FC236}">
                    <a16:creationId xmlns:a16="http://schemas.microsoft.com/office/drawing/2014/main" id="{B5DEC9E5-8FC4-426B-ADD3-53239DF651AB}"/>
                  </a:ext>
                </a:extLst>
              </p:cNvPr>
              <p:cNvCxnSpPr/>
              <p:nvPr/>
            </p:nvCxnSpPr>
            <p:spPr>
              <a:xfrm flipV="1">
                <a:off x="6143671" y="129139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C85A298-943D-4B78-BE49-9C08166E763D}"/>
                  </a:ext>
                </a:extLst>
              </p:cNvPr>
              <p:cNvCxnSpPr/>
              <p:nvPr/>
            </p:nvCxnSpPr>
            <p:spPr>
              <a:xfrm flipV="1">
                <a:off x="6328155" y="128337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297241A-93F9-41B8-ACD2-F072855B0030}"/>
                  </a:ext>
                </a:extLst>
              </p:cNvPr>
              <p:cNvCxnSpPr/>
              <p:nvPr/>
            </p:nvCxnSpPr>
            <p:spPr>
              <a:xfrm flipV="1">
                <a:off x="6520659" y="128337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a:extLst>
                <a:ext uri="{FF2B5EF4-FFF2-40B4-BE49-F238E27FC236}">
                  <a16:creationId xmlns:a16="http://schemas.microsoft.com/office/drawing/2014/main" id="{89537064-2793-4CA0-8225-755B4E574659}"/>
                </a:ext>
              </a:extLst>
            </p:cNvPr>
            <p:cNvCxnSpPr>
              <a:cxnSpLocks/>
            </p:cNvCxnSpPr>
            <p:nvPr/>
          </p:nvCxnSpPr>
          <p:spPr>
            <a:xfrm>
              <a:off x="5420065" y="3514051"/>
              <a:ext cx="75826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8A952E6-40C6-4CC6-A3F5-18303E14F008}"/>
                </a:ext>
              </a:extLst>
            </p:cNvPr>
            <p:cNvGrpSpPr/>
            <p:nvPr/>
          </p:nvGrpSpPr>
          <p:grpSpPr>
            <a:xfrm>
              <a:off x="3655188" y="3131217"/>
              <a:ext cx="4307119" cy="891500"/>
              <a:chOff x="3655188" y="3131217"/>
              <a:chExt cx="4307119" cy="891500"/>
            </a:xfrm>
          </p:grpSpPr>
          <p:sp>
            <p:nvSpPr>
              <p:cNvPr id="58" name="TextBox 57">
                <a:extLst>
                  <a:ext uri="{FF2B5EF4-FFF2-40B4-BE49-F238E27FC236}">
                    <a16:creationId xmlns:a16="http://schemas.microsoft.com/office/drawing/2014/main" id="{ABE7B0BC-F733-4316-920B-42E6690C067D}"/>
                  </a:ext>
                </a:extLst>
              </p:cNvPr>
              <p:cNvSpPr txBox="1"/>
              <p:nvPr/>
            </p:nvSpPr>
            <p:spPr>
              <a:xfrm>
                <a:off x="3655188" y="3131217"/>
                <a:ext cx="1464282" cy="891500"/>
              </a:xfrm>
              <a:prstGeom prst="rect">
                <a:avLst/>
              </a:prstGeom>
              <a:noFill/>
            </p:spPr>
            <p:txBody>
              <a:bodyPr wrap="square" rtlCol="0">
                <a:spAutoFit/>
              </a:bodyPr>
              <a:lstStyle/>
              <a:p>
                <a:pPr algn="ctr"/>
                <a:r>
                  <a:rPr lang="en-US" sz="2000" dirty="0"/>
                  <a:t>High Pressure</a:t>
                </a:r>
              </a:p>
            </p:txBody>
          </p:sp>
          <p:sp>
            <p:nvSpPr>
              <p:cNvPr id="59" name="TextBox 58">
                <a:extLst>
                  <a:ext uri="{FF2B5EF4-FFF2-40B4-BE49-F238E27FC236}">
                    <a16:creationId xmlns:a16="http://schemas.microsoft.com/office/drawing/2014/main" id="{38FCA1A9-49E0-475E-BB06-B73E1F8B02CB}"/>
                  </a:ext>
                </a:extLst>
              </p:cNvPr>
              <p:cNvSpPr txBox="1"/>
              <p:nvPr/>
            </p:nvSpPr>
            <p:spPr>
              <a:xfrm>
                <a:off x="6422824" y="3131217"/>
                <a:ext cx="1539483" cy="707886"/>
              </a:xfrm>
              <a:prstGeom prst="rect">
                <a:avLst/>
              </a:prstGeom>
              <a:noFill/>
            </p:spPr>
            <p:txBody>
              <a:bodyPr wrap="square" rtlCol="0">
                <a:spAutoFit/>
              </a:bodyPr>
              <a:lstStyle/>
              <a:p>
                <a:pPr algn="ctr"/>
                <a:r>
                  <a:rPr lang="en-US" sz="2000" dirty="0"/>
                  <a:t>Low Pressure</a:t>
                </a:r>
              </a:p>
            </p:txBody>
          </p:sp>
        </p:grpSp>
        <p:grpSp>
          <p:nvGrpSpPr>
            <p:cNvPr id="60" name="Group 59">
              <a:extLst>
                <a:ext uri="{FF2B5EF4-FFF2-40B4-BE49-F238E27FC236}">
                  <a16:creationId xmlns:a16="http://schemas.microsoft.com/office/drawing/2014/main" id="{54950467-12E7-4EB5-BE70-B9CF64FFCEAE}"/>
                </a:ext>
              </a:extLst>
            </p:cNvPr>
            <p:cNvGrpSpPr/>
            <p:nvPr/>
          </p:nvGrpSpPr>
          <p:grpSpPr>
            <a:xfrm>
              <a:off x="6153229" y="1283370"/>
              <a:ext cx="433478" cy="4233188"/>
              <a:chOff x="6139161" y="1283370"/>
              <a:chExt cx="433478" cy="4233188"/>
            </a:xfrm>
          </p:grpSpPr>
          <p:grpSp>
            <p:nvGrpSpPr>
              <p:cNvPr id="61" name="Group 60">
                <a:extLst>
                  <a:ext uri="{FF2B5EF4-FFF2-40B4-BE49-F238E27FC236}">
                    <a16:creationId xmlns:a16="http://schemas.microsoft.com/office/drawing/2014/main" id="{017E77E2-A632-4CBA-A2CD-FCD1E9A250F2}"/>
                  </a:ext>
                </a:extLst>
              </p:cNvPr>
              <p:cNvGrpSpPr/>
              <p:nvPr/>
            </p:nvGrpSpPr>
            <p:grpSpPr>
              <a:xfrm flipH="1">
                <a:off x="6139161" y="1895381"/>
                <a:ext cx="433478" cy="3621177"/>
                <a:chOff x="2529321" y="1662771"/>
                <a:chExt cx="526386" cy="3621177"/>
              </a:xfrm>
            </p:grpSpPr>
            <p:sp>
              <p:nvSpPr>
                <p:cNvPr id="65" name="Freeform: Shape 64">
                  <a:extLst>
                    <a:ext uri="{FF2B5EF4-FFF2-40B4-BE49-F238E27FC236}">
                      <a16:creationId xmlns:a16="http://schemas.microsoft.com/office/drawing/2014/main" id="{BA92C741-A930-4EAA-BD6E-2346E1F94A06}"/>
                    </a:ext>
                  </a:extLst>
                </p:cNvPr>
                <p:cNvSpPr/>
                <p:nvPr/>
              </p:nvSpPr>
              <p:spPr>
                <a:xfrm>
                  <a:off x="2529321" y="1670791"/>
                  <a:ext cx="69187"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87F2A0C-7A3F-4149-B4C6-4267D916C08E}"/>
                    </a:ext>
                  </a:extLst>
                </p:cNvPr>
                <p:cNvSpPr/>
                <p:nvPr/>
              </p:nvSpPr>
              <p:spPr>
                <a:xfrm>
                  <a:off x="2734813" y="1673973"/>
                  <a:ext cx="78181"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3404695-FF5D-45C8-B45A-7370287E45E8}"/>
                    </a:ext>
                  </a:extLst>
                </p:cNvPr>
                <p:cNvSpPr/>
                <p:nvPr/>
              </p:nvSpPr>
              <p:spPr>
                <a:xfrm>
                  <a:off x="2925256" y="1662771"/>
                  <a:ext cx="130451"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Arrow Connector 61">
                <a:extLst>
                  <a:ext uri="{FF2B5EF4-FFF2-40B4-BE49-F238E27FC236}">
                    <a16:creationId xmlns:a16="http://schemas.microsoft.com/office/drawing/2014/main" id="{0E0E07D2-77B5-419D-A572-039EE9DAF305}"/>
                  </a:ext>
                </a:extLst>
              </p:cNvPr>
              <p:cNvCxnSpPr/>
              <p:nvPr/>
            </p:nvCxnSpPr>
            <p:spPr>
              <a:xfrm flipV="1">
                <a:off x="6143671" y="129139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E0DE6C4-D113-4DBB-AE22-84979D24D3E4}"/>
                  </a:ext>
                </a:extLst>
              </p:cNvPr>
              <p:cNvCxnSpPr/>
              <p:nvPr/>
            </p:nvCxnSpPr>
            <p:spPr>
              <a:xfrm flipV="1">
                <a:off x="6328155" y="128337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397BBF8-845E-4975-A8D1-191C6BF994A5}"/>
                  </a:ext>
                </a:extLst>
              </p:cNvPr>
              <p:cNvCxnSpPr/>
              <p:nvPr/>
            </p:nvCxnSpPr>
            <p:spPr>
              <a:xfrm flipV="1">
                <a:off x="6520659" y="128337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70" name="Straight Arrow Connector 69">
            <a:extLst>
              <a:ext uri="{FF2B5EF4-FFF2-40B4-BE49-F238E27FC236}">
                <a16:creationId xmlns:a16="http://schemas.microsoft.com/office/drawing/2014/main" id="{A8DB0EC5-F54F-408B-AEEF-1144A740B946}"/>
              </a:ext>
            </a:extLst>
          </p:cNvPr>
          <p:cNvCxnSpPr/>
          <p:nvPr/>
        </p:nvCxnSpPr>
        <p:spPr>
          <a:xfrm flipV="1">
            <a:off x="1968843" y="2157703"/>
            <a:ext cx="0" cy="79041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B1A8E81-9EFF-4A9F-84C2-7B9D2F35F7F2}"/>
              </a:ext>
            </a:extLst>
          </p:cNvPr>
          <p:cNvCxnSpPr/>
          <p:nvPr/>
        </p:nvCxnSpPr>
        <p:spPr>
          <a:xfrm flipV="1">
            <a:off x="2255058" y="2157703"/>
            <a:ext cx="0" cy="79041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F5C28CF-DA60-4781-8431-5642596067AF}"/>
              </a:ext>
            </a:extLst>
          </p:cNvPr>
          <p:cNvCxnSpPr/>
          <p:nvPr/>
        </p:nvCxnSpPr>
        <p:spPr>
          <a:xfrm flipV="1">
            <a:off x="2500383" y="2186328"/>
            <a:ext cx="0" cy="79041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937334BD-C921-445F-9738-9E4F191BBA2B}"/>
              </a:ext>
            </a:extLst>
          </p:cNvPr>
          <p:cNvSpPr txBox="1"/>
          <p:nvPr/>
        </p:nvSpPr>
        <p:spPr>
          <a:xfrm>
            <a:off x="6089772" y="4734155"/>
            <a:ext cx="3071238" cy="1323439"/>
          </a:xfrm>
          <a:prstGeom prst="rect">
            <a:avLst/>
          </a:prstGeom>
          <a:noFill/>
        </p:spPr>
        <p:txBody>
          <a:bodyPr wrap="square" rtlCol="0">
            <a:spAutoFit/>
          </a:bodyPr>
          <a:lstStyle/>
          <a:p>
            <a:pPr algn="ctr"/>
            <a:r>
              <a:rPr lang="en-US" sz="2000" dirty="0"/>
              <a:t>When the ball moves towards the edge of the flow low pressure is created that sucks the ball back in.</a:t>
            </a:r>
          </a:p>
        </p:txBody>
      </p:sp>
      <p:grpSp>
        <p:nvGrpSpPr>
          <p:cNvPr id="80" name="Group 79">
            <a:extLst>
              <a:ext uri="{FF2B5EF4-FFF2-40B4-BE49-F238E27FC236}">
                <a16:creationId xmlns:a16="http://schemas.microsoft.com/office/drawing/2014/main" id="{889FF5E4-04D7-4B67-A10D-013207D5CB23}"/>
              </a:ext>
            </a:extLst>
          </p:cNvPr>
          <p:cNvGrpSpPr/>
          <p:nvPr/>
        </p:nvGrpSpPr>
        <p:grpSpPr>
          <a:xfrm>
            <a:off x="6047900" y="346833"/>
            <a:ext cx="3113110" cy="4008917"/>
            <a:chOff x="6047900" y="346833"/>
            <a:chExt cx="3113110" cy="4008917"/>
          </a:xfrm>
        </p:grpSpPr>
        <p:grpSp>
          <p:nvGrpSpPr>
            <p:cNvPr id="21" name="Group 20">
              <a:extLst>
                <a:ext uri="{FF2B5EF4-FFF2-40B4-BE49-F238E27FC236}">
                  <a16:creationId xmlns:a16="http://schemas.microsoft.com/office/drawing/2014/main" id="{636821FC-0305-46D8-AE54-A65FB3659E76}"/>
                </a:ext>
              </a:extLst>
            </p:cNvPr>
            <p:cNvGrpSpPr/>
            <p:nvPr/>
          </p:nvGrpSpPr>
          <p:grpSpPr>
            <a:xfrm>
              <a:off x="6908613" y="346833"/>
              <a:ext cx="1331249" cy="4008917"/>
              <a:chOff x="5843671" y="748798"/>
              <a:chExt cx="1781476" cy="5056183"/>
            </a:xfrm>
          </p:grpSpPr>
          <p:sp>
            <p:nvSpPr>
              <p:cNvPr id="3" name="Flowchart: Magnetic Disk 2">
                <a:extLst>
                  <a:ext uri="{FF2B5EF4-FFF2-40B4-BE49-F238E27FC236}">
                    <a16:creationId xmlns:a16="http://schemas.microsoft.com/office/drawing/2014/main" id="{20130CDA-8E16-4309-A461-674704E709A8}"/>
                  </a:ext>
                </a:extLst>
              </p:cNvPr>
              <p:cNvSpPr/>
              <p:nvPr/>
            </p:nvSpPr>
            <p:spPr>
              <a:xfrm>
                <a:off x="6170363" y="4767752"/>
                <a:ext cx="1217908" cy="1037229"/>
              </a:xfrm>
              <a:prstGeom prst="flowChartMagneticDisk">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DE0C959-9903-4A45-BFE4-030BF7AF9295}"/>
                  </a:ext>
                </a:extLst>
              </p:cNvPr>
              <p:cNvSpPr/>
              <p:nvPr/>
            </p:nvSpPr>
            <p:spPr>
              <a:xfrm>
                <a:off x="6338619" y="2596645"/>
                <a:ext cx="801858" cy="759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B171862-02AA-4EA2-92C8-D9ED5F46D886}"/>
                  </a:ext>
                </a:extLst>
              </p:cNvPr>
              <p:cNvGrpSpPr/>
              <p:nvPr/>
            </p:nvGrpSpPr>
            <p:grpSpPr>
              <a:xfrm>
                <a:off x="5843671" y="756818"/>
                <a:ext cx="801859" cy="4217148"/>
                <a:chOff x="5140286" y="1291390"/>
                <a:chExt cx="801859" cy="4217148"/>
              </a:xfrm>
            </p:grpSpPr>
            <p:grpSp>
              <p:nvGrpSpPr>
                <p:cNvPr id="6" name="Group 5">
                  <a:extLst>
                    <a:ext uri="{FF2B5EF4-FFF2-40B4-BE49-F238E27FC236}">
                      <a16:creationId xmlns:a16="http://schemas.microsoft.com/office/drawing/2014/main" id="{44A49AC6-A321-489F-BDDD-111D3E32C997}"/>
                    </a:ext>
                  </a:extLst>
                </p:cNvPr>
                <p:cNvGrpSpPr/>
                <p:nvPr/>
              </p:nvGrpSpPr>
              <p:grpSpPr>
                <a:xfrm>
                  <a:off x="5140286" y="1887361"/>
                  <a:ext cx="801859" cy="3621177"/>
                  <a:chOff x="2105370" y="1662771"/>
                  <a:chExt cx="950336" cy="3621177"/>
                </a:xfrm>
              </p:grpSpPr>
              <p:sp>
                <p:nvSpPr>
                  <p:cNvPr id="10" name="Freeform: Shape 9">
                    <a:extLst>
                      <a:ext uri="{FF2B5EF4-FFF2-40B4-BE49-F238E27FC236}">
                        <a16:creationId xmlns:a16="http://schemas.microsoft.com/office/drawing/2014/main" id="{7FB2FFC2-7D4D-4188-A2E0-B010C87D2816}"/>
                      </a:ext>
                    </a:extLst>
                  </p:cNvPr>
                  <p:cNvSpPr/>
                  <p:nvPr/>
                </p:nvSpPr>
                <p:spPr>
                  <a:xfrm>
                    <a:off x="2105370" y="1670791"/>
                    <a:ext cx="493138"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481F02F-FA79-4721-BA23-6794A6300B47}"/>
                      </a:ext>
                    </a:extLst>
                  </p:cNvPr>
                  <p:cNvSpPr/>
                  <p:nvPr/>
                </p:nvSpPr>
                <p:spPr>
                  <a:xfrm>
                    <a:off x="2319855" y="1673973"/>
                    <a:ext cx="493138"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015835E-91E1-42D2-8A0B-1FCFBABD51C0}"/>
                      </a:ext>
                    </a:extLst>
                  </p:cNvPr>
                  <p:cNvSpPr/>
                  <p:nvPr/>
                </p:nvSpPr>
                <p:spPr>
                  <a:xfrm>
                    <a:off x="2562568" y="1662771"/>
                    <a:ext cx="493138"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a:extLst>
                    <a:ext uri="{FF2B5EF4-FFF2-40B4-BE49-F238E27FC236}">
                      <a16:creationId xmlns:a16="http://schemas.microsoft.com/office/drawing/2014/main" id="{56EED0CD-9B13-4970-83BE-5BCAFE7C6BB4}"/>
                    </a:ext>
                  </a:extLst>
                </p:cNvPr>
                <p:cNvCxnSpPr/>
                <p:nvPr/>
              </p:nvCxnSpPr>
              <p:spPr>
                <a:xfrm flipV="1">
                  <a:off x="5542095" y="129941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EB30F1-65F2-4B3C-8CDF-64FFE80D2007}"/>
                    </a:ext>
                  </a:extLst>
                </p:cNvPr>
                <p:cNvCxnSpPr/>
                <p:nvPr/>
              </p:nvCxnSpPr>
              <p:spPr>
                <a:xfrm flipV="1">
                  <a:off x="5726579" y="129139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D883B85-A43A-406E-8E63-797F795FB00B}"/>
                    </a:ext>
                  </a:extLst>
                </p:cNvPr>
                <p:cNvCxnSpPr/>
                <p:nvPr/>
              </p:nvCxnSpPr>
              <p:spPr>
                <a:xfrm flipV="1">
                  <a:off x="5919083" y="129139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36072430-ABE3-4E04-8992-FA57307F4857}"/>
                  </a:ext>
                </a:extLst>
              </p:cNvPr>
              <p:cNvGrpSpPr/>
              <p:nvPr/>
            </p:nvGrpSpPr>
            <p:grpSpPr>
              <a:xfrm>
                <a:off x="6842547" y="748798"/>
                <a:ext cx="782600" cy="4233188"/>
                <a:chOff x="6139162" y="1283370"/>
                <a:chExt cx="782600" cy="4233188"/>
              </a:xfrm>
            </p:grpSpPr>
            <p:grpSp>
              <p:nvGrpSpPr>
                <p:cNvPr id="14" name="Group 13">
                  <a:extLst>
                    <a:ext uri="{FF2B5EF4-FFF2-40B4-BE49-F238E27FC236}">
                      <a16:creationId xmlns:a16="http://schemas.microsoft.com/office/drawing/2014/main" id="{51E7B653-64C4-4CA6-8FFB-15454513CCFD}"/>
                    </a:ext>
                  </a:extLst>
                </p:cNvPr>
                <p:cNvGrpSpPr/>
                <p:nvPr/>
              </p:nvGrpSpPr>
              <p:grpSpPr>
                <a:xfrm flipH="1">
                  <a:off x="6139162" y="1895381"/>
                  <a:ext cx="782600" cy="3621177"/>
                  <a:chOff x="2105370" y="1662771"/>
                  <a:chExt cx="950336" cy="3621177"/>
                </a:xfrm>
              </p:grpSpPr>
              <p:sp>
                <p:nvSpPr>
                  <p:cNvPr id="18" name="Freeform: Shape 17">
                    <a:extLst>
                      <a:ext uri="{FF2B5EF4-FFF2-40B4-BE49-F238E27FC236}">
                        <a16:creationId xmlns:a16="http://schemas.microsoft.com/office/drawing/2014/main" id="{CED003DC-FEB8-4700-8A0F-8387014A2CE1}"/>
                      </a:ext>
                    </a:extLst>
                  </p:cNvPr>
                  <p:cNvSpPr/>
                  <p:nvPr/>
                </p:nvSpPr>
                <p:spPr>
                  <a:xfrm>
                    <a:off x="2105370" y="1670791"/>
                    <a:ext cx="493138"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CA616B-B6A0-493F-9EC9-28A84B507EB4}"/>
                      </a:ext>
                    </a:extLst>
                  </p:cNvPr>
                  <p:cNvSpPr/>
                  <p:nvPr/>
                </p:nvSpPr>
                <p:spPr>
                  <a:xfrm>
                    <a:off x="2319855" y="1673973"/>
                    <a:ext cx="493138"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900EF-1696-4EA0-BE5B-FE120D68B195}"/>
                      </a:ext>
                    </a:extLst>
                  </p:cNvPr>
                  <p:cNvSpPr/>
                  <p:nvPr/>
                </p:nvSpPr>
                <p:spPr>
                  <a:xfrm>
                    <a:off x="2562568" y="1662771"/>
                    <a:ext cx="493138" cy="3609975"/>
                  </a:xfrm>
                  <a:custGeom>
                    <a:avLst/>
                    <a:gdLst>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62130 w 493843"/>
                      <a:gd name="connsiteY9" fmla="*/ 2085975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430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1205 w 493843"/>
                      <a:gd name="connsiteY0" fmla="*/ 0 h 3609975"/>
                      <a:gd name="connsiteX1" fmla="*/ 490730 w 493843"/>
                      <a:gd name="connsiteY1" fmla="*/ 800100 h 3609975"/>
                      <a:gd name="connsiteX2" fmla="*/ 433580 w 493843"/>
                      <a:gd name="connsiteY2" fmla="*/ 1038225 h 3609975"/>
                      <a:gd name="connsiteX3" fmla="*/ 328805 w 493843"/>
                      <a:gd name="connsiteY3" fmla="*/ 1152525 h 3609975"/>
                      <a:gd name="connsiteX4" fmla="*/ 176405 w 493843"/>
                      <a:gd name="connsiteY4" fmla="*/ 1276350 h 3609975"/>
                      <a:gd name="connsiteX5" fmla="*/ 71630 w 493843"/>
                      <a:gd name="connsiteY5" fmla="*/ 1400175 h 3609975"/>
                      <a:gd name="connsiteX6" fmla="*/ 4955 w 493843"/>
                      <a:gd name="connsiteY6" fmla="*/ 1571625 h 3609975"/>
                      <a:gd name="connsiteX7" fmla="*/ 14480 w 493843"/>
                      <a:gd name="connsiteY7" fmla="*/ 1762125 h 3609975"/>
                      <a:gd name="connsiteX8" fmla="*/ 90680 w 493843"/>
                      <a:gd name="connsiteY8" fmla="*/ 1943100 h 3609975"/>
                      <a:gd name="connsiteX9" fmla="*/ 204980 w 493843"/>
                      <a:gd name="connsiteY9" fmla="*/ 2076450 h 3609975"/>
                      <a:gd name="connsiteX10" fmla="*/ 357380 w 493843"/>
                      <a:gd name="connsiteY10" fmla="*/ 2209800 h 3609975"/>
                      <a:gd name="connsiteX11" fmla="*/ 462155 w 493843"/>
                      <a:gd name="connsiteY11" fmla="*/ 2371725 h 3609975"/>
                      <a:gd name="connsiteX12" fmla="*/ 481205 w 493843"/>
                      <a:gd name="connsiteY12" fmla="*/ 2581275 h 3609975"/>
                      <a:gd name="connsiteX13" fmla="*/ 481205 w 493843"/>
                      <a:gd name="connsiteY13" fmla="*/ 3609975 h 3609975"/>
                      <a:gd name="connsiteX0" fmla="*/ 480500 w 493138"/>
                      <a:gd name="connsiteY0" fmla="*/ 0 h 3609975"/>
                      <a:gd name="connsiteX1" fmla="*/ 490025 w 493138"/>
                      <a:gd name="connsiteY1" fmla="*/ 800100 h 3609975"/>
                      <a:gd name="connsiteX2" fmla="*/ 432875 w 493138"/>
                      <a:gd name="connsiteY2" fmla="*/ 1038225 h 3609975"/>
                      <a:gd name="connsiteX3" fmla="*/ 328100 w 493138"/>
                      <a:gd name="connsiteY3" fmla="*/ 1152525 h 3609975"/>
                      <a:gd name="connsiteX4" fmla="*/ 175700 w 493138"/>
                      <a:gd name="connsiteY4" fmla="*/ 1276350 h 3609975"/>
                      <a:gd name="connsiteX5" fmla="*/ 70925 w 493138"/>
                      <a:gd name="connsiteY5" fmla="*/ 1400175 h 3609975"/>
                      <a:gd name="connsiteX6" fmla="*/ 4250 w 493138"/>
                      <a:gd name="connsiteY6" fmla="*/ 1571625 h 3609975"/>
                      <a:gd name="connsiteX7" fmla="*/ 13775 w 493138"/>
                      <a:gd name="connsiteY7" fmla="*/ 1762125 h 3609975"/>
                      <a:gd name="connsiteX8" fmla="*/ 70925 w 493138"/>
                      <a:gd name="connsiteY8" fmla="*/ 1943100 h 3609975"/>
                      <a:gd name="connsiteX9" fmla="*/ 204275 w 493138"/>
                      <a:gd name="connsiteY9" fmla="*/ 2076450 h 3609975"/>
                      <a:gd name="connsiteX10" fmla="*/ 356675 w 493138"/>
                      <a:gd name="connsiteY10" fmla="*/ 2209800 h 3609975"/>
                      <a:gd name="connsiteX11" fmla="*/ 461450 w 493138"/>
                      <a:gd name="connsiteY11" fmla="*/ 2371725 h 3609975"/>
                      <a:gd name="connsiteX12" fmla="*/ 480500 w 493138"/>
                      <a:gd name="connsiteY12" fmla="*/ 2581275 h 3609975"/>
                      <a:gd name="connsiteX13" fmla="*/ 480500 w 493138"/>
                      <a:gd name="connsiteY13" fmla="*/ 3609975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138" h="3609975">
                        <a:moveTo>
                          <a:pt x="480500" y="0"/>
                        </a:moveTo>
                        <a:cubicBezTo>
                          <a:pt x="489231" y="313531"/>
                          <a:pt x="497962" y="627063"/>
                          <a:pt x="490025" y="800100"/>
                        </a:cubicBezTo>
                        <a:cubicBezTo>
                          <a:pt x="482088" y="973137"/>
                          <a:pt x="459862" y="979488"/>
                          <a:pt x="432875" y="1038225"/>
                        </a:cubicBezTo>
                        <a:cubicBezTo>
                          <a:pt x="405888" y="1096962"/>
                          <a:pt x="370962" y="1112838"/>
                          <a:pt x="328100" y="1152525"/>
                        </a:cubicBezTo>
                        <a:cubicBezTo>
                          <a:pt x="285238" y="1192212"/>
                          <a:pt x="218562" y="1235075"/>
                          <a:pt x="175700" y="1276350"/>
                        </a:cubicBezTo>
                        <a:cubicBezTo>
                          <a:pt x="132838" y="1317625"/>
                          <a:pt x="99500" y="1350963"/>
                          <a:pt x="70925" y="1400175"/>
                        </a:cubicBezTo>
                        <a:cubicBezTo>
                          <a:pt x="42350" y="1449388"/>
                          <a:pt x="13775" y="1511300"/>
                          <a:pt x="4250" y="1571625"/>
                        </a:cubicBezTo>
                        <a:cubicBezTo>
                          <a:pt x="-5275" y="1631950"/>
                          <a:pt x="2662" y="1700212"/>
                          <a:pt x="13775" y="1762125"/>
                        </a:cubicBezTo>
                        <a:cubicBezTo>
                          <a:pt x="24888" y="1824038"/>
                          <a:pt x="39175" y="1890713"/>
                          <a:pt x="70925" y="1943100"/>
                        </a:cubicBezTo>
                        <a:cubicBezTo>
                          <a:pt x="102675" y="1995487"/>
                          <a:pt x="156650" y="2032000"/>
                          <a:pt x="204275" y="2076450"/>
                        </a:cubicBezTo>
                        <a:cubicBezTo>
                          <a:pt x="251900" y="2120900"/>
                          <a:pt x="313813" y="2160588"/>
                          <a:pt x="356675" y="2209800"/>
                        </a:cubicBezTo>
                        <a:cubicBezTo>
                          <a:pt x="399538" y="2259013"/>
                          <a:pt x="440813" y="2309813"/>
                          <a:pt x="461450" y="2371725"/>
                        </a:cubicBezTo>
                        <a:cubicBezTo>
                          <a:pt x="482087" y="2433637"/>
                          <a:pt x="477325" y="2374900"/>
                          <a:pt x="480500" y="2581275"/>
                        </a:cubicBezTo>
                        <a:cubicBezTo>
                          <a:pt x="483675" y="2787650"/>
                          <a:pt x="482087" y="3198812"/>
                          <a:pt x="480500" y="360997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627C08A5-EA6A-459C-A6D4-925100322B05}"/>
                    </a:ext>
                  </a:extLst>
                </p:cNvPr>
                <p:cNvCxnSpPr/>
                <p:nvPr/>
              </p:nvCxnSpPr>
              <p:spPr>
                <a:xfrm flipV="1">
                  <a:off x="6143671" y="129139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F75E26F-6E48-415B-B319-9299A5874E90}"/>
                    </a:ext>
                  </a:extLst>
                </p:cNvPr>
                <p:cNvCxnSpPr/>
                <p:nvPr/>
              </p:nvCxnSpPr>
              <p:spPr>
                <a:xfrm flipV="1">
                  <a:off x="6328155" y="128337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1A5C05-2E17-4E5E-8118-3E567F4AB0B4}"/>
                    </a:ext>
                  </a:extLst>
                </p:cNvPr>
                <p:cNvCxnSpPr/>
                <p:nvPr/>
              </p:nvCxnSpPr>
              <p:spPr>
                <a:xfrm flipV="1">
                  <a:off x="6520659" y="1283370"/>
                  <a:ext cx="0" cy="465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74" name="Straight Arrow Connector 73">
              <a:extLst>
                <a:ext uri="{FF2B5EF4-FFF2-40B4-BE49-F238E27FC236}">
                  <a16:creationId xmlns:a16="http://schemas.microsoft.com/office/drawing/2014/main" id="{61FC12D9-4229-4F4C-8515-0732F81A052D}"/>
                </a:ext>
              </a:extLst>
            </p:cNvPr>
            <p:cNvCxnSpPr>
              <a:cxnSpLocks/>
            </p:cNvCxnSpPr>
            <p:nvPr/>
          </p:nvCxnSpPr>
          <p:spPr>
            <a:xfrm flipV="1">
              <a:off x="7575211" y="2433793"/>
              <a:ext cx="0" cy="5723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4E452D0-D6A1-4D8A-A37A-90A70FC9ABCE}"/>
                </a:ext>
              </a:extLst>
            </p:cNvPr>
            <p:cNvCxnSpPr>
              <a:cxnSpLocks/>
            </p:cNvCxnSpPr>
            <p:nvPr/>
          </p:nvCxnSpPr>
          <p:spPr>
            <a:xfrm>
              <a:off x="7579659" y="1355317"/>
              <a:ext cx="0" cy="4284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737C833-EC73-408D-9912-5CF9D968CD2B}"/>
                </a:ext>
              </a:extLst>
            </p:cNvPr>
            <p:cNvSpPr txBox="1"/>
            <p:nvPr/>
          </p:nvSpPr>
          <p:spPr>
            <a:xfrm>
              <a:off x="7995328" y="1069115"/>
              <a:ext cx="1165682" cy="742828"/>
            </a:xfrm>
            <a:prstGeom prst="rect">
              <a:avLst/>
            </a:prstGeom>
            <a:noFill/>
          </p:spPr>
          <p:txBody>
            <a:bodyPr wrap="square" rtlCol="0">
              <a:spAutoFit/>
            </a:bodyPr>
            <a:lstStyle/>
            <a:p>
              <a:pPr algn="ctr"/>
              <a:r>
                <a:rPr lang="en-US" sz="2000" dirty="0"/>
                <a:t>Low Pressure</a:t>
              </a:r>
            </a:p>
          </p:txBody>
        </p:sp>
        <p:sp>
          <p:nvSpPr>
            <p:cNvPr id="79" name="TextBox 78">
              <a:extLst>
                <a:ext uri="{FF2B5EF4-FFF2-40B4-BE49-F238E27FC236}">
                  <a16:creationId xmlns:a16="http://schemas.microsoft.com/office/drawing/2014/main" id="{DC0C4373-52F7-434E-A135-FC04E56CEACF}"/>
                </a:ext>
              </a:extLst>
            </p:cNvPr>
            <p:cNvSpPr txBox="1"/>
            <p:nvPr/>
          </p:nvSpPr>
          <p:spPr>
            <a:xfrm>
              <a:off x="6047900" y="2491774"/>
              <a:ext cx="1150300" cy="742828"/>
            </a:xfrm>
            <a:prstGeom prst="rect">
              <a:avLst/>
            </a:prstGeom>
            <a:noFill/>
          </p:spPr>
          <p:txBody>
            <a:bodyPr wrap="square" rtlCol="0">
              <a:spAutoFit/>
            </a:bodyPr>
            <a:lstStyle/>
            <a:p>
              <a:pPr algn="ctr"/>
              <a:r>
                <a:rPr lang="en-US" sz="2000" dirty="0"/>
                <a:t>High Pressure</a:t>
              </a:r>
            </a:p>
          </p:txBody>
        </p:sp>
      </p:grpSp>
      <p:sp>
        <p:nvSpPr>
          <p:cNvPr id="81" name="TextBox 80">
            <a:extLst>
              <a:ext uri="{FF2B5EF4-FFF2-40B4-BE49-F238E27FC236}">
                <a16:creationId xmlns:a16="http://schemas.microsoft.com/office/drawing/2014/main" id="{16E71F73-0728-4668-8840-E46A40D3E3F3}"/>
              </a:ext>
            </a:extLst>
          </p:cNvPr>
          <p:cNvSpPr txBox="1"/>
          <p:nvPr/>
        </p:nvSpPr>
        <p:spPr>
          <a:xfrm>
            <a:off x="4002967" y="433209"/>
            <a:ext cx="3020317" cy="1200329"/>
          </a:xfrm>
          <a:prstGeom prst="rect">
            <a:avLst/>
          </a:prstGeom>
          <a:noFill/>
        </p:spPr>
        <p:txBody>
          <a:bodyPr wrap="square" rtlCol="0">
            <a:spAutoFit/>
          </a:bodyPr>
          <a:lstStyle/>
          <a:p>
            <a:r>
              <a:rPr lang="en-US" dirty="0"/>
              <a:t>The air flow causes high pressure under the ball.  Flow separation on top of the ball causes low pressure.</a:t>
            </a:r>
          </a:p>
        </p:txBody>
      </p:sp>
      <p:sp>
        <p:nvSpPr>
          <p:cNvPr id="82" name="TextBox 81">
            <a:extLst>
              <a:ext uri="{FF2B5EF4-FFF2-40B4-BE49-F238E27FC236}">
                <a16:creationId xmlns:a16="http://schemas.microsoft.com/office/drawing/2014/main" id="{BC7308C8-8EBF-4EE7-A287-4F87157CAC93}"/>
              </a:ext>
            </a:extLst>
          </p:cNvPr>
          <p:cNvSpPr txBox="1"/>
          <p:nvPr/>
        </p:nvSpPr>
        <p:spPr>
          <a:xfrm>
            <a:off x="9270609" y="543982"/>
            <a:ext cx="2275289" cy="923330"/>
          </a:xfrm>
          <a:prstGeom prst="rect">
            <a:avLst/>
          </a:prstGeom>
          <a:noFill/>
        </p:spPr>
        <p:txBody>
          <a:bodyPr wrap="square" rtlCol="0">
            <a:spAutoFit/>
          </a:bodyPr>
          <a:lstStyle/>
          <a:p>
            <a:r>
              <a:rPr lang="en-US" dirty="0"/>
              <a:t>The vertical pressure imbalance causes the ball to rise.</a:t>
            </a:r>
          </a:p>
        </p:txBody>
      </p:sp>
    </p:spTree>
    <p:extLst>
      <p:ext uri="{BB962C8B-B14F-4D97-AF65-F5344CB8AC3E}">
        <p14:creationId xmlns:p14="http://schemas.microsoft.com/office/powerpoint/2010/main" val="309849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A27614-C74D-4DBA-B754-8F92AABF61C9}"/>
              </a:ext>
            </a:extLst>
          </p:cNvPr>
          <p:cNvSpPr>
            <a:spLocks noGrp="1"/>
          </p:cNvSpPr>
          <p:nvPr>
            <p:ph type="sldNum" sz="quarter" idx="12"/>
          </p:nvPr>
        </p:nvSpPr>
        <p:spPr/>
        <p:txBody>
          <a:bodyPr/>
          <a:lstStyle/>
          <a:p>
            <a:fld id="{70F590C6-BFDA-46BA-8593-EB8341455ED1}" type="slidenum">
              <a:rPr lang="en-US" smtClean="0"/>
              <a:t>81</a:t>
            </a:fld>
            <a:endParaRPr lang="en-US"/>
          </a:p>
        </p:txBody>
      </p:sp>
      <p:sp>
        <p:nvSpPr>
          <p:cNvPr id="3" name="TextBox 2">
            <a:extLst>
              <a:ext uri="{FF2B5EF4-FFF2-40B4-BE49-F238E27FC236}">
                <a16:creationId xmlns:a16="http://schemas.microsoft.com/office/drawing/2014/main" id="{399ADCC9-B385-4D80-8F3D-30CAF592F50E}"/>
              </a:ext>
            </a:extLst>
          </p:cNvPr>
          <p:cNvSpPr txBox="1"/>
          <p:nvPr/>
        </p:nvSpPr>
        <p:spPr>
          <a:xfrm>
            <a:off x="1807698" y="1551262"/>
            <a:ext cx="8576603" cy="1200329"/>
          </a:xfrm>
          <a:prstGeom prst="rect">
            <a:avLst/>
          </a:prstGeom>
          <a:noFill/>
        </p:spPr>
        <p:txBody>
          <a:bodyPr wrap="square" rtlCol="0">
            <a:spAutoFit/>
          </a:bodyPr>
          <a:lstStyle/>
          <a:p>
            <a:r>
              <a:rPr lang="en-US" sz="2400" b="1" dirty="0"/>
              <a:t>Student Question:</a:t>
            </a:r>
          </a:p>
          <a:p>
            <a:endParaRPr lang="en-US" sz="2400" dirty="0"/>
          </a:p>
          <a:p>
            <a:r>
              <a:rPr lang="en-US" sz="2400" dirty="0"/>
              <a:t>What causes the ball to achieve a certain height and then stabilize?</a:t>
            </a:r>
          </a:p>
        </p:txBody>
      </p:sp>
      <p:pic>
        <p:nvPicPr>
          <p:cNvPr id="4" name="Picture 1">
            <a:extLst>
              <a:ext uri="{FF2B5EF4-FFF2-40B4-BE49-F238E27FC236}">
                <a16:creationId xmlns:a16="http://schemas.microsoft.com/office/drawing/2014/main" id="{3AB1BC66-4E22-47B9-8A5D-7EA64ABB37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7193" y="3176080"/>
            <a:ext cx="1997611" cy="2700887"/>
          </a:xfrm>
          <a:prstGeom prst="rect">
            <a:avLst/>
          </a:prstGeom>
          <a:noFill/>
          <a:ln>
            <a:noFill/>
          </a:ln>
          <a:effectLst>
            <a:softEdge rad="0"/>
          </a:effectLst>
          <a:extLst/>
        </p:spPr>
      </p:pic>
    </p:spTree>
    <p:extLst>
      <p:ext uri="{BB962C8B-B14F-4D97-AF65-F5344CB8AC3E}">
        <p14:creationId xmlns:p14="http://schemas.microsoft.com/office/powerpoint/2010/main" val="3084523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49796C-FBC4-4C7D-90AE-7D08229C9DC1}"/>
              </a:ext>
            </a:extLst>
          </p:cNvPr>
          <p:cNvSpPr>
            <a:spLocks noGrp="1"/>
          </p:cNvSpPr>
          <p:nvPr>
            <p:ph type="sldNum" sz="quarter" idx="12"/>
          </p:nvPr>
        </p:nvSpPr>
        <p:spPr/>
        <p:txBody>
          <a:bodyPr/>
          <a:lstStyle/>
          <a:p>
            <a:fld id="{70F590C6-BFDA-46BA-8593-EB8341455ED1}" type="slidenum">
              <a:rPr lang="en-US" smtClean="0"/>
              <a:t>82</a:t>
            </a:fld>
            <a:endParaRPr lang="en-US"/>
          </a:p>
        </p:txBody>
      </p:sp>
      <p:pic>
        <p:nvPicPr>
          <p:cNvPr id="3" name="Picture 2">
            <a:extLst>
              <a:ext uri="{FF2B5EF4-FFF2-40B4-BE49-F238E27FC236}">
                <a16:creationId xmlns:a16="http://schemas.microsoft.com/office/drawing/2014/main" id="{FF38575C-8EF8-4815-AA99-669B1D7345B1}"/>
              </a:ext>
            </a:extLst>
          </p:cNvPr>
          <p:cNvPicPr>
            <a:picLocks noChangeAspect="1"/>
          </p:cNvPicPr>
          <p:nvPr/>
        </p:nvPicPr>
        <p:blipFill>
          <a:blip r:embed="rId2"/>
          <a:stretch>
            <a:fillRect/>
          </a:stretch>
        </p:blipFill>
        <p:spPr>
          <a:xfrm>
            <a:off x="716646" y="1238250"/>
            <a:ext cx="4371975" cy="2190750"/>
          </a:xfrm>
          <a:prstGeom prst="rect">
            <a:avLst/>
          </a:prstGeom>
        </p:spPr>
      </p:pic>
      <p:pic>
        <p:nvPicPr>
          <p:cNvPr id="4" name="Picture 3">
            <a:extLst>
              <a:ext uri="{FF2B5EF4-FFF2-40B4-BE49-F238E27FC236}">
                <a16:creationId xmlns:a16="http://schemas.microsoft.com/office/drawing/2014/main" id="{9C9FBA33-EC29-4AC7-AE37-76D395FE24C6}"/>
              </a:ext>
            </a:extLst>
          </p:cNvPr>
          <p:cNvPicPr>
            <a:picLocks noChangeAspect="1"/>
          </p:cNvPicPr>
          <p:nvPr/>
        </p:nvPicPr>
        <p:blipFill>
          <a:blip r:embed="rId3"/>
          <a:stretch>
            <a:fillRect/>
          </a:stretch>
        </p:blipFill>
        <p:spPr>
          <a:xfrm>
            <a:off x="774192" y="3903286"/>
            <a:ext cx="4343004" cy="1878536"/>
          </a:xfrm>
          <a:prstGeom prst="rect">
            <a:avLst/>
          </a:prstGeom>
        </p:spPr>
      </p:pic>
      <p:sp>
        <p:nvSpPr>
          <p:cNvPr id="5" name="TextBox 4">
            <a:extLst>
              <a:ext uri="{FF2B5EF4-FFF2-40B4-BE49-F238E27FC236}">
                <a16:creationId xmlns:a16="http://schemas.microsoft.com/office/drawing/2014/main" id="{E387E58F-28AA-4B3B-9EC8-F2CD020A0DB8}"/>
              </a:ext>
            </a:extLst>
          </p:cNvPr>
          <p:cNvSpPr txBox="1"/>
          <p:nvPr/>
        </p:nvSpPr>
        <p:spPr>
          <a:xfrm>
            <a:off x="5740577" y="723312"/>
            <a:ext cx="4910797" cy="461665"/>
          </a:xfrm>
          <a:prstGeom prst="rect">
            <a:avLst/>
          </a:prstGeom>
          <a:noFill/>
        </p:spPr>
        <p:txBody>
          <a:bodyPr wrap="square" rtlCol="0">
            <a:spAutoFit/>
          </a:bodyPr>
          <a:lstStyle/>
          <a:p>
            <a:r>
              <a:rPr lang="en-US" sz="2400" dirty="0"/>
              <a:t>Is this Bernoulli’s Principle at work?</a:t>
            </a:r>
          </a:p>
        </p:txBody>
      </p:sp>
      <p:sp>
        <p:nvSpPr>
          <p:cNvPr id="6" name="TextBox 5">
            <a:extLst>
              <a:ext uri="{FF2B5EF4-FFF2-40B4-BE49-F238E27FC236}">
                <a16:creationId xmlns:a16="http://schemas.microsoft.com/office/drawing/2014/main" id="{48BA7DBB-81F2-49C6-9985-31A86A9A5848}"/>
              </a:ext>
            </a:extLst>
          </p:cNvPr>
          <p:cNvSpPr txBox="1"/>
          <p:nvPr/>
        </p:nvSpPr>
        <p:spPr>
          <a:xfrm>
            <a:off x="5767909" y="1314593"/>
            <a:ext cx="5495626" cy="1200329"/>
          </a:xfrm>
          <a:prstGeom prst="rect">
            <a:avLst/>
          </a:prstGeom>
          <a:noFill/>
        </p:spPr>
        <p:txBody>
          <a:bodyPr wrap="square" rtlCol="0">
            <a:spAutoFit/>
          </a:bodyPr>
          <a:lstStyle/>
          <a:p>
            <a:r>
              <a:rPr lang="en-US" sz="2400" dirty="0"/>
              <a:t>If so, why does the paper go up when the flow is below the paper?  Shouldn’t the paper get sucked down? </a:t>
            </a:r>
          </a:p>
        </p:txBody>
      </p:sp>
      <p:grpSp>
        <p:nvGrpSpPr>
          <p:cNvPr id="19" name="Group 18">
            <a:extLst>
              <a:ext uri="{FF2B5EF4-FFF2-40B4-BE49-F238E27FC236}">
                <a16:creationId xmlns:a16="http://schemas.microsoft.com/office/drawing/2014/main" id="{4162A7C9-595D-4322-B16D-D3BF338AB832}"/>
              </a:ext>
            </a:extLst>
          </p:cNvPr>
          <p:cNvGrpSpPr/>
          <p:nvPr/>
        </p:nvGrpSpPr>
        <p:grpSpPr>
          <a:xfrm>
            <a:off x="6569557" y="4575553"/>
            <a:ext cx="3625043" cy="1725783"/>
            <a:chOff x="2673982" y="1825010"/>
            <a:chExt cx="8397699" cy="3749497"/>
          </a:xfrm>
        </p:grpSpPr>
        <p:sp>
          <p:nvSpPr>
            <p:cNvPr id="7" name="Freeform: Shape 6">
              <a:extLst>
                <a:ext uri="{FF2B5EF4-FFF2-40B4-BE49-F238E27FC236}">
                  <a16:creationId xmlns:a16="http://schemas.microsoft.com/office/drawing/2014/main" id="{175FC2FE-2858-4921-828F-8EB6C15478E4}"/>
                </a:ext>
              </a:extLst>
            </p:cNvPr>
            <p:cNvSpPr/>
            <p:nvPr/>
          </p:nvSpPr>
          <p:spPr>
            <a:xfrm>
              <a:off x="6133924" y="2679157"/>
              <a:ext cx="3530991" cy="1631853"/>
            </a:xfrm>
            <a:custGeom>
              <a:avLst/>
              <a:gdLst>
                <a:gd name="connsiteX0" fmla="*/ 0 w 3530991"/>
                <a:gd name="connsiteY0" fmla="*/ 0 h 1631853"/>
                <a:gd name="connsiteX1" fmla="*/ 914400 w 3530991"/>
                <a:gd name="connsiteY1" fmla="*/ 98474 h 1631853"/>
                <a:gd name="connsiteX2" fmla="*/ 1885071 w 3530991"/>
                <a:gd name="connsiteY2" fmla="*/ 407963 h 1631853"/>
                <a:gd name="connsiteX3" fmla="*/ 3123028 w 3530991"/>
                <a:gd name="connsiteY3" fmla="*/ 1195754 h 1631853"/>
                <a:gd name="connsiteX4" fmla="*/ 3530991 w 3530991"/>
                <a:gd name="connsiteY4" fmla="*/ 1631853 h 16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991" h="1631853">
                  <a:moveTo>
                    <a:pt x="0" y="0"/>
                  </a:moveTo>
                  <a:cubicBezTo>
                    <a:pt x="300111" y="15240"/>
                    <a:pt x="600222" y="30480"/>
                    <a:pt x="914400" y="98474"/>
                  </a:cubicBezTo>
                  <a:cubicBezTo>
                    <a:pt x="1228578" y="166468"/>
                    <a:pt x="1516966" y="225083"/>
                    <a:pt x="1885071" y="407963"/>
                  </a:cubicBezTo>
                  <a:cubicBezTo>
                    <a:pt x="2253176" y="590843"/>
                    <a:pt x="2848708" y="991772"/>
                    <a:pt x="3123028" y="1195754"/>
                  </a:cubicBezTo>
                  <a:cubicBezTo>
                    <a:pt x="3397348" y="1399736"/>
                    <a:pt x="3464169" y="1515794"/>
                    <a:pt x="3530991" y="1631853"/>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A384023-949E-42E8-B215-899B59D86FC7}"/>
                </a:ext>
              </a:extLst>
            </p:cNvPr>
            <p:cNvGrpSpPr/>
            <p:nvPr/>
          </p:nvGrpSpPr>
          <p:grpSpPr>
            <a:xfrm>
              <a:off x="2673982" y="1825010"/>
              <a:ext cx="3459942" cy="3749497"/>
              <a:chOff x="2590086" y="1934830"/>
              <a:chExt cx="3459942" cy="3749497"/>
            </a:xfrm>
          </p:grpSpPr>
          <p:sp>
            <p:nvSpPr>
              <p:cNvPr id="9" name="Rectangle: Rounded Corners 8">
                <a:extLst>
                  <a:ext uri="{FF2B5EF4-FFF2-40B4-BE49-F238E27FC236}">
                    <a16:creationId xmlns:a16="http://schemas.microsoft.com/office/drawing/2014/main" id="{BAAB015D-2DD2-4DFA-BA5E-3DE84CFA93B0}"/>
                  </a:ext>
                </a:extLst>
              </p:cNvPr>
              <p:cNvSpPr/>
              <p:nvPr/>
            </p:nvSpPr>
            <p:spPr>
              <a:xfrm>
                <a:off x="3426403" y="2937843"/>
                <a:ext cx="759655" cy="160723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572A5D-06EE-496D-9AEF-2172E4DC6AAE}"/>
                  </a:ext>
                </a:extLst>
              </p:cNvPr>
              <p:cNvGrpSpPr/>
              <p:nvPr/>
            </p:nvGrpSpPr>
            <p:grpSpPr>
              <a:xfrm>
                <a:off x="2969203" y="1934830"/>
                <a:ext cx="3080825" cy="1607231"/>
                <a:chOff x="2616589" y="2753754"/>
                <a:chExt cx="3080825" cy="1607231"/>
              </a:xfrm>
              <a:solidFill>
                <a:schemeClr val="bg1">
                  <a:lumMod val="65000"/>
                </a:schemeClr>
              </a:solidFill>
            </p:grpSpPr>
            <p:sp>
              <p:nvSpPr>
                <p:cNvPr id="12" name="Cylinder 11">
                  <a:extLst>
                    <a:ext uri="{FF2B5EF4-FFF2-40B4-BE49-F238E27FC236}">
                      <a16:creationId xmlns:a16="http://schemas.microsoft.com/office/drawing/2014/main" id="{2C83180A-006E-40E1-B1A3-2F9FD0ACC5EA}"/>
                    </a:ext>
                  </a:extLst>
                </p:cNvPr>
                <p:cNvSpPr/>
                <p:nvPr/>
              </p:nvSpPr>
              <p:spPr>
                <a:xfrm rot="5400000">
                  <a:off x="4304714" y="2036302"/>
                  <a:ext cx="661180" cy="212422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AE66927-EA79-4A9A-BDF7-2750978EF8B1}"/>
                    </a:ext>
                  </a:extLst>
                </p:cNvPr>
                <p:cNvSpPr/>
                <p:nvPr/>
              </p:nvSpPr>
              <p:spPr>
                <a:xfrm>
                  <a:off x="2616589" y="2753754"/>
                  <a:ext cx="1674057" cy="160723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DDD256B5-0F11-4D7D-9409-B69A48A97786}"/>
                  </a:ext>
                </a:extLst>
              </p:cNvPr>
              <p:cNvSpPr/>
              <p:nvPr/>
            </p:nvSpPr>
            <p:spPr>
              <a:xfrm>
                <a:off x="2590086" y="4545074"/>
                <a:ext cx="1216144" cy="1139253"/>
              </a:xfrm>
              <a:custGeom>
                <a:avLst/>
                <a:gdLst>
                  <a:gd name="connsiteX0" fmla="*/ 0 w 1216144"/>
                  <a:gd name="connsiteY0" fmla="*/ 1139253 h 1139253"/>
                  <a:gd name="connsiteX1" fmla="*/ 59961 w 1216144"/>
                  <a:gd name="connsiteY1" fmla="*/ 1064302 h 1139253"/>
                  <a:gd name="connsiteX2" fmla="*/ 104931 w 1216144"/>
                  <a:gd name="connsiteY2" fmla="*/ 1049312 h 1139253"/>
                  <a:gd name="connsiteX3" fmla="*/ 149902 w 1216144"/>
                  <a:gd name="connsiteY3" fmla="*/ 1019332 h 1139253"/>
                  <a:gd name="connsiteX4" fmla="*/ 689547 w 1216144"/>
                  <a:gd name="connsiteY4" fmla="*/ 1004341 h 1139253"/>
                  <a:gd name="connsiteX5" fmla="*/ 839449 w 1216144"/>
                  <a:gd name="connsiteY5" fmla="*/ 959371 h 1139253"/>
                  <a:gd name="connsiteX6" fmla="*/ 884420 w 1216144"/>
                  <a:gd name="connsiteY6" fmla="*/ 944381 h 1139253"/>
                  <a:gd name="connsiteX7" fmla="*/ 959370 w 1216144"/>
                  <a:gd name="connsiteY7" fmla="*/ 899410 h 1139253"/>
                  <a:gd name="connsiteX8" fmla="*/ 989351 w 1216144"/>
                  <a:gd name="connsiteY8" fmla="*/ 869430 h 1139253"/>
                  <a:gd name="connsiteX9" fmla="*/ 1064302 w 1216144"/>
                  <a:gd name="connsiteY9" fmla="*/ 809469 h 1139253"/>
                  <a:gd name="connsiteX10" fmla="*/ 1079292 w 1216144"/>
                  <a:gd name="connsiteY10" fmla="*/ 764499 h 1139253"/>
                  <a:gd name="connsiteX11" fmla="*/ 1139252 w 1216144"/>
                  <a:gd name="connsiteY11" fmla="*/ 689548 h 1139253"/>
                  <a:gd name="connsiteX12" fmla="*/ 1169233 w 1216144"/>
                  <a:gd name="connsiteY12" fmla="*/ 599607 h 1139253"/>
                  <a:gd name="connsiteX13" fmla="*/ 1184223 w 1216144"/>
                  <a:gd name="connsiteY13" fmla="*/ 554636 h 1139253"/>
                  <a:gd name="connsiteX14" fmla="*/ 1199213 w 1216144"/>
                  <a:gd name="connsiteY14" fmla="*/ 509666 h 1139253"/>
                  <a:gd name="connsiteX15" fmla="*/ 1199213 w 1216144"/>
                  <a:gd name="connsiteY15" fmla="*/ 224853 h 1139253"/>
                  <a:gd name="connsiteX16" fmla="*/ 1169233 w 1216144"/>
                  <a:gd name="connsiteY16" fmla="*/ 134912 h 1139253"/>
                  <a:gd name="connsiteX17" fmla="*/ 1154243 w 1216144"/>
                  <a:gd name="connsiteY17" fmla="*/ 89941 h 1139253"/>
                  <a:gd name="connsiteX18" fmla="*/ 1154243 w 1216144"/>
                  <a:gd name="connsiteY18" fmla="*/ 0 h 113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6144" h="1139253">
                    <a:moveTo>
                      <a:pt x="0" y="1139253"/>
                    </a:moveTo>
                    <a:cubicBezTo>
                      <a:pt x="19987" y="1114269"/>
                      <a:pt x="35669" y="1085124"/>
                      <a:pt x="59961" y="1064302"/>
                    </a:cubicBezTo>
                    <a:cubicBezTo>
                      <a:pt x="71958" y="1054019"/>
                      <a:pt x="90798" y="1056378"/>
                      <a:pt x="104931" y="1049312"/>
                    </a:cubicBezTo>
                    <a:cubicBezTo>
                      <a:pt x="121045" y="1041255"/>
                      <a:pt x="131939" y="1020714"/>
                      <a:pt x="149902" y="1019332"/>
                    </a:cubicBezTo>
                    <a:cubicBezTo>
                      <a:pt x="329323" y="1005530"/>
                      <a:pt x="509665" y="1009338"/>
                      <a:pt x="689547" y="1004341"/>
                    </a:cubicBezTo>
                    <a:cubicBezTo>
                      <a:pt x="780168" y="981686"/>
                      <a:pt x="729961" y="995866"/>
                      <a:pt x="839449" y="959371"/>
                    </a:cubicBezTo>
                    <a:lnTo>
                      <a:pt x="884420" y="944381"/>
                    </a:lnTo>
                    <a:cubicBezTo>
                      <a:pt x="960378" y="868420"/>
                      <a:pt x="862079" y="957784"/>
                      <a:pt x="959370" y="899410"/>
                    </a:cubicBezTo>
                    <a:cubicBezTo>
                      <a:pt x="971489" y="892139"/>
                      <a:pt x="978315" y="878259"/>
                      <a:pt x="989351" y="869430"/>
                    </a:cubicBezTo>
                    <a:cubicBezTo>
                      <a:pt x="1083895" y="793796"/>
                      <a:pt x="991917" y="881854"/>
                      <a:pt x="1064302" y="809469"/>
                    </a:cubicBezTo>
                    <a:cubicBezTo>
                      <a:pt x="1069299" y="794479"/>
                      <a:pt x="1071163" y="778048"/>
                      <a:pt x="1079292" y="764499"/>
                    </a:cubicBezTo>
                    <a:cubicBezTo>
                      <a:pt x="1132688" y="675504"/>
                      <a:pt x="1087822" y="805265"/>
                      <a:pt x="1139252" y="689548"/>
                    </a:cubicBezTo>
                    <a:cubicBezTo>
                      <a:pt x="1152087" y="660670"/>
                      <a:pt x="1159239" y="629587"/>
                      <a:pt x="1169233" y="599607"/>
                    </a:cubicBezTo>
                    <a:lnTo>
                      <a:pt x="1184223" y="554636"/>
                    </a:lnTo>
                    <a:lnTo>
                      <a:pt x="1199213" y="509666"/>
                    </a:lnTo>
                    <a:cubicBezTo>
                      <a:pt x="1217854" y="379177"/>
                      <a:pt x="1225410" y="382036"/>
                      <a:pt x="1199213" y="224853"/>
                    </a:cubicBezTo>
                    <a:cubicBezTo>
                      <a:pt x="1194018" y="193681"/>
                      <a:pt x="1179226" y="164892"/>
                      <a:pt x="1169233" y="134912"/>
                    </a:cubicBezTo>
                    <a:cubicBezTo>
                      <a:pt x="1164236" y="119922"/>
                      <a:pt x="1154243" y="105742"/>
                      <a:pt x="1154243" y="89941"/>
                    </a:cubicBezTo>
                    <a:lnTo>
                      <a:pt x="1154243"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C9DE9BCB-449D-4D23-B65D-5F263086EF3F}"/>
                </a:ext>
              </a:extLst>
            </p:cNvPr>
            <p:cNvCxnSpPr/>
            <p:nvPr/>
          </p:nvCxnSpPr>
          <p:spPr>
            <a:xfrm>
              <a:off x="6048594" y="1910164"/>
              <a:ext cx="308082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DBD9A56-D0D1-43F8-9B5F-43843372567E}"/>
                </a:ext>
              </a:extLst>
            </p:cNvPr>
            <p:cNvCxnSpPr/>
            <p:nvPr/>
          </p:nvCxnSpPr>
          <p:spPr>
            <a:xfrm>
              <a:off x="6048594" y="2093526"/>
              <a:ext cx="308082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886A66F-C854-4E65-9A87-ECF71A6A72E7}"/>
                </a:ext>
              </a:extLst>
            </p:cNvPr>
            <p:cNvCxnSpPr/>
            <p:nvPr/>
          </p:nvCxnSpPr>
          <p:spPr>
            <a:xfrm>
              <a:off x="6048594" y="2272426"/>
              <a:ext cx="308082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28A62C55-873B-41DE-9575-3676E5212325}"/>
                </a:ext>
              </a:extLst>
            </p:cNvPr>
            <p:cNvSpPr/>
            <p:nvPr/>
          </p:nvSpPr>
          <p:spPr>
            <a:xfrm>
              <a:off x="6077192" y="2431148"/>
              <a:ext cx="3108960" cy="604910"/>
            </a:xfrm>
            <a:custGeom>
              <a:avLst/>
              <a:gdLst>
                <a:gd name="connsiteX0" fmla="*/ 0 w 3094893"/>
                <a:gd name="connsiteY0" fmla="*/ 15315 h 578022"/>
                <a:gd name="connsiteX1" fmla="*/ 590843 w 3094893"/>
                <a:gd name="connsiteY1" fmla="*/ 1247 h 578022"/>
                <a:gd name="connsiteX2" fmla="*/ 1308296 w 3094893"/>
                <a:gd name="connsiteY2" fmla="*/ 43450 h 578022"/>
                <a:gd name="connsiteX3" fmla="*/ 2082019 w 3094893"/>
                <a:gd name="connsiteY3" fmla="*/ 198195 h 578022"/>
                <a:gd name="connsiteX4" fmla="*/ 2813539 w 3094893"/>
                <a:gd name="connsiteY4" fmla="*/ 409210 h 578022"/>
                <a:gd name="connsiteX5" fmla="*/ 3094893 w 3094893"/>
                <a:gd name="connsiteY5" fmla="*/ 578022 h 578022"/>
                <a:gd name="connsiteX0" fmla="*/ 0 w 3094893"/>
                <a:gd name="connsiteY0" fmla="*/ 15315 h 578022"/>
                <a:gd name="connsiteX1" fmla="*/ 590843 w 3094893"/>
                <a:gd name="connsiteY1" fmla="*/ 1247 h 578022"/>
                <a:gd name="connsiteX2" fmla="*/ 1308296 w 3094893"/>
                <a:gd name="connsiteY2" fmla="*/ 43450 h 578022"/>
                <a:gd name="connsiteX3" fmla="*/ 2082019 w 3094893"/>
                <a:gd name="connsiteY3" fmla="*/ 198195 h 578022"/>
                <a:gd name="connsiteX4" fmla="*/ 2686930 w 3094893"/>
                <a:gd name="connsiteY4" fmla="*/ 381075 h 578022"/>
                <a:gd name="connsiteX5" fmla="*/ 3094893 w 3094893"/>
                <a:gd name="connsiteY5" fmla="*/ 578022 h 578022"/>
                <a:gd name="connsiteX0" fmla="*/ 0 w 3108960"/>
                <a:gd name="connsiteY0" fmla="*/ 15315 h 578022"/>
                <a:gd name="connsiteX1" fmla="*/ 604910 w 3108960"/>
                <a:gd name="connsiteY1" fmla="*/ 1247 h 578022"/>
                <a:gd name="connsiteX2" fmla="*/ 1322363 w 3108960"/>
                <a:gd name="connsiteY2" fmla="*/ 43450 h 578022"/>
                <a:gd name="connsiteX3" fmla="*/ 2096086 w 3108960"/>
                <a:gd name="connsiteY3" fmla="*/ 198195 h 578022"/>
                <a:gd name="connsiteX4" fmla="*/ 2700997 w 3108960"/>
                <a:gd name="connsiteY4" fmla="*/ 381075 h 578022"/>
                <a:gd name="connsiteX5" fmla="*/ 3108960 w 3108960"/>
                <a:gd name="connsiteY5" fmla="*/ 578022 h 578022"/>
                <a:gd name="connsiteX0" fmla="*/ 0 w 3108960"/>
                <a:gd name="connsiteY0" fmla="*/ 0 h 604910"/>
                <a:gd name="connsiteX1" fmla="*/ 604910 w 3108960"/>
                <a:gd name="connsiteY1" fmla="*/ 28135 h 604910"/>
                <a:gd name="connsiteX2" fmla="*/ 1322363 w 3108960"/>
                <a:gd name="connsiteY2" fmla="*/ 70338 h 604910"/>
                <a:gd name="connsiteX3" fmla="*/ 2096086 w 3108960"/>
                <a:gd name="connsiteY3" fmla="*/ 225083 h 604910"/>
                <a:gd name="connsiteX4" fmla="*/ 2700997 w 3108960"/>
                <a:gd name="connsiteY4" fmla="*/ 407963 h 604910"/>
                <a:gd name="connsiteX5" fmla="*/ 3108960 w 3108960"/>
                <a:gd name="connsiteY5" fmla="*/ 604910 h 604910"/>
                <a:gd name="connsiteX0" fmla="*/ 0 w 3108960"/>
                <a:gd name="connsiteY0" fmla="*/ 14068 h 618978"/>
                <a:gd name="connsiteX1" fmla="*/ 590843 w 3108960"/>
                <a:gd name="connsiteY1" fmla="*/ 0 h 618978"/>
                <a:gd name="connsiteX2" fmla="*/ 1322363 w 3108960"/>
                <a:gd name="connsiteY2" fmla="*/ 84406 h 618978"/>
                <a:gd name="connsiteX3" fmla="*/ 2096086 w 3108960"/>
                <a:gd name="connsiteY3" fmla="*/ 239151 h 618978"/>
                <a:gd name="connsiteX4" fmla="*/ 2700997 w 3108960"/>
                <a:gd name="connsiteY4" fmla="*/ 422031 h 618978"/>
                <a:gd name="connsiteX5" fmla="*/ 3108960 w 3108960"/>
                <a:gd name="connsiteY5" fmla="*/ 618978 h 618978"/>
                <a:gd name="connsiteX0" fmla="*/ 0 w 3108960"/>
                <a:gd name="connsiteY0" fmla="*/ 0 h 604910"/>
                <a:gd name="connsiteX1" fmla="*/ 590843 w 3108960"/>
                <a:gd name="connsiteY1" fmla="*/ 28135 h 604910"/>
                <a:gd name="connsiteX2" fmla="*/ 1322363 w 3108960"/>
                <a:gd name="connsiteY2" fmla="*/ 70338 h 604910"/>
                <a:gd name="connsiteX3" fmla="*/ 2096086 w 3108960"/>
                <a:gd name="connsiteY3" fmla="*/ 225083 h 604910"/>
                <a:gd name="connsiteX4" fmla="*/ 2700997 w 3108960"/>
                <a:gd name="connsiteY4" fmla="*/ 407963 h 604910"/>
                <a:gd name="connsiteX5" fmla="*/ 3108960 w 3108960"/>
                <a:gd name="connsiteY5" fmla="*/ 604910 h 604910"/>
                <a:gd name="connsiteX0" fmla="*/ 0 w 3108960"/>
                <a:gd name="connsiteY0" fmla="*/ 0 h 604910"/>
                <a:gd name="connsiteX1" fmla="*/ 604911 w 3108960"/>
                <a:gd name="connsiteY1" fmla="*/ 0 h 604910"/>
                <a:gd name="connsiteX2" fmla="*/ 1322363 w 3108960"/>
                <a:gd name="connsiteY2" fmla="*/ 70338 h 604910"/>
                <a:gd name="connsiteX3" fmla="*/ 2096086 w 3108960"/>
                <a:gd name="connsiteY3" fmla="*/ 225083 h 604910"/>
                <a:gd name="connsiteX4" fmla="*/ 2700997 w 3108960"/>
                <a:gd name="connsiteY4" fmla="*/ 407963 h 604910"/>
                <a:gd name="connsiteX5" fmla="*/ 3108960 w 3108960"/>
                <a:gd name="connsiteY5" fmla="*/ 604910 h 60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8960" h="604910">
                  <a:moveTo>
                    <a:pt x="0" y="0"/>
                  </a:moveTo>
                  <a:lnTo>
                    <a:pt x="604911" y="0"/>
                  </a:lnTo>
                  <a:cubicBezTo>
                    <a:pt x="825305" y="11723"/>
                    <a:pt x="1073834" y="32824"/>
                    <a:pt x="1322363" y="70338"/>
                  </a:cubicBezTo>
                  <a:cubicBezTo>
                    <a:pt x="1570892" y="107852"/>
                    <a:pt x="1866314" y="168812"/>
                    <a:pt x="2096086" y="225083"/>
                  </a:cubicBezTo>
                  <a:cubicBezTo>
                    <a:pt x="2325858" y="281354"/>
                    <a:pt x="2532185" y="344659"/>
                    <a:pt x="2700997" y="407963"/>
                  </a:cubicBezTo>
                  <a:cubicBezTo>
                    <a:pt x="2869809" y="471267"/>
                    <a:pt x="3052689" y="552156"/>
                    <a:pt x="3108960" y="604910"/>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3D72E9F-FDF7-43B4-AB4F-18B58BDC8E29}"/>
                </a:ext>
              </a:extLst>
            </p:cNvPr>
            <p:cNvSpPr txBox="1"/>
            <p:nvPr/>
          </p:nvSpPr>
          <p:spPr>
            <a:xfrm>
              <a:off x="8702314" y="4126346"/>
              <a:ext cx="2369367" cy="802424"/>
            </a:xfrm>
            <a:prstGeom prst="rect">
              <a:avLst/>
            </a:prstGeom>
            <a:noFill/>
          </p:spPr>
          <p:txBody>
            <a:bodyPr wrap="square" rtlCol="0">
              <a:spAutoFit/>
            </a:bodyPr>
            <a:lstStyle/>
            <a:p>
              <a:r>
                <a:rPr lang="en-US" dirty="0"/>
                <a:t>Paper</a:t>
              </a:r>
            </a:p>
          </p:txBody>
        </p:sp>
      </p:grpSp>
      <p:sp>
        <p:nvSpPr>
          <p:cNvPr id="20" name="TextBox 19">
            <a:extLst>
              <a:ext uri="{FF2B5EF4-FFF2-40B4-BE49-F238E27FC236}">
                <a16:creationId xmlns:a16="http://schemas.microsoft.com/office/drawing/2014/main" id="{B335181A-EA98-4E14-A2D7-0C723DF8C10A}"/>
              </a:ext>
            </a:extLst>
          </p:cNvPr>
          <p:cNvSpPr txBox="1"/>
          <p:nvPr/>
        </p:nvSpPr>
        <p:spPr>
          <a:xfrm>
            <a:off x="5767908" y="2608417"/>
            <a:ext cx="5649899" cy="1569660"/>
          </a:xfrm>
          <a:prstGeom prst="rect">
            <a:avLst/>
          </a:prstGeom>
          <a:noFill/>
        </p:spPr>
        <p:txBody>
          <a:bodyPr wrap="square" rtlCol="0">
            <a:spAutoFit/>
          </a:bodyPr>
          <a:lstStyle/>
          <a:p>
            <a:r>
              <a:rPr lang="en-US" sz="2400" dirty="0"/>
              <a:t>As depicted below, the streamlines would tend to spread out and thus no low pressure would be generated due to the continuity equation…</a:t>
            </a:r>
          </a:p>
        </p:txBody>
      </p:sp>
      <p:sp>
        <p:nvSpPr>
          <p:cNvPr id="21" name="TextBox 20">
            <a:extLst>
              <a:ext uri="{FF2B5EF4-FFF2-40B4-BE49-F238E27FC236}">
                <a16:creationId xmlns:a16="http://schemas.microsoft.com/office/drawing/2014/main" id="{E5ED2580-74D2-4F7C-A614-CC150BFF9EC0}"/>
              </a:ext>
            </a:extLst>
          </p:cNvPr>
          <p:cNvSpPr txBox="1"/>
          <p:nvPr/>
        </p:nvSpPr>
        <p:spPr>
          <a:xfrm>
            <a:off x="928465" y="1740196"/>
            <a:ext cx="2644726" cy="461665"/>
          </a:xfrm>
          <a:prstGeom prst="rect">
            <a:avLst/>
          </a:prstGeom>
          <a:noFill/>
        </p:spPr>
        <p:txBody>
          <a:bodyPr wrap="square" rtlCol="0">
            <a:spAutoFit/>
          </a:bodyPr>
          <a:lstStyle/>
          <a:p>
            <a:r>
              <a:rPr lang="en-US" sz="2400" b="1" dirty="0">
                <a:solidFill>
                  <a:srgbClr val="FFFF00"/>
                </a:solidFill>
              </a:rPr>
              <a:t>Flow Above Paper</a:t>
            </a:r>
          </a:p>
        </p:txBody>
      </p:sp>
      <p:sp>
        <p:nvSpPr>
          <p:cNvPr id="22" name="TextBox 21">
            <a:extLst>
              <a:ext uri="{FF2B5EF4-FFF2-40B4-BE49-F238E27FC236}">
                <a16:creationId xmlns:a16="http://schemas.microsoft.com/office/drawing/2014/main" id="{66BDE77A-036F-491E-A30E-F5B287770C36}"/>
              </a:ext>
            </a:extLst>
          </p:cNvPr>
          <p:cNvSpPr txBox="1"/>
          <p:nvPr/>
        </p:nvSpPr>
        <p:spPr>
          <a:xfrm>
            <a:off x="1444440" y="5207613"/>
            <a:ext cx="2644726" cy="461665"/>
          </a:xfrm>
          <a:prstGeom prst="rect">
            <a:avLst/>
          </a:prstGeom>
          <a:noFill/>
        </p:spPr>
        <p:txBody>
          <a:bodyPr wrap="square" rtlCol="0">
            <a:spAutoFit/>
          </a:bodyPr>
          <a:lstStyle/>
          <a:p>
            <a:r>
              <a:rPr lang="en-US" sz="2400" b="1" dirty="0">
                <a:solidFill>
                  <a:srgbClr val="FFFF00"/>
                </a:solidFill>
              </a:rPr>
              <a:t>Flow Below Paper</a:t>
            </a:r>
          </a:p>
        </p:txBody>
      </p:sp>
    </p:spTree>
    <p:extLst>
      <p:ext uri="{BB962C8B-B14F-4D97-AF65-F5344CB8AC3E}">
        <p14:creationId xmlns:p14="http://schemas.microsoft.com/office/powerpoint/2010/main" val="119637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425E4C-D021-422E-A1EB-DDC68AACA574}"/>
              </a:ext>
            </a:extLst>
          </p:cNvPr>
          <p:cNvSpPr>
            <a:spLocks noGrp="1"/>
          </p:cNvSpPr>
          <p:nvPr>
            <p:ph type="sldNum" sz="quarter" idx="12"/>
          </p:nvPr>
        </p:nvSpPr>
        <p:spPr/>
        <p:txBody>
          <a:bodyPr/>
          <a:lstStyle/>
          <a:p>
            <a:fld id="{70F590C6-BFDA-46BA-8593-EB8341455ED1}" type="slidenum">
              <a:rPr lang="en-US" smtClean="0"/>
              <a:t>83</a:t>
            </a:fld>
            <a:endParaRPr lang="en-US"/>
          </a:p>
        </p:txBody>
      </p:sp>
      <p:sp>
        <p:nvSpPr>
          <p:cNvPr id="3" name="TextBox 2">
            <a:extLst>
              <a:ext uri="{FF2B5EF4-FFF2-40B4-BE49-F238E27FC236}">
                <a16:creationId xmlns:a16="http://schemas.microsoft.com/office/drawing/2014/main" id="{C52397E7-7B62-40EB-A623-A21AA907A6C9}"/>
              </a:ext>
            </a:extLst>
          </p:cNvPr>
          <p:cNvSpPr txBox="1"/>
          <p:nvPr/>
        </p:nvSpPr>
        <p:spPr>
          <a:xfrm>
            <a:off x="4286926" y="1857931"/>
            <a:ext cx="4248443" cy="1015663"/>
          </a:xfrm>
          <a:prstGeom prst="rect">
            <a:avLst/>
          </a:prstGeom>
          <a:noFill/>
        </p:spPr>
        <p:txBody>
          <a:bodyPr wrap="square" rtlCol="0">
            <a:spAutoFit/>
          </a:bodyPr>
          <a:lstStyle/>
          <a:p>
            <a:r>
              <a:rPr lang="en-US" sz="6000" dirty="0"/>
              <a:t>Questions ?</a:t>
            </a:r>
          </a:p>
        </p:txBody>
      </p:sp>
      <p:grpSp>
        <p:nvGrpSpPr>
          <p:cNvPr id="4" name="Group 3">
            <a:extLst>
              <a:ext uri="{FF2B5EF4-FFF2-40B4-BE49-F238E27FC236}">
                <a16:creationId xmlns:a16="http://schemas.microsoft.com/office/drawing/2014/main" id="{2A62A652-AEE5-4DD6-8213-623AEFBDE766}"/>
              </a:ext>
            </a:extLst>
          </p:cNvPr>
          <p:cNvGrpSpPr/>
          <p:nvPr/>
        </p:nvGrpSpPr>
        <p:grpSpPr>
          <a:xfrm>
            <a:off x="2410264" y="3429000"/>
            <a:ext cx="7371471" cy="1587285"/>
            <a:chOff x="1174652" y="2075231"/>
            <a:chExt cx="9725465" cy="2606946"/>
          </a:xfrm>
        </p:grpSpPr>
        <p:cxnSp>
          <p:nvCxnSpPr>
            <p:cNvPr id="5" name="Straight Connector 4">
              <a:extLst>
                <a:ext uri="{FF2B5EF4-FFF2-40B4-BE49-F238E27FC236}">
                  <a16:creationId xmlns:a16="http://schemas.microsoft.com/office/drawing/2014/main" id="{AA168033-A89E-439E-AB00-47C52B093766}"/>
                </a:ext>
              </a:extLst>
            </p:cNvPr>
            <p:cNvCxnSpPr/>
            <p:nvPr/>
          </p:nvCxnSpPr>
          <p:spPr>
            <a:xfrm>
              <a:off x="1174652" y="2075231"/>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386843-653F-48AF-A97E-EE1F0DBB91D5}"/>
                </a:ext>
              </a:extLst>
            </p:cNvPr>
            <p:cNvCxnSpPr/>
            <p:nvPr/>
          </p:nvCxnSpPr>
          <p:spPr>
            <a:xfrm>
              <a:off x="1291883" y="4682177"/>
              <a:ext cx="960823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3DD5466-720B-4639-B9F9-17FAF0ADFCC6}"/>
                </a:ext>
              </a:extLst>
            </p:cNvPr>
            <p:cNvSpPr/>
            <p:nvPr/>
          </p:nvSpPr>
          <p:spPr>
            <a:xfrm>
              <a:off x="1669364" y="224652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78EEF9-84FF-4818-BE11-C14718C51A45}"/>
                </a:ext>
              </a:extLst>
            </p:cNvPr>
            <p:cNvSpPr/>
            <p:nvPr/>
          </p:nvSpPr>
          <p:spPr>
            <a:xfrm>
              <a:off x="1669364" y="264686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CE345D-EE20-41E8-AE4C-666A6057EFC9}"/>
                </a:ext>
              </a:extLst>
            </p:cNvPr>
            <p:cNvSpPr/>
            <p:nvPr/>
          </p:nvSpPr>
          <p:spPr>
            <a:xfrm>
              <a:off x="1669364" y="305333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17B43B-97D4-4EE0-9E65-3C4CF14D16FA}"/>
                </a:ext>
              </a:extLst>
            </p:cNvPr>
            <p:cNvSpPr/>
            <p:nvPr/>
          </p:nvSpPr>
          <p:spPr>
            <a:xfrm>
              <a:off x="1669364" y="345711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A5FB28-9A3E-4D15-B85A-77BECE629E05}"/>
                </a:ext>
              </a:extLst>
            </p:cNvPr>
            <p:cNvSpPr/>
            <p:nvPr/>
          </p:nvSpPr>
          <p:spPr>
            <a:xfrm>
              <a:off x="1683432" y="385124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D8B43FB-2724-49C3-A039-421697CF85EA}"/>
                </a:ext>
              </a:extLst>
            </p:cNvPr>
            <p:cNvSpPr/>
            <p:nvPr/>
          </p:nvSpPr>
          <p:spPr>
            <a:xfrm>
              <a:off x="1683432" y="425523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9B6F1EF-7A9F-432A-AC48-D54F20C4B81A}"/>
                </a:ext>
              </a:extLst>
            </p:cNvPr>
            <p:cNvSpPr/>
            <p:nvPr/>
          </p:nvSpPr>
          <p:spPr>
            <a:xfrm>
              <a:off x="1990576" y="2230113"/>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03CF913-2C0E-44F9-8C50-37B571E89A26}"/>
                </a:ext>
              </a:extLst>
            </p:cNvPr>
            <p:cNvSpPr/>
            <p:nvPr/>
          </p:nvSpPr>
          <p:spPr>
            <a:xfrm>
              <a:off x="1990576" y="263044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4056F3-70B9-47CD-8E1C-7B76769DD544}"/>
                </a:ext>
              </a:extLst>
            </p:cNvPr>
            <p:cNvSpPr/>
            <p:nvPr/>
          </p:nvSpPr>
          <p:spPr>
            <a:xfrm>
              <a:off x="1990576" y="30369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3E109FC-E5FD-4644-AA80-099875E39F9B}"/>
                </a:ext>
              </a:extLst>
            </p:cNvPr>
            <p:cNvSpPr/>
            <p:nvPr/>
          </p:nvSpPr>
          <p:spPr>
            <a:xfrm>
              <a:off x="1990576" y="344070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5FE432A-8F0A-4651-8AB1-2FF83E9CA3E9}"/>
                </a:ext>
              </a:extLst>
            </p:cNvPr>
            <p:cNvSpPr/>
            <p:nvPr/>
          </p:nvSpPr>
          <p:spPr>
            <a:xfrm>
              <a:off x="2004644" y="3834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E3B0AC6-358C-423A-82B9-D07CB8308FAF}"/>
                </a:ext>
              </a:extLst>
            </p:cNvPr>
            <p:cNvSpPr/>
            <p:nvPr/>
          </p:nvSpPr>
          <p:spPr>
            <a:xfrm>
              <a:off x="2004644" y="423882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D4462C4-536A-4E3C-BDA4-F7902743E4D1}"/>
                </a:ext>
              </a:extLst>
            </p:cNvPr>
            <p:cNvSpPr/>
            <p:nvPr/>
          </p:nvSpPr>
          <p:spPr>
            <a:xfrm>
              <a:off x="2328199" y="2244180"/>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973FDD6-DD5D-4405-8783-36DA6EA52263}"/>
                </a:ext>
              </a:extLst>
            </p:cNvPr>
            <p:cNvSpPr/>
            <p:nvPr/>
          </p:nvSpPr>
          <p:spPr>
            <a:xfrm>
              <a:off x="2328199" y="2644516"/>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34DEC3F-172E-4D7B-9BB2-2859F22F9587}"/>
                </a:ext>
              </a:extLst>
            </p:cNvPr>
            <p:cNvSpPr/>
            <p:nvPr/>
          </p:nvSpPr>
          <p:spPr>
            <a:xfrm>
              <a:off x="2328199" y="305098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98114BD-B23B-41CE-85A1-DB65FBCFB169}"/>
                </a:ext>
              </a:extLst>
            </p:cNvPr>
            <p:cNvSpPr/>
            <p:nvPr/>
          </p:nvSpPr>
          <p:spPr>
            <a:xfrm>
              <a:off x="2328199" y="345477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C7831AB-A7ED-44D4-82EA-27CB82090282}"/>
                </a:ext>
              </a:extLst>
            </p:cNvPr>
            <p:cNvSpPr/>
            <p:nvPr/>
          </p:nvSpPr>
          <p:spPr>
            <a:xfrm>
              <a:off x="2342267" y="3848901"/>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F47FA17-4CAC-4090-B064-0265E02D714C}"/>
                </a:ext>
              </a:extLst>
            </p:cNvPr>
            <p:cNvSpPr/>
            <p:nvPr/>
          </p:nvSpPr>
          <p:spPr>
            <a:xfrm>
              <a:off x="2342267" y="4252889"/>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495D0D-1D15-4E31-9275-F53BD5E01D4B}"/>
                </a:ext>
              </a:extLst>
            </p:cNvPr>
            <p:cNvSpPr/>
            <p:nvPr/>
          </p:nvSpPr>
          <p:spPr>
            <a:xfrm>
              <a:off x="2649411" y="2241834"/>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D08E21-FBAE-49C2-85EE-38BA975089A5}"/>
                </a:ext>
              </a:extLst>
            </p:cNvPr>
            <p:cNvSpPr/>
            <p:nvPr/>
          </p:nvSpPr>
          <p:spPr>
            <a:xfrm>
              <a:off x="2649411" y="2628102"/>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563D5DE-3644-4D36-8FA8-44AF6EE7C2EE}"/>
                </a:ext>
              </a:extLst>
            </p:cNvPr>
            <p:cNvSpPr/>
            <p:nvPr/>
          </p:nvSpPr>
          <p:spPr>
            <a:xfrm>
              <a:off x="2649411" y="30345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49EE2F8-0BD0-4E52-96A0-9F9569BE42FA}"/>
                </a:ext>
              </a:extLst>
            </p:cNvPr>
            <p:cNvSpPr/>
            <p:nvPr/>
          </p:nvSpPr>
          <p:spPr>
            <a:xfrm>
              <a:off x="2649411" y="3438358"/>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AB81F0-7CE3-4CE9-8BEE-7940712D403E}"/>
                </a:ext>
              </a:extLst>
            </p:cNvPr>
            <p:cNvSpPr/>
            <p:nvPr/>
          </p:nvSpPr>
          <p:spPr>
            <a:xfrm>
              <a:off x="2663479" y="3832487"/>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E7B2471-7EC0-4EE7-A822-9588E86C957B}"/>
                </a:ext>
              </a:extLst>
            </p:cNvPr>
            <p:cNvSpPr/>
            <p:nvPr/>
          </p:nvSpPr>
          <p:spPr>
            <a:xfrm>
              <a:off x="2663479" y="4236475"/>
              <a:ext cx="281354" cy="25321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CD03D2C-3DF9-4219-A6D2-C4A0D5CBBDB8}"/>
                </a:ext>
              </a:extLst>
            </p:cNvPr>
            <p:cNvSpPr/>
            <p:nvPr/>
          </p:nvSpPr>
          <p:spPr>
            <a:xfrm>
              <a:off x="1941342" y="2089300"/>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5F9A2E-4DBC-4DC6-BB2C-DBFAC2DCF3B3}"/>
                </a:ext>
              </a:extLst>
            </p:cNvPr>
            <p:cNvSpPr/>
            <p:nvPr/>
          </p:nvSpPr>
          <p:spPr>
            <a:xfrm flipV="1">
              <a:off x="1941341" y="4121871"/>
              <a:ext cx="8074855" cy="546227"/>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D4D5DB2-FE03-43AE-95B9-9F08D5DE1C4D}"/>
                </a:ext>
              </a:extLst>
            </p:cNvPr>
            <p:cNvSpPr/>
            <p:nvPr/>
          </p:nvSpPr>
          <p:spPr>
            <a:xfrm>
              <a:off x="1896793" y="2355455"/>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7BB9370-6750-4B82-A672-AE25F0CFDBF5}"/>
                </a:ext>
              </a:extLst>
            </p:cNvPr>
            <p:cNvSpPr/>
            <p:nvPr/>
          </p:nvSpPr>
          <p:spPr>
            <a:xfrm>
              <a:off x="1896791" y="2745653"/>
              <a:ext cx="8074855" cy="362962"/>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AD4C164-BED0-427E-BE38-05980E4F07A6}"/>
                </a:ext>
              </a:extLst>
            </p:cNvPr>
            <p:cNvSpPr/>
            <p:nvPr/>
          </p:nvSpPr>
          <p:spPr>
            <a:xfrm>
              <a:off x="1875800" y="3126647"/>
              <a:ext cx="8074855" cy="15206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D682529-37BB-4082-9AC5-72E7750B1F89}"/>
                </a:ext>
              </a:extLst>
            </p:cNvPr>
            <p:cNvGrpSpPr/>
            <p:nvPr/>
          </p:nvGrpSpPr>
          <p:grpSpPr>
            <a:xfrm flipV="1">
              <a:off x="1883060" y="3416592"/>
              <a:ext cx="8095848" cy="928383"/>
              <a:chOff x="2028200" y="3422275"/>
              <a:chExt cx="8095848" cy="923252"/>
            </a:xfrm>
          </p:grpSpPr>
          <p:sp>
            <p:nvSpPr>
              <p:cNvPr id="37" name="Freeform: Shape 36">
                <a:extLst>
                  <a:ext uri="{FF2B5EF4-FFF2-40B4-BE49-F238E27FC236}">
                    <a16:creationId xmlns:a16="http://schemas.microsoft.com/office/drawing/2014/main" id="{CABD5B4E-D964-4D37-A9B9-A4A96BB9C585}"/>
                  </a:ext>
                </a:extLst>
              </p:cNvPr>
              <p:cNvSpPr/>
              <p:nvPr/>
            </p:nvSpPr>
            <p:spPr>
              <a:xfrm>
                <a:off x="2049193" y="3422275"/>
                <a:ext cx="8074855" cy="51554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196DDD-DBC1-47F7-BC07-01784535F6E1}"/>
                  </a:ext>
                </a:extLst>
              </p:cNvPr>
              <p:cNvSpPr/>
              <p:nvPr/>
            </p:nvSpPr>
            <p:spPr>
              <a:xfrm>
                <a:off x="2049191" y="3812473"/>
                <a:ext cx="8074855" cy="362962"/>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0CCC5B8-30B4-4EFC-9EF4-EAC961ED5084}"/>
                  </a:ext>
                </a:extLst>
              </p:cNvPr>
              <p:cNvSpPr/>
              <p:nvPr/>
            </p:nvSpPr>
            <p:spPr>
              <a:xfrm>
                <a:off x="2028200" y="4193467"/>
                <a:ext cx="8074855" cy="152060"/>
              </a:xfrm>
              <a:custGeom>
                <a:avLst/>
                <a:gdLst>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078436 w 7990449"/>
                  <a:gd name="connsiteY10" fmla="*/ 161513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683347 w 7990449"/>
                  <a:gd name="connsiteY11" fmla="*/ 147445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596553 w 7990449"/>
                  <a:gd name="connsiteY12" fmla="*/ 105242 h 783352"/>
                  <a:gd name="connsiteX13" fmla="*/ 7990449 w 7990449"/>
                  <a:gd name="connsiteY13" fmla="*/ 105242 h 783352"/>
                  <a:gd name="connsiteX0" fmla="*/ 0 w 7990449"/>
                  <a:gd name="connsiteY0" fmla="*/ 6768 h 783352"/>
                  <a:gd name="connsiteX1" fmla="*/ 1378633 w 7990449"/>
                  <a:gd name="connsiteY1" fmla="*/ 6768 h 783352"/>
                  <a:gd name="connsiteX2" fmla="*/ 1955409 w 7990449"/>
                  <a:gd name="connsiteY2" fmla="*/ 77107 h 783352"/>
                  <a:gd name="connsiteX3" fmla="*/ 2447778 w 7990449"/>
                  <a:gd name="connsiteY3" fmla="*/ 302190 h 783352"/>
                  <a:gd name="connsiteX4" fmla="*/ 2799470 w 7990449"/>
                  <a:gd name="connsiteY4" fmla="*/ 597611 h 783352"/>
                  <a:gd name="connsiteX5" fmla="*/ 3277772 w 7990449"/>
                  <a:gd name="connsiteY5" fmla="*/ 752356 h 783352"/>
                  <a:gd name="connsiteX6" fmla="*/ 3742006 w 7990449"/>
                  <a:gd name="connsiteY6" fmla="*/ 780491 h 783352"/>
                  <a:gd name="connsiteX7" fmla="*/ 4220307 w 7990449"/>
                  <a:gd name="connsiteY7" fmla="*/ 710153 h 783352"/>
                  <a:gd name="connsiteX8" fmla="*/ 4557932 w 7990449"/>
                  <a:gd name="connsiteY8" fmla="*/ 485070 h 783352"/>
                  <a:gd name="connsiteX9" fmla="*/ 4811150 w 7990449"/>
                  <a:gd name="connsiteY9" fmla="*/ 302190 h 783352"/>
                  <a:gd name="connsiteX10" fmla="*/ 5219112 w 7990449"/>
                  <a:gd name="connsiteY10" fmla="*/ 48971 h 783352"/>
                  <a:gd name="connsiteX11" fmla="*/ 5852159 w 7990449"/>
                  <a:gd name="connsiteY11" fmla="*/ 48971 h 783352"/>
                  <a:gd name="connsiteX12" fmla="*/ 7104184 w 7990449"/>
                  <a:gd name="connsiteY12" fmla="*/ 48971 h 783352"/>
                  <a:gd name="connsiteX13" fmla="*/ 7990449 w 7990449"/>
                  <a:gd name="connsiteY13" fmla="*/ 10524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52159 w 8046719"/>
                  <a:gd name="connsiteY11" fmla="*/ 48971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04184 w 8046719"/>
                  <a:gd name="connsiteY12" fmla="*/ 48971 h 783352"/>
                  <a:gd name="connsiteX13" fmla="*/ 8046719 w 8046719"/>
                  <a:gd name="connsiteY13" fmla="*/ 48972 h 783352"/>
                  <a:gd name="connsiteX0" fmla="*/ 0 w 8046719"/>
                  <a:gd name="connsiteY0" fmla="*/ 6768 h 783352"/>
                  <a:gd name="connsiteX1" fmla="*/ 1378633 w 8046719"/>
                  <a:gd name="connsiteY1" fmla="*/ 6768 h 783352"/>
                  <a:gd name="connsiteX2" fmla="*/ 1955409 w 8046719"/>
                  <a:gd name="connsiteY2" fmla="*/ 77107 h 783352"/>
                  <a:gd name="connsiteX3" fmla="*/ 2447778 w 8046719"/>
                  <a:gd name="connsiteY3" fmla="*/ 302190 h 783352"/>
                  <a:gd name="connsiteX4" fmla="*/ 2799470 w 8046719"/>
                  <a:gd name="connsiteY4" fmla="*/ 597611 h 783352"/>
                  <a:gd name="connsiteX5" fmla="*/ 3277772 w 8046719"/>
                  <a:gd name="connsiteY5" fmla="*/ 752356 h 783352"/>
                  <a:gd name="connsiteX6" fmla="*/ 3742006 w 8046719"/>
                  <a:gd name="connsiteY6" fmla="*/ 780491 h 783352"/>
                  <a:gd name="connsiteX7" fmla="*/ 4220307 w 8046719"/>
                  <a:gd name="connsiteY7" fmla="*/ 710153 h 783352"/>
                  <a:gd name="connsiteX8" fmla="*/ 4557932 w 8046719"/>
                  <a:gd name="connsiteY8" fmla="*/ 485070 h 783352"/>
                  <a:gd name="connsiteX9" fmla="*/ 4811150 w 8046719"/>
                  <a:gd name="connsiteY9" fmla="*/ 302190 h 783352"/>
                  <a:gd name="connsiteX10" fmla="*/ 5219112 w 8046719"/>
                  <a:gd name="connsiteY10" fmla="*/ 48971 h 783352"/>
                  <a:gd name="connsiteX11" fmla="*/ 5866227 w 8046719"/>
                  <a:gd name="connsiteY11" fmla="*/ 6768 h 783352"/>
                  <a:gd name="connsiteX12" fmla="*/ 7118252 w 8046719"/>
                  <a:gd name="connsiteY12" fmla="*/ 6768 h 783352"/>
                  <a:gd name="connsiteX13" fmla="*/ 8046719 w 8046719"/>
                  <a:gd name="connsiteY13" fmla="*/ 48972 h 783352"/>
                  <a:gd name="connsiteX0" fmla="*/ 0 w 8074855"/>
                  <a:gd name="connsiteY0" fmla="*/ 6768 h 783352"/>
                  <a:gd name="connsiteX1" fmla="*/ 1378633 w 8074855"/>
                  <a:gd name="connsiteY1" fmla="*/ 6768 h 783352"/>
                  <a:gd name="connsiteX2" fmla="*/ 1955409 w 8074855"/>
                  <a:gd name="connsiteY2" fmla="*/ 77107 h 783352"/>
                  <a:gd name="connsiteX3" fmla="*/ 2447778 w 8074855"/>
                  <a:gd name="connsiteY3" fmla="*/ 302190 h 783352"/>
                  <a:gd name="connsiteX4" fmla="*/ 2799470 w 8074855"/>
                  <a:gd name="connsiteY4" fmla="*/ 597611 h 783352"/>
                  <a:gd name="connsiteX5" fmla="*/ 3277772 w 8074855"/>
                  <a:gd name="connsiteY5" fmla="*/ 752356 h 783352"/>
                  <a:gd name="connsiteX6" fmla="*/ 3742006 w 8074855"/>
                  <a:gd name="connsiteY6" fmla="*/ 780491 h 783352"/>
                  <a:gd name="connsiteX7" fmla="*/ 4220307 w 8074855"/>
                  <a:gd name="connsiteY7" fmla="*/ 710153 h 783352"/>
                  <a:gd name="connsiteX8" fmla="*/ 4557932 w 8074855"/>
                  <a:gd name="connsiteY8" fmla="*/ 485070 h 783352"/>
                  <a:gd name="connsiteX9" fmla="*/ 4811150 w 8074855"/>
                  <a:gd name="connsiteY9" fmla="*/ 302190 h 783352"/>
                  <a:gd name="connsiteX10" fmla="*/ 5219112 w 8074855"/>
                  <a:gd name="connsiteY10" fmla="*/ 48971 h 783352"/>
                  <a:gd name="connsiteX11" fmla="*/ 5866227 w 8074855"/>
                  <a:gd name="connsiteY11" fmla="*/ 6768 h 783352"/>
                  <a:gd name="connsiteX12" fmla="*/ 7118252 w 8074855"/>
                  <a:gd name="connsiteY12" fmla="*/ 6768 h 783352"/>
                  <a:gd name="connsiteX13" fmla="*/ 8074855 w 8074855"/>
                  <a:gd name="connsiteY13" fmla="*/ 6769 h 783352"/>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485070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2360"/>
                  <a:gd name="connsiteX1" fmla="*/ 1378633 w 8074855"/>
                  <a:gd name="connsiteY1" fmla="*/ 6768 h 782360"/>
                  <a:gd name="connsiteX2" fmla="*/ 1955409 w 8074855"/>
                  <a:gd name="connsiteY2" fmla="*/ 77107 h 782360"/>
                  <a:gd name="connsiteX3" fmla="*/ 2447778 w 8074855"/>
                  <a:gd name="connsiteY3" fmla="*/ 302190 h 782360"/>
                  <a:gd name="connsiteX4" fmla="*/ 2799470 w 8074855"/>
                  <a:gd name="connsiteY4" fmla="*/ 597611 h 782360"/>
                  <a:gd name="connsiteX5" fmla="*/ 3277772 w 8074855"/>
                  <a:gd name="connsiteY5" fmla="*/ 752356 h 782360"/>
                  <a:gd name="connsiteX6" fmla="*/ 3742006 w 8074855"/>
                  <a:gd name="connsiteY6" fmla="*/ 780491 h 782360"/>
                  <a:gd name="connsiteX7" fmla="*/ 4234374 w 8074855"/>
                  <a:gd name="connsiteY7" fmla="*/ 724221 h 782360"/>
                  <a:gd name="connsiteX8" fmla="*/ 4557932 w 8074855"/>
                  <a:gd name="connsiteY8" fmla="*/ 513206 h 782360"/>
                  <a:gd name="connsiteX9" fmla="*/ 4811150 w 8074855"/>
                  <a:gd name="connsiteY9" fmla="*/ 302190 h 782360"/>
                  <a:gd name="connsiteX10" fmla="*/ 5219112 w 8074855"/>
                  <a:gd name="connsiteY10" fmla="*/ 48971 h 782360"/>
                  <a:gd name="connsiteX11" fmla="*/ 5866227 w 8074855"/>
                  <a:gd name="connsiteY11" fmla="*/ 6768 h 782360"/>
                  <a:gd name="connsiteX12" fmla="*/ 7118252 w 8074855"/>
                  <a:gd name="connsiteY12" fmla="*/ 6768 h 782360"/>
                  <a:gd name="connsiteX13" fmla="*/ 8074855 w 8074855"/>
                  <a:gd name="connsiteY13" fmla="*/ 6769 h 782360"/>
                  <a:gd name="connsiteX0" fmla="*/ 0 w 8074855"/>
                  <a:gd name="connsiteY0" fmla="*/ 6768 h 783129"/>
                  <a:gd name="connsiteX1" fmla="*/ 1378633 w 8074855"/>
                  <a:gd name="connsiteY1" fmla="*/ 6768 h 783129"/>
                  <a:gd name="connsiteX2" fmla="*/ 1955409 w 8074855"/>
                  <a:gd name="connsiteY2" fmla="*/ 77107 h 783129"/>
                  <a:gd name="connsiteX3" fmla="*/ 2447778 w 8074855"/>
                  <a:gd name="connsiteY3" fmla="*/ 302190 h 783129"/>
                  <a:gd name="connsiteX4" fmla="*/ 2813538 w 8074855"/>
                  <a:gd name="connsiteY4" fmla="*/ 569475 h 783129"/>
                  <a:gd name="connsiteX5" fmla="*/ 3277772 w 8074855"/>
                  <a:gd name="connsiteY5" fmla="*/ 752356 h 783129"/>
                  <a:gd name="connsiteX6" fmla="*/ 3742006 w 8074855"/>
                  <a:gd name="connsiteY6" fmla="*/ 780491 h 783129"/>
                  <a:gd name="connsiteX7" fmla="*/ 4234374 w 8074855"/>
                  <a:gd name="connsiteY7" fmla="*/ 724221 h 783129"/>
                  <a:gd name="connsiteX8" fmla="*/ 4557932 w 8074855"/>
                  <a:gd name="connsiteY8" fmla="*/ 513206 h 783129"/>
                  <a:gd name="connsiteX9" fmla="*/ 4811150 w 8074855"/>
                  <a:gd name="connsiteY9" fmla="*/ 302190 h 783129"/>
                  <a:gd name="connsiteX10" fmla="*/ 5219112 w 8074855"/>
                  <a:gd name="connsiteY10" fmla="*/ 48971 h 783129"/>
                  <a:gd name="connsiteX11" fmla="*/ 5866227 w 8074855"/>
                  <a:gd name="connsiteY11" fmla="*/ 6768 h 783129"/>
                  <a:gd name="connsiteX12" fmla="*/ 7118252 w 8074855"/>
                  <a:gd name="connsiteY12" fmla="*/ 6768 h 783129"/>
                  <a:gd name="connsiteX13" fmla="*/ 8074855 w 8074855"/>
                  <a:gd name="connsiteY13" fmla="*/ 6769 h 783129"/>
                  <a:gd name="connsiteX0" fmla="*/ 0 w 8074855"/>
                  <a:gd name="connsiteY0" fmla="*/ 6768 h 782710"/>
                  <a:gd name="connsiteX1" fmla="*/ 1378633 w 8074855"/>
                  <a:gd name="connsiteY1" fmla="*/ 6768 h 782710"/>
                  <a:gd name="connsiteX2" fmla="*/ 1955409 w 8074855"/>
                  <a:gd name="connsiteY2" fmla="*/ 77107 h 782710"/>
                  <a:gd name="connsiteX3" fmla="*/ 2447778 w 8074855"/>
                  <a:gd name="connsiteY3" fmla="*/ 302190 h 782710"/>
                  <a:gd name="connsiteX4" fmla="*/ 2813538 w 8074855"/>
                  <a:gd name="connsiteY4" fmla="*/ 583543 h 782710"/>
                  <a:gd name="connsiteX5" fmla="*/ 3277772 w 8074855"/>
                  <a:gd name="connsiteY5" fmla="*/ 752356 h 782710"/>
                  <a:gd name="connsiteX6" fmla="*/ 3742006 w 8074855"/>
                  <a:gd name="connsiteY6" fmla="*/ 780491 h 782710"/>
                  <a:gd name="connsiteX7" fmla="*/ 4234374 w 8074855"/>
                  <a:gd name="connsiteY7" fmla="*/ 724221 h 782710"/>
                  <a:gd name="connsiteX8" fmla="*/ 4557932 w 8074855"/>
                  <a:gd name="connsiteY8" fmla="*/ 513206 h 782710"/>
                  <a:gd name="connsiteX9" fmla="*/ 4811150 w 8074855"/>
                  <a:gd name="connsiteY9" fmla="*/ 302190 h 782710"/>
                  <a:gd name="connsiteX10" fmla="*/ 5219112 w 8074855"/>
                  <a:gd name="connsiteY10" fmla="*/ 48971 h 782710"/>
                  <a:gd name="connsiteX11" fmla="*/ 5866227 w 8074855"/>
                  <a:gd name="connsiteY11" fmla="*/ 6768 h 782710"/>
                  <a:gd name="connsiteX12" fmla="*/ 7118252 w 8074855"/>
                  <a:gd name="connsiteY12" fmla="*/ 6768 h 782710"/>
                  <a:gd name="connsiteX13" fmla="*/ 8074855 w 8074855"/>
                  <a:gd name="connsiteY13" fmla="*/ 6769 h 782710"/>
                  <a:gd name="connsiteX0" fmla="*/ 0 w 8074855"/>
                  <a:gd name="connsiteY0" fmla="*/ 6768 h 837087"/>
                  <a:gd name="connsiteX1" fmla="*/ 1378633 w 8074855"/>
                  <a:gd name="connsiteY1" fmla="*/ 6768 h 837087"/>
                  <a:gd name="connsiteX2" fmla="*/ 1955409 w 8074855"/>
                  <a:gd name="connsiteY2" fmla="*/ 77107 h 837087"/>
                  <a:gd name="connsiteX3" fmla="*/ 2447778 w 8074855"/>
                  <a:gd name="connsiteY3" fmla="*/ 302190 h 837087"/>
                  <a:gd name="connsiteX4" fmla="*/ 2813538 w 8074855"/>
                  <a:gd name="connsiteY4" fmla="*/ 583543 h 837087"/>
                  <a:gd name="connsiteX5" fmla="*/ 3277772 w 8074855"/>
                  <a:gd name="connsiteY5" fmla="*/ 752356 h 837087"/>
                  <a:gd name="connsiteX6" fmla="*/ 3742006 w 8074855"/>
                  <a:gd name="connsiteY6" fmla="*/ 836762 h 837087"/>
                  <a:gd name="connsiteX7" fmla="*/ 4234374 w 8074855"/>
                  <a:gd name="connsiteY7" fmla="*/ 724221 h 837087"/>
                  <a:gd name="connsiteX8" fmla="*/ 4557932 w 8074855"/>
                  <a:gd name="connsiteY8" fmla="*/ 513206 h 837087"/>
                  <a:gd name="connsiteX9" fmla="*/ 4811150 w 8074855"/>
                  <a:gd name="connsiteY9" fmla="*/ 302190 h 837087"/>
                  <a:gd name="connsiteX10" fmla="*/ 5219112 w 8074855"/>
                  <a:gd name="connsiteY10" fmla="*/ 48971 h 837087"/>
                  <a:gd name="connsiteX11" fmla="*/ 5866227 w 8074855"/>
                  <a:gd name="connsiteY11" fmla="*/ 6768 h 837087"/>
                  <a:gd name="connsiteX12" fmla="*/ 7118252 w 8074855"/>
                  <a:gd name="connsiteY12" fmla="*/ 6768 h 837087"/>
                  <a:gd name="connsiteX13" fmla="*/ 8074855 w 8074855"/>
                  <a:gd name="connsiteY13" fmla="*/ 6769 h 837087"/>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742006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13206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7662"/>
                  <a:gd name="connsiteX1" fmla="*/ 1378633 w 8074855"/>
                  <a:gd name="connsiteY1" fmla="*/ 6768 h 837662"/>
                  <a:gd name="connsiteX2" fmla="*/ 1955409 w 8074855"/>
                  <a:gd name="connsiteY2" fmla="*/ 77107 h 837662"/>
                  <a:gd name="connsiteX3" fmla="*/ 2447778 w 8074855"/>
                  <a:gd name="connsiteY3" fmla="*/ 302190 h 837662"/>
                  <a:gd name="connsiteX4" fmla="*/ 2813538 w 8074855"/>
                  <a:gd name="connsiteY4" fmla="*/ 583543 h 837662"/>
                  <a:gd name="connsiteX5" fmla="*/ 3249636 w 8074855"/>
                  <a:gd name="connsiteY5" fmla="*/ 766424 h 837662"/>
                  <a:gd name="connsiteX6" fmla="*/ 3685735 w 8074855"/>
                  <a:gd name="connsiteY6" fmla="*/ 836762 h 837662"/>
                  <a:gd name="connsiteX7" fmla="*/ 4234374 w 8074855"/>
                  <a:gd name="connsiteY7" fmla="*/ 724221 h 837662"/>
                  <a:gd name="connsiteX8" fmla="*/ 4557932 w 8074855"/>
                  <a:gd name="connsiteY8" fmla="*/ 541341 h 837662"/>
                  <a:gd name="connsiteX9" fmla="*/ 4811150 w 8074855"/>
                  <a:gd name="connsiteY9" fmla="*/ 302190 h 837662"/>
                  <a:gd name="connsiteX10" fmla="*/ 5219112 w 8074855"/>
                  <a:gd name="connsiteY10" fmla="*/ 48971 h 837662"/>
                  <a:gd name="connsiteX11" fmla="*/ 5866227 w 8074855"/>
                  <a:gd name="connsiteY11" fmla="*/ 6768 h 837662"/>
                  <a:gd name="connsiteX12" fmla="*/ 7118252 w 8074855"/>
                  <a:gd name="connsiteY12" fmla="*/ 6768 h 837662"/>
                  <a:gd name="connsiteX13" fmla="*/ 8074855 w 8074855"/>
                  <a:gd name="connsiteY13" fmla="*/ 6769 h 8376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11150 w 8074855"/>
                  <a:gd name="connsiteY9" fmla="*/ 30219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219112 w 8074855"/>
                  <a:gd name="connsiteY10" fmla="*/ 48971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39285 w 8074855"/>
                  <a:gd name="connsiteY9" fmla="*/ 245920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53353 w 8074855"/>
                  <a:gd name="connsiteY9" fmla="*/ 288123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 name="connsiteX0" fmla="*/ 0 w 8074855"/>
                  <a:gd name="connsiteY0" fmla="*/ 6768 h 836762"/>
                  <a:gd name="connsiteX1" fmla="*/ 1378633 w 8074855"/>
                  <a:gd name="connsiteY1" fmla="*/ 6768 h 836762"/>
                  <a:gd name="connsiteX2" fmla="*/ 1955409 w 8074855"/>
                  <a:gd name="connsiteY2" fmla="*/ 77107 h 836762"/>
                  <a:gd name="connsiteX3" fmla="*/ 2447778 w 8074855"/>
                  <a:gd name="connsiteY3" fmla="*/ 302190 h 836762"/>
                  <a:gd name="connsiteX4" fmla="*/ 2813538 w 8074855"/>
                  <a:gd name="connsiteY4" fmla="*/ 583543 h 836762"/>
                  <a:gd name="connsiteX5" fmla="*/ 3249636 w 8074855"/>
                  <a:gd name="connsiteY5" fmla="*/ 766424 h 836762"/>
                  <a:gd name="connsiteX6" fmla="*/ 3685735 w 8074855"/>
                  <a:gd name="connsiteY6" fmla="*/ 836762 h 836762"/>
                  <a:gd name="connsiteX7" fmla="*/ 4135900 w 8074855"/>
                  <a:gd name="connsiteY7" fmla="*/ 766424 h 836762"/>
                  <a:gd name="connsiteX8" fmla="*/ 4557932 w 8074855"/>
                  <a:gd name="connsiteY8" fmla="*/ 541341 h 836762"/>
                  <a:gd name="connsiteX9" fmla="*/ 4881488 w 8074855"/>
                  <a:gd name="connsiteY9" fmla="*/ 330326 h 836762"/>
                  <a:gd name="connsiteX10" fmla="*/ 5331653 w 8074855"/>
                  <a:gd name="connsiteY10" fmla="*/ 77106 h 836762"/>
                  <a:gd name="connsiteX11" fmla="*/ 5866227 w 8074855"/>
                  <a:gd name="connsiteY11" fmla="*/ 6768 h 836762"/>
                  <a:gd name="connsiteX12" fmla="*/ 7118252 w 8074855"/>
                  <a:gd name="connsiteY12" fmla="*/ 6768 h 836762"/>
                  <a:gd name="connsiteX13" fmla="*/ 8074855 w 8074855"/>
                  <a:gd name="connsiteY13" fmla="*/ 6769 h 8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74855" h="836762">
                    <a:moveTo>
                      <a:pt x="0" y="6768"/>
                    </a:moveTo>
                    <a:cubicBezTo>
                      <a:pt x="526366" y="906"/>
                      <a:pt x="1052732" y="-4955"/>
                      <a:pt x="1378633" y="6768"/>
                    </a:cubicBezTo>
                    <a:cubicBezTo>
                      <a:pt x="1704534" y="18491"/>
                      <a:pt x="1777218" y="27870"/>
                      <a:pt x="1955409" y="77107"/>
                    </a:cubicBezTo>
                    <a:cubicBezTo>
                      <a:pt x="2133600" y="126344"/>
                      <a:pt x="2304757" y="217784"/>
                      <a:pt x="2447778" y="302190"/>
                    </a:cubicBezTo>
                    <a:cubicBezTo>
                      <a:pt x="2590800" y="386596"/>
                      <a:pt x="2679895" y="506171"/>
                      <a:pt x="2813538" y="583543"/>
                    </a:cubicBezTo>
                    <a:cubicBezTo>
                      <a:pt x="2947181" y="660915"/>
                      <a:pt x="3104270" y="724221"/>
                      <a:pt x="3249636" y="766424"/>
                    </a:cubicBezTo>
                    <a:cubicBezTo>
                      <a:pt x="3395002" y="808627"/>
                      <a:pt x="3538024" y="836762"/>
                      <a:pt x="3685735" y="836762"/>
                    </a:cubicBezTo>
                    <a:cubicBezTo>
                      <a:pt x="3833446" y="836762"/>
                      <a:pt x="3990534" y="815661"/>
                      <a:pt x="4135900" y="766424"/>
                    </a:cubicBezTo>
                    <a:cubicBezTo>
                      <a:pt x="4281266" y="717187"/>
                      <a:pt x="4433667" y="614024"/>
                      <a:pt x="4557932" y="541341"/>
                    </a:cubicBezTo>
                    <a:cubicBezTo>
                      <a:pt x="4682197" y="468658"/>
                      <a:pt x="4752535" y="407698"/>
                      <a:pt x="4881488" y="330326"/>
                    </a:cubicBezTo>
                    <a:cubicBezTo>
                      <a:pt x="5010441" y="252954"/>
                      <a:pt x="5167530" y="131032"/>
                      <a:pt x="5331653" y="77106"/>
                    </a:cubicBezTo>
                    <a:cubicBezTo>
                      <a:pt x="5495776" y="23180"/>
                      <a:pt x="5568461" y="18491"/>
                      <a:pt x="5866227" y="6768"/>
                    </a:cubicBezTo>
                    <a:cubicBezTo>
                      <a:pt x="6163993" y="-4955"/>
                      <a:pt x="6750147" y="6768"/>
                      <a:pt x="7118252" y="6768"/>
                    </a:cubicBezTo>
                    <a:lnTo>
                      <a:pt x="8074855" y="6769"/>
                    </a:lnTo>
                  </a:path>
                </a:pathLst>
              </a:custGeom>
              <a:noFill/>
              <a:ln w="3810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9155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0A58B-0421-431F-BE5C-BD571B4CEC8D}"/>
              </a:ext>
            </a:extLst>
          </p:cNvPr>
          <p:cNvSpPr txBox="1"/>
          <p:nvPr/>
        </p:nvSpPr>
        <p:spPr>
          <a:xfrm>
            <a:off x="1228578" y="1119236"/>
            <a:ext cx="4239065" cy="461665"/>
          </a:xfrm>
          <a:prstGeom prst="rect">
            <a:avLst/>
          </a:prstGeom>
          <a:noFill/>
        </p:spPr>
        <p:txBody>
          <a:bodyPr wrap="square" rtlCol="0">
            <a:spAutoFit/>
          </a:bodyPr>
          <a:lstStyle/>
          <a:p>
            <a:r>
              <a:rPr lang="en-US" sz="2400" b="1" dirty="0"/>
              <a:t>Conservation of Energy:</a:t>
            </a:r>
          </a:p>
        </p:txBody>
      </p:sp>
      <p:sp>
        <p:nvSpPr>
          <p:cNvPr id="3" name="TextBox 2">
            <a:extLst>
              <a:ext uri="{FF2B5EF4-FFF2-40B4-BE49-F238E27FC236}">
                <a16:creationId xmlns:a16="http://schemas.microsoft.com/office/drawing/2014/main" id="{9FA025FB-0CC7-4DC6-89BF-EB5F137F8A1B}"/>
              </a:ext>
            </a:extLst>
          </p:cNvPr>
          <p:cNvSpPr txBox="1"/>
          <p:nvPr/>
        </p:nvSpPr>
        <p:spPr>
          <a:xfrm>
            <a:off x="1228577" y="1782727"/>
            <a:ext cx="943004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In a steady flow, the sum of all forms of energy in the fluid along a streamline is the same at all points on that streamline. </a:t>
            </a:r>
          </a:p>
        </p:txBody>
      </p:sp>
      <p:sp>
        <p:nvSpPr>
          <p:cNvPr id="4" name="TextBox 3">
            <a:extLst>
              <a:ext uri="{FF2B5EF4-FFF2-40B4-BE49-F238E27FC236}">
                <a16:creationId xmlns:a16="http://schemas.microsoft.com/office/drawing/2014/main" id="{796C33B9-EEF7-40E3-A46D-E54AB068B6B7}"/>
              </a:ext>
            </a:extLst>
          </p:cNvPr>
          <p:cNvSpPr txBox="1"/>
          <p:nvPr/>
        </p:nvSpPr>
        <p:spPr>
          <a:xfrm>
            <a:off x="1228575" y="2815550"/>
            <a:ext cx="943004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Generally speaking, the energies involved with a low speed fluid flow are Potential Energy (PE) and Kinetic Energy (KE).  </a:t>
            </a:r>
          </a:p>
        </p:txBody>
      </p:sp>
      <p:sp>
        <p:nvSpPr>
          <p:cNvPr id="5" name="TextBox 4">
            <a:extLst>
              <a:ext uri="{FF2B5EF4-FFF2-40B4-BE49-F238E27FC236}">
                <a16:creationId xmlns:a16="http://schemas.microsoft.com/office/drawing/2014/main" id="{DB56B33D-25C1-42D1-83CC-66BEAFFE1360}"/>
              </a:ext>
            </a:extLst>
          </p:cNvPr>
          <p:cNvSpPr txBox="1"/>
          <p:nvPr/>
        </p:nvSpPr>
        <p:spPr>
          <a:xfrm>
            <a:off x="1228575" y="3848373"/>
            <a:ext cx="943004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From a mathematical perspective:     </a:t>
            </a:r>
            <a:r>
              <a:rPr lang="en-US" sz="2400" b="1" dirty="0"/>
              <a:t>PE + KE = Constant</a:t>
            </a:r>
          </a:p>
        </p:txBody>
      </p:sp>
      <p:sp>
        <p:nvSpPr>
          <p:cNvPr id="6" name="Slide Number Placeholder 5">
            <a:extLst>
              <a:ext uri="{FF2B5EF4-FFF2-40B4-BE49-F238E27FC236}">
                <a16:creationId xmlns:a16="http://schemas.microsoft.com/office/drawing/2014/main" id="{73AD062E-0728-4F2B-94A1-E3F4F738328B}"/>
              </a:ext>
            </a:extLst>
          </p:cNvPr>
          <p:cNvSpPr>
            <a:spLocks noGrp="1"/>
          </p:cNvSpPr>
          <p:nvPr>
            <p:ph type="sldNum" sz="quarter" idx="12"/>
          </p:nvPr>
        </p:nvSpPr>
        <p:spPr/>
        <p:txBody>
          <a:bodyPr/>
          <a:lstStyle/>
          <a:p>
            <a:fld id="{70F590C6-BFDA-46BA-8593-EB8341455ED1}" type="slidenum">
              <a:rPr lang="en-US" smtClean="0"/>
              <a:t>9</a:t>
            </a:fld>
            <a:endParaRPr lang="en-US"/>
          </a:p>
        </p:txBody>
      </p:sp>
    </p:spTree>
    <p:extLst>
      <p:ext uri="{BB962C8B-B14F-4D97-AF65-F5344CB8AC3E}">
        <p14:creationId xmlns:p14="http://schemas.microsoft.com/office/powerpoint/2010/main" val="3367400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5048</TotalTime>
  <Words>4753</Words>
  <Application>Microsoft Office PowerPoint</Application>
  <PresentationFormat>Widescreen</PresentationFormat>
  <Paragraphs>512</Paragraphs>
  <Slides>83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123</cp:revision>
  <dcterms:created xsi:type="dcterms:W3CDTF">2019-03-14T14:08:55Z</dcterms:created>
  <dcterms:modified xsi:type="dcterms:W3CDTF">2019-04-09T14:15:10Z</dcterms:modified>
</cp:coreProperties>
</file>